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56"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663" r:id="rId72"/>
    <p:sldId id="664" r:id="rId73"/>
    <p:sldId id="665" r:id="rId74"/>
    <p:sldId id="667" r:id="rId75"/>
    <p:sldId id="670" r:id="rId76"/>
    <p:sldId id="671" r:id="rId77"/>
    <p:sldId id="674" r:id="rId78"/>
    <p:sldId id="675" r:id="rId79"/>
    <p:sldId id="676" r:id="rId80"/>
    <p:sldId id="677" r:id="rId81"/>
    <p:sldId id="679" r:id="rId82"/>
    <p:sldId id="680" r:id="rId83"/>
    <p:sldId id="681" r:id="rId84"/>
    <p:sldId id="682" r:id="rId85"/>
    <p:sldId id="683" r:id="rId86"/>
    <p:sldId id="684" r:id="rId87"/>
    <p:sldId id="685" r:id="rId88"/>
    <p:sldId id="776" r:id="rId89"/>
    <p:sldId id="777" r:id="rId90"/>
    <p:sldId id="693" r:id="rId91"/>
    <p:sldId id="694" r:id="rId92"/>
    <p:sldId id="778" r:id="rId93"/>
    <p:sldId id="779" r:id="rId94"/>
    <p:sldId id="696" r:id="rId95"/>
    <p:sldId id="780" r:id="rId96"/>
    <p:sldId id="781" r:id="rId97"/>
    <p:sldId id="782" r:id="rId98"/>
    <p:sldId id="783" r:id="rId99"/>
    <p:sldId id="784" r:id="rId100"/>
    <p:sldId id="785" r:id="rId101"/>
    <p:sldId id="786" r:id="rId102"/>
    <p:sldId id="787" r:id="rId103"/>
    <p:sldId id="788" r:id="rId104"/>
    <p:sldId id="789" r:id="rId105"/>
    <p:sldId id="790" r:id="rId106"/>
    <p:sldId id="791" r:id="rId107"/>
    <p:sldId id="792" r:id="rId108"/>
    <p:sldId id="639" r:id="rId109"/>
    <p:sldId id="770" r:id="rId110"/>
    <p:sldId id="643" r:id="rId111"/>
    <p:sldId id="653" r:id="rId112"/>
    <p:sldId id="654" r:id="rId113"/>
    <p:sldId id="605" r:id="rId114"/>
    <p:sldId id="793"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38"/>
    <p:restoredTop sz="94624"/>
  </p:normalViewPr>
  <p:slideViewPr>
    <p:cSldViewPr snapToGrid="0" snapToObjects="1">
      <p:cViewPr varScale="1">
        <p:scale>
          <a:sx n="70" d="100"/>
          <a:sy n="70" d="100"/>
        </p:scale>
        <p:origin x="216"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BFF4E-4592-C74D-AB1F-C71D06920351}" type="datetimeFigureOut">
              <a:rPr lang="en-US" smtClean="0"/>
              <a:t>4/25/18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022B5-0910-8D40-A280-50944DDA7FF0}" type="slidenum">
              <a:rPr lang="en-US" smtClean="0"/>
              <a:t>‹#›</a:t>
            </a:fld>
            <a:endParaRPr lang="en-US"/>
          </a:p>
        </p:txBody>
      </p:sp>
    </p:spTree>
    <p:extLst>
      <p:ext uri="{BB962C8B-B14F-4D97-AF65-F5344CB8AC3E}">
        <p14:creationId xmlns:p14="http://schemas.microsoft.com/office/powerpoint/2010/main" val="25669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61827-862E-0648-8530-0474A795CB1B}" type="slidenum">
              <a:rPr lang="en-US" altLang="en-US"/>
              <a:pPr/>
              <a:t>1</a:t>
            </a:fld>
            <a:endParaRPr lang="en-US" alt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6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52FDC-4A6B-B24B-BD5D-12E362DA0635}" type="slidenum">
              <a:rPr lang="en-US" altLang="en-US"/>
              <a:pPr/>
              <a:t>10</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489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3B363-9732-CE40-A845-9F54766EECBF}" type="slidenum">
              <a:rPr lang="en-US" altLang="en-US"/>
              <a:pPr/>
              <a:t>11</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99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FDB57-CD93-AE4B-96FC-EC2D1B27C7B4}" type="slidenum">
              <a:rPr lang="en-US" altLang="en-US"/>
              <a:pPr/>
              <a:t>12</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367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02D8F-74AD-3447-BDF0-57697A452623}" type="slidenum">
              <a:rPr lang="en-US" altLang="en-US"/>
              <a:pPr/>
              <a:t>13</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110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3949-1564-6243-B6AB-0C23323DE428}" type="slidenum">
              <a:rPr lang="en-US" altLang="en-US"/>
              <a:pPr/>
              <a:t>15</a:t>
            </a:fld>
            <a:endParaRPr lang="en-US" alt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198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B7ADA-40AB-F347-A659-456D33353B8B}" type="slidenum">
              <a:rPr lang="en-US" altLang="en-US"/>
              <a:pPr/>
              <a:t>16</a:t>
            </a:fld>
            <a:endParaRPr lang="en-US" alt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484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B420C-B9C8-A043-9B91-5012308B7A46}" type="slidenum">
              <a:rPr lang="en-US" altLang="en-US"/>
              <a:pPr/>
              <a:t>17</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944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3CBAD-77D7-614A-9E47-D905698CC498}" type="slidenum">
              <a:rPr lang="en-US" altLang="en-US"/>
              <a:pPr/>
              <a:t>18</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1031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86CEA-25C4-FD40-B080-0A924750633C}" type="slidenum">
              <a:rPr lang="en-US" altLang="en-US"/>
              <a:pPr/>
              <a:t>19</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433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E15BD-173C-954B-9ED8-078C7DD350FD}" type="slidenum">
              <a:rPr lang="en-US" altLang="en-US"/>
              <a:pPr/>
              <a:t>20</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829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25F8B-B567-5247-9870-35F3A36DF438}" type="slidenum">
              <a:rPr lang="en-US" altLang="en-US"/>
              <a:pPr/>
              <a:t>2</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37906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2EE31-1D1C-0041-B353-048FDBC31410}" type="slidenum">
              <a:rPr lang="en-US" altLang="en-US"/>
              <a:pPr/>
              <a:t>21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478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D8ADC-10E9-2141-8BD4-FBCD27044087}" type="slidenum">
              <a:rPr lang="en-US" altLang="en-US"/>
              <a:pPr/>
              <a:t>22</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5265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816E3-8ADF-FB49-B3B2-FAB73EA25792}" type="slidenum">
              <a:rPr lang="en-US" altLang="en-US"/>
              <a:pPr/>
              <a:t>23</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3563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B663C-D68C-6144-A0EF-8BB4B093905A}" type="slidenum">
              <a:rPr lang="en-US" altLang="en-US"/>
              <a:pPr/>
              <a:t>24</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972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E9D31-0404-8C41-8A01-19FD8200136E}" type="slidenum">
              <a:rPr lang="en-US" altLang="en-US"/>
              <a:pPr/>
              <a:t>26</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5838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65462-3CEE-2F46-B98F-2517F022C0A1}" type="slidenum">
              <a:rPr lang="en-US" altLang="en-US"/>
              <a:pPr/>
              <a:t>27</a:t>
            </a:fld>
            <a:endParaRPr lang="en-US" alt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936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6E11E-F1A0-BC4F-92E0-469241E4CF78}" type="slidenum">
              <a:rPr lang="en-US" altLang="en-US"/>
              <a:pPr/>
              <a:t>28</a:t>
            </a:fld>
            <a:endParaRPr lang="en-US" alt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473930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894D7-21B8-6B4D-B78B-E1C8631978A0}" type="slidenum">
              <a:rPr lang="en-US" altLang="en-US"/>
              <a:pPr/>
              <a:t>29</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0282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B2265-F609-9744-BD2E-7EA9AE1C2C09}" type="slidenum">
              <a:rPr lang="en-US" altLang="en-US"/>
              <a:pPr/>
              <a:t>30</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7884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59E4B-C928-5E49-8537-68A9629E1240}" type="slidenum">
              <a:rPr lang="en-US" altLang="en-US"/>
              <a:pPr/>
              <a:t>31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507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1AA20-8ABD-884D-8C20-03947D01FB9C}" type="slidenum">
              <a:rPr lang="en-US" altLang="en-US"/>
              <a:pPr/>
              <a:t>3</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3244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C0FF5-CFA6-8E47-AD53-032C5367475D}" type="slidenum">
              <a:rPr lang="en-US" altLang="en-US"/>
              <a:pPr/>
              <a:t>32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1571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6A19B-BAA5-214C-9889-2F22C3BAB57D}" type="slidenum">
              <a:rPr lang="en-US" altLang="en-US"/>
              <a:pPr/>
              <a:t>33</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2670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0FD86-8E5A-B247-88F8-D93B23A71210}" type="slidenum">
              <a:rPr lang="en-US" altLang="en-US"/>
              <a:pPr/>
              <a:t>34</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5045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D792B-0D1C-4A4E-A001-C90108CA5F25}" type="slidenum">
              <a:rPr lang="en-US" altLang="en-US"/>
              <a:pPr/>
              <a:t>35</a:t>
            </a:fld>
            <a:endParaRPr lang="en-US" alt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0109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C316B-81D3-BC45-B276-CD63A2CB38C9}" type="slidenum">
              <a:rPr lang="en-US" altLang="en-US"/>
              <a:pPr/>
              <a:t>36</a:t>
            </a:fld>
            <a:endParaRPr lang="en-US" alt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3198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1BC2D-EE42-2F48-AE6E-65517F95EE5E}" type="slidenum">
              <a:rPr lang="en-US" altLang="en-US"/>
              <a:pPr/>
              <a:t>37</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30500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174D7-D94A-704B-BC49-85BAC01F5BF2}" type="slidenum">
              <a:rPr lang="en-US" altLang="en-US"/>
              <a:pPr/>
              <a:t>38</a:t>
            </a:fld>
            <a:endParaRPr lang="en-US" alt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4989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63D79-B9E8-7946-879C-E33648CDC2DA}" type="slidenum">
              <a:rPr lang="en-US" altLang="en-US"/>
              <a:pPr/>
              <a:t>40</a:t>
            </a:fld>
            <a:endParaRPr lang="en-US" alt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270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6307E-01DC-9946-8832-2AC0170FC55C}" type="slidenum">
              <a:rPr lang="en-US" altLang="en-US"/>
              <a:pPr/>
              <a:t>41</a:t>
            </a:fld>
            <a:endParaRPr lang="en-US" alt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0040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F30E6-3246-A440-A3C1-5E2ABABD4F7C}" type="slidenum">
              <a:rPr lang="en-US" altLang="en-US"/>
              <a:pPr/>
              <a:t>42</a:t>
            </a:fld>
            <a:endParaRPr lang="en-US" alt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954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88E1A-063E-5E48-AB08-3242627FC6EC}" type="slidenum">
              <a:rPr lang="en-US" altLang="en-US"/>
              <a:pPr/>
              <a:t>4</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3596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8812F-9C17-C94C-A78F-FDD5EE2B85D3}" type="slidenum">
              <a:rPr lang="en-US" altLang="en-US"/>
              <a:pPr/>
              <a:t>43</a:t>
            </a:fld>
            <a:endParaRPr lang="en-US" alt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1821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22715-F2C4-E94E-AAE1-F4440BA6A38A}" type="slidenum">
              <a:rPr lang="en-US" altLang="en-US"/>
              <a:pPr/>
              <a:t>44</a:t>
            </a:fld>
            <a:endParaRPr lang="en-US" alt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965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71B5F-4C30-AF4B-A933-6088ABE358AB}" type="slidenum">
              <a:rPr lang="en-US" altLang="en-US"/>
              <a:pPr/>
              <a:t>45</a:t>
            </a:fld>
            <a:endParaRPr lang="en-US" alt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1203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AD49B-FF25-4B4B-AC51-B040AADB4B69}" type="slidenum">
              <a:rPr lang="en-US" altLang="en-US"/>
              <a:pPr/>
              <a:t>46</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2278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CD1FC-FCF9-5841-B4CF-9A754A14F262}" type="slidenum">
              <a:rPr lang="en-US" altLang="en-US"/>
              <a:pPr/>
              <a:t>47</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5516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CE368-C083-FA4D-B841-AE7DC4074046}" type="slidenum">
              <a:rPr lang="en-US" altLang="en-US"/>
              <a:pPr/>
              <a:t>48</a:t>
            </a:fld>
            <a:endParaRPr lang="en-US"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1282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9E557-98D4-D643-A036-5909D55E9BBF}" type="slidenum">
              <a:rPr lang="en-US" altLang="en-US"/>
              <a:pPr/>
              <a:t>49</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9902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B3AD9-F3F8-8444-9058-D08C080B85E8}" type="slidenum">
              <a:rPr lang="en-US" altLang="en-US"/>
              <a:pPr/>
              <a:t>50</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2950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EEDEA-2532-DE4C-989C-B517FC2D3B8E}" type="slidenum">
              <a:rPr lang="en-US" altLang="en-US"/>
              <a:pPr/>
              <a:t>51</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165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B4421-E9EB-784D-9E54-0BBD5AE48ABA}" type="slidenum">
              <a:rPr lang="en-US" altLang="en-US"/>
              <a:pPr/>
              <a:t>52</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059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8B1D4-45F1-794C-B355-F228B59E4B9D}" type="slidenum">
              <a:rPr lang="en-US" altLang="en-US"/>
              <a:pPr/>
              <a:t>5</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7377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A8E2A-5E30-AC46-AA5D-4DC1B539E466}" type="slidenum">
              <a:rPr lang="en-US" altLang="en-US"/>
              <a:pPr/>
              <a:t>53</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7692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BFC5F-AA37-2944-9FA0-923D3558D77D}" type="slidenum">
              <a:rPr lang="en-US" altLang="en-US"/>
              <a:pPr/>
              <a:t>54</a:t>
            </a:fld>
            <a:endParaRPr lang="en-US" alt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9087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C0EA2-7160-1249-AD03-D4D760B3DD8D}" type="slidenum">
              <a:rPr lang="en-US" altLang="en-US"/>
              <a:pPr/>
              <a:t>55</a:t>
            </a:fld>
            <a:endParaRPr lang="en-US" alt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1451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09B95-49DC-9244-86BE-E12567C48A28}" type="slidenum">
              <a:rPr lang="en-US" altLang="en-US"/>
              <a:pPr/>
              <a:t>56</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5647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B3558-9E14-8942-BDA3-AA6F4AEBBCBF}" type="slidenum">
              <a:rPr lang="en-US" altLang="en-US"/>
              <a:pPr/>
              <a:t>57</a:t>
            </a:fld>
            <a:endParaRPr lang="en-US" alt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1907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E4491D74-C75D-E240-8230-BF14729D2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EF46124-DE9B-6E45-8F96-0597D04328CD}" type="slidenum">
              <a:rPr lang="en-US" altLang="en-US" sz="1200"/>
              <a:pPr eaLnBrk="1" hangingPunct="1"/>
              <a:t>60</a:t>
            </a:fld>
            <a:endParaRPr lang="en-US" altLang="en-US" sz="1200"/>
          </a:p>
        </p:txBody>
      </p:sp>
      <p:sp>
        <p:nvSpPr>
          <p:cNvPr id="60418" name="Rectangle 2">
            <a:extLst>
              <a:ext uri="{FF2B5EF4-FFF2-40B4-BE49-F238E27FC236}">
                <a16:creationId xmlns:a16="http://schemas.microsoft.com/office/drawing/2014/main" id="{C86A77B6-7901-2A4B-9DA7-77E0879A2B2E}"/>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BA845B3B-9D53-B648-A55F-7AACDDDD1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210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DA50461-D6D1-0641-9183-FED05541D5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0582E3-2F7D-B749-8691-DE8D17D71D6D}" type="slidenum">
              <a:rPr lang="en-US" altLang="en-US" sz="1200"/>
              <a:pPr eaLnBrk="1" hangingPunct="1"/>
              <a:t>61</a:t>
            </a:fld>
            <a:endParaRPr lang="en-US" altLang="en-US" sz="1200"/>
          </a:p>
        </p:txBody>
      </p:sp>
      <p:sp>
        <p:nvSpPr>
          <p:cNvPr id="62466" name="Rectangle 2">
            <a:extLst>
              <a:ext uri="{FF2B5EF4-FFF2-40B4-BE49-F238E27FC236}">
                <a16:creationId xmlns:a16="http://schemas.microsoft.com/office/drawing/2014/main" id="{867B2D5E-7A8E-F94B-A5DE-64624F0BE8C2}"/>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103D9475-BE83-F74E-A096-767787F86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7693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5FD6C37-A391-2140-90BE-C84416103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5D4E33-EAFF-3C46-952C-B2C43912FD60}" type="slidenum">
              <a:rPr lang="en-US" altLang="en-US" sz="1200"/>
              <a:pPr eaLnBrk="1" hangingPunct="1"/>
              <a:t>62</a:t>
            </a:fld>
            <a:endParaRPr lang="en-US" altLang="en-US" sz="1200"/>
          </a:p>
        </p:txBody>
      </p:sp>
      <p:sp>
        <p:nvSpPr>
          <p:cNvPr id="64514" name="Rectangle 2">
            <a:extLst>
              <a:ext uri="{FF2B5EF4-FFF2-40B4-BE49-F238E27FC236}">
                <a16:creationId xmlns:a16="http://schemas.microsoft.com/office/drawing/2014/main" id="{F95C69CD-8234-3743-8660-95BAE4AEF9C8}"/>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C59517F6-976A-1C4B-875E-129243AB5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67879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fld id="{F7D9C4E6-80D8-CB4F-848C-D0C87D7890E9}" type="slidenum">
              <a:rPr lang="en-US" sz="1200">
                <a:solidFill>
                  <a:schemeClr val="tx1"/>
                </a:solidFill>
              </a:rPr>
              <a:pPr eaLnBrk="1" hangingPunct="1"/>
              <a:t>64</a:t>
            </a:fld>
            <a:endParaRPr lang="en-US" sz="1200">
              <a:solidFill>
                <a:schemeClr val="tx1"/>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06634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a:latin typeface="Times New Roman" charset="0"/>
              </a:rPr>
              <a:t>phoenix may 2004</a:t>
            </a:r>
          </a:p>
        </p:txBody>
      </p:sp>
      <p:sp>
        <p:nvSpPr>
          <p:cNvPr id="8704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2AD32DEF-9EEB-1745-A902-EB76E0A8F31C}" type="slidenum">
              <a:rPr lang="en-US">
                <a:latin typeface="Times New Roman" charset="0"/>
              </a:rPr>
              <a:pPr/>
              <a:t>67</a:t>
            </a:fld>
            <a:endParaRPr lang="en-US">
              <a:latin typeface="Times New Roman"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So what does the Rx drug problem look like nationally?  </a:t>
            </a:r>
          </a:p>
          <a:p>
            <a:pPr eaLnBrk="1" hangingPunct="1"/>
            <a:r>
              <a:rPr lang="en-US">
                <a:latin typeface="Times New Roman" charset="0"/>
              </a:rPr>
              <a:t>-According to the NSDUH, approximately 6.4 million Americans (12 years and older) used a Rx-drug non-medically in the past year.</a:t>
            </a:r>
          </a:p>
          <a:p>
            <a:pPr eaLnBrk="1" hangingPunct="1"/>
            <a:r>
              <a:rPr lang="en-US">
                <a:latin typeface="Times New Roman" charset="0"/>
              </a:rPr>
              <a:t>Of the 6.4 million: </a:t>
            </a:r>
          </a:p>
          <a:p>
            <a:pPr lvl="2" eaLnBrk="1" hangingPunct="1">
              <a:buFontTx/>
              <a:buChar char="•"/>
            </a:pPr>
            <a:r>
              <a:rPr lang="en-US" sz="1500">
                <a:latin typeface="Verdana" charset="0"/>
              </a:rPr>
              <a:t>4.7 million used opiate pain killers</a:t>
            </a:r>
          </a:p>
          <a:p>
            <a:pPr lvl="2" eaLnBrk="1" hangingPunct="1">
              <a:buFontTx/>
              <a:buChar char="•"/>
            </a:pPr>
            <a:r>
              <a:rPr lang="en-US" sz="1500">
                <a:latin typeface="Verdana" charset="0"/>
              </a:rPr>
              <a:t>1.8 million used tranquilizers &amp; 272,000 used sedatives</a:t>
            </a:r>
          </a:p>
          <a:p>
            <a:pPr lvl="2" eaLnBrk="1" hangingPunct="1">
              <a:buFontTx/>
              <a:buChar char="•"/>
            </a:pPr>
            <a:r>
              <a:rPr lang="en-US" sz="1500">
                <a:latin typeface="Verdana" charset="0"/>
              </a:rPr>
              <a:t>1.1 million used stimulants</a:t>
            </a:r>
          </a:p>
          <a:p>
            <a:pPr lvl="2" eaLnBrk="1" hangingPunct="1">
              <a:buFontTx/>
              <a:buChar char="•"/>
            </a:pPr>
            <a:endParaRPr lang="en-US" sz="1500">
              <a:latin typeface="Verdana" charset="0"/>
            </a:endParaRPr>
          </a:p>
          <a:p>
            <a:pPr eaLnBrk="1" hangingPunct="1"/>
            <a:r>
              <a:rPr lang="en-US">
                <a:latin typeface="Times New Roman" charset="0"/>
              </a:rPr>
              <a:t>So, this is the general picture…</a:t>
            </a:r>
          </a:p>
        </p:txBody>
      </p:sp>
    </p:spTree>
    <p:extLst>
      <p:ext uri="{BB962C8B-B14F-4D97-AF65-F5344CB8AC3E}">
        <p14:creationId xmlns:p14="http://schemas.microsoft.com/office/powerpoint/2010/main" val="202916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6BA24-CB2D-1442-9994-7631CF0781AF}" type="slidenum">
              <a:rPr lang="en-US" altLang="en-US"/>
              <a:pPr/>
              <a:t>6</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167478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a:latin typeface="Times New Roman" charset="0"/>
              </a:rPr>
              <a:t>phoenix may 2004</a:t>
            </a:r>
          </a:p>
        </p:txBody>
      </p:sp>
      <p:sp>
        <p:nvSpPr>
          <p:cNvPr id="9830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CBA15F3B-9C11-7741-8771-ED6E2C13D8EB}" type="slidenum">
              <a:rPr lang="en-US">
                <a:latin typeface="Times New Roman" charset="0"/>
              </a:rPr>
              <a:pPr/>
              <a:t>68</a:t>
            </a:fld>
            <a:endParaRPr lang="en-US">
              <a:latin typeface="Times New Roman" charset="0"/>
            </a:endParaRPr>
          </a:p>
        </p:txBody>
      </p:sp>
      <p:sp>
        <p:nvSpPr>
          <p:cNvPr id="98308" name="Rectangle 2"/>
          <p:cNvSpPr>
            <a:spLocks noGrp="1" noRot="1" noChangeAspect="1" noChangeArrowheads="1" noTextEdit="1"/>
          </p:cNvSpPr>
          <p:nvPr>
            <p:ph type="sldImg"/>
          </p:nvPr>
        </p:nvSpPr>
        <p:spPr>
          <a:xfrm>
            <a:off x="382588" y="685800"/>
            <a:ext cx="6096000" cy="3429000"/>
          </a:xfrm>
          <a:ln/>
        </p:spPr>
      </p:sp>
      <p:sp>
        <p:nvSpPr>
          <p:cNvPr id="9830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--The growing misuse of Rx and OTC drugs among youth groups have been well documented in national data sources (including the NSDUH &amp; MTF). </a:t>
            </a:r>
          </a:p>
          <a:p>
            <a:pPr eaLnBrk="1" hangingPunct="1"/>
            <a:r>
              <a:rPr lang="en-US">
                <a:solidFill>
                  <a:srgbClr val="FF0000"/>
                </a:solidFill>
                <a:latin typeface="Times New Roman" charset="0"/>
              </a:rPr>
              <a:t>--As the data show…there is a new landscape of drug abuse among teens. </a:t>
            </a:r>
          </a:p>
          <a:p>
            <a:pPr eaLnBrk="1" hangingPunct="1"/>
            <a:r>
              <a:rPr lang="en-US">
                <a:solidFill>
                  <a:srgbClr val="FF0000"/>
                </a:solidFill>
                <a:latin typeface="Times New Roman" charset="0"/>
              </a:rPr>
              <a:t>-</a:t>
            </a:r>
            <a:r>
              <a:rPr lang="en-US">
                <a:latin typeface="Times New Roman" charset="0"/>
              </a:rPr>
              <a:t>-For the 1</a:t>
            </a:r>
            <a:r>
              <a:rPr lang="en-US" baseline="30000">
                <a:latin typeface="Times New Roman" charset="0"/>
              </a:rPr>
              <a:t>st</a:t>
            </a:r>
            <a:r>
              <a:rPr lang="en-US">
                <a:latin typeface="Times New Roman" charset="0"/>
              </a:rPr>
              <a:t> time we are seeing that Rx drugs are the 2</a:t>
            </a:r>
            <a:r>
              <a:rPr lang="en-US" baseline="30000">
                <a:latin typeface="Times New Roman" charset="0"/>
              </a:rPr>
              <a:t>nd</a:t>
            </a:r>
            <a:r>
              <a:rPr lang="en-US">
                <a:latin typeface="Times New Roman" charset="0"/>
              </a:rPr>
              <a:t> most abused drugs next to marijuana.</a:t>
            </a:r>
          </a:p>
          <a:p>
            <a:pPr eaLnBrk="1" hangingPunct="1"/>
            <a:r>
              <a:rPr lang="en-US">
                <a:latin typeface="Times New Roman" charset="0"/>
              </a:rPr>
              <a:t>In the last year…</a:t>
            </a:r>
          </a:p>
          <a:p>
            <a:pPr eaLnBrk="1" hangingPunct="1"/>
            <a:r>
              <a:rPr lang="en-US">
                <a:latin typeface="Times New Roman" charset="0"/>
              </a:rPr>
              <a:t>--Nearly</a:t>
            </a:r>
            <a:r>
              <a:rPr lang="en-US">
                <a:solidFill>
                  <a:srgbClr val="FFFF3D"/>
                </a:solidFill>
                <a:latin typeface="Times New Roman" charset="0"/>
              </a:rPr>
              <a:t> 4.5 million (or 1 in 5 teens)</a:t>
            </a:r>
            <a:r>
              <a:rPr lang="en-US">
                <a:latin typeface="Times New Roman" charset="0"/>
              </a:rPr>
              <a:t> reported abusing </a:t>
            </a:r>
            <a:r>
              <a:rPr lang="en-US">
                <a:solidFill>
                  <a:srgbClr val="FFFF3D"/>
                </a:solidFill>
                <a:latin typeface="Times New Roman" charset="0"/>
              </a:rPr>
              <a:t>Rx drugs</a:t>
            </a:r>
            <a:r>
              <a:rPr lang="en-US">
                <a:latin typeface="Times New Roman" charset="0"/>
              </a:rPr>
              <a:t> to get high.</a:t>
            </a:r>
          </a:p>
          <a:p>
            <a:pPr eaLnBrk="1" hangingPunct="1">
              <a:buFont typeface="Wingdings" charset="0"/>
              <a:buNone/>
            </a:pPr>
            <a:r>
              <a:rPr lang="en-US">
                <a:solidFill>
                  <a:srgbClr val="FFFF3D"/>
                </a:solidFill>
                <a:latin typeface="Times New Roman" charset="0"/>
              </a:rPr>
              <a:t>--And </a:t>
            </a:r>
            <a:r>
              <a:rPr lang="en-US">
                <a:latin typeface="Times New Roman" charset="0"/>
              </a:rPr>
              <a:t>2.4 million (or 1 in 10 teens) reported abusing </a:t>
            </a:r>
            <a:r>
              <a:rPr lang="en-US">
                <a:solidFill>
                  <a:srgbClr val="FFFF3D"/>
                </a:solidFill>
                <a:latin typeface="Times New Roman" charset="0"/>
              </a:rPr>
              <a:t>OTC medications</a:t>
            </a:r>
            <a:r>
              <a:rPr lang="en-US">
                <a:latin typeface="Times New Roman" charset="0"/>
              </a:rPr>
              <a:t> to get high.</a:t>
            </a:r>
          </a:p>
          <a:p>
            <a:pPr eaLnBrk="1" hangingPunct="1"/>
            <a:endParaRPr lang="en-US">
              <a:latin typeface="Times New Roman" charset="0"/>
            </a:endParaRPr>
          </a:p>
        </p:txBody>
      </p:sp>
    </p:spTree>
    <p:extLst>
      <p:ext uri="{BB962C8B-B14F-4D97-AF65-F5344CB8AC3E}">
        <p14:creationId xmlns:p14="http://schemas.microsoft.com/office/powerpoint/2010/main" val="16615712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F926C36D-008D-EE48-8A26-3934EAE017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921BC4DA-C7B2-0F4A-9ACC-409B9ECA6CB2}" type="slidenum">
              <a:rPr lang="en-US" altLang="en-US" sz="1200">
                <a:solidFill>
                  <a:srgbClr val="000000"/>
                </a:solidFill>
              </a:rPr>
              <a:pPr eaLnBrk="1" hangingPunct="1"/>
              <a:t>88</a:t>
            </a:fld>
            <a:endParaRPr lang="en-US" altLang="en-US" sz="1200">
              <a:solidFill>
                <a:srgbClr val="000000"/>
              </a:solidFill>
            </a:endParaRPr>
          </a:p>
        </p:txBody>
      </p:sp>
      <p:sp>
        <p:nvSpPr>
          <p:cNvPr id="129026" name="Rectangle 2">
            <a:extLst>
              <a:ext uri="{FF2B5EF4-FFF2-40B4-BE49-F238E27FC236}">
                <a16:creationId xmlns:a16="http://schemas.microsoft.com/office/drawing/2014/main" id="{D4773912-1B42-4C4B-BFCD-5A40FEF574B1}"/>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A6739F95-E696-7445-AEB0-D2BC472099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72667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2">
            <a:extLst>
              <a:ext uri="{FF2B5EF4-FFF2-40B4-BE49-F238E27FC236}">
                <a16:creationId xmlns:a16="http://schemas.microsoft.com/office/drawing/2014/main" id="{1DEB2C30-37AB-FD42-8395-E6AF81AE7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C67993D8-6B0F-D24A-929F-02B5630134AB}" type="slidenum">
              <a:rPr lang="en-GB" altLang="en-US" sz="1200">
                <a:solidFill>
                  <a:schemeClr val="tx1"/>
                </a:solidFill>
                <a:latin typeface="Calibri" panose="020F0502020204030204" pitchFamily="34" charset="0"/>
              </a:rPr>
              <a:pPr eaLnBrk="1" hangingPunct="1"/>
              <a:t>90</a:t>
            </a:fld>
            <a:endParaRPr lang="en-GB" altLang="en-US" sz="1200">
              <a:solidFill>
                <a:schemeClr val="tx1"/>
              </a:solidFill>
              <a:latin typeface="Calibri" panose="020F0502020204030204" pitchFamily="34" charset="0"/>
            </a:endParaRPr>
          </a:p>
        </p:txBody>
      </p:sp>
      <p:sp>
        <p:nvSpPr>
          <p:cNvPr id="61443" name="Text Box 1">
            <a:extLst>
              <a:ext uri="{FF2B5EF4-FFF2-40B4-BE49-F238E27FC236}">
                <a16:creationId xmlns:a16="http://schemas.microsoft.com/office/drawing/2014/main" id="{7C392A77-5EB7-364F-B668-D84E055598DB}"/>
              </a:ext>
            </a:extLst>
          </p:cNvPr>
          <p:cNvSpPr txBox="1">
            <a:spLocks noChangeArrowheads="1"/>
          </p:cNvSpPr>
          <p:nvPr/>
        </p:nvSpPr>
        <p:spPr bwMode="auto">
          <a:xfrm>
            <a:off x="1163638" y="682625"/>
            <a:ext cx="4530725" cy="34131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sp>
        <p:nvSpPr>
          <p:cNvPr id="61444" name="Text Box 2">
            <a:extLst>
              <a:ext uri="{FF2B5EF4-FFF2-40B4-BE49-F238E27FC236}">
                <a16:creationId xmlns:a16="http://schemas.microsoft.com/office/drawing/2014/main" id="{F62B27BE-D238-2848-878B-C0522B548570}"/>
              </a:ext>
            </a:extLst>
          </p:cNvPr>
          <p:cNvSpPr>
            <a:spLocks noGrp="1" noChangeArrowheads="1"/>
          </p:cNvSpPr>
          <p:nvPr>
            <p:ph type="body"/>
          </p:nvPr>
        </p:nvSpPr>
        <p:spPr>
          <a:xfrm>
            <a:off x="914400" y="4343400"/>
            <a:ext cx="5005388" cy="4090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8057517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2">
            <a:extLst>
              <a:ext uri="{FF2B5EF4-FFF2-40B4-BE49-F238E27FC236}">
                <a16:creationId xmlns:a16="http://schemas.microsoft.com/office/drawing/2014/main" id="{104E395C-FC99-404D-9A3A-A79FBE5555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6220AC6C-BEC9-FB41-95BF-1F0DABBA4042}" type="slidenum">
              <a:rPr lang="en-GB" altLang="en-US" sz="1200">
                <a:solidFill>
                  <a:schemeClr val="tx1"/>
                </a:solidFill>
                <a:latin typeface="Calibri" panose="020F0502020204030204" pitchFamily="34" charset="0"/>
              </a:rPr>
              <a:pPr eaLnBrk="1" hangingPunct="1"/>
              <a:t>91</a:t>
            </a:fld>
            <a:endParaRPr lang="en-GB" altLang="en-US" sz="1200">
              <a:solidFill>
                <a:schemeClr val="tx1"/>
              </a:solidFill>
              <a:latin typeface="Calibri" panose="020F0502020204030204" pitchFamily="34" charset="0"/>
            </a:endParaRPr>
          </a:p>
        </p:txBody>
      </p:sp>
      <p:sp>
        <p:nvSpPr>
          <p:cNvPr id="63491" name="Text Box 1">
            <a:extLst>
              <a:ext uri="{FF2B5EF4-FFF2-40B4-BE49-F238E27FC236}">
                <a16:creationId xmlns:a16="http://schemas.microsoft.com/office/drawing/2014/main" id="{F7233642-264D-E64C-B55C-7C88CE66A179}"/>
              </a:ext>
            </a:extLst>
          </p:cNvPr>
          <p:cNvSpPr txBox="1">
            <a:spLocks noChangeArrowheads="1"/>
          </p:cNvSpPr>
          <p:nvPr/>
        </p:nvSpPr>
        <p:spPr bwMode="auto">
          <a:xfrm>
            <a:off x="388620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85320" rIns="92160" bIns="4608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r" eaLnBrk="1" hangingPunct="1">
              <a:lnSpc>
                <a:spcPct val="74000"/>
              </a:lnSpc>
            </a:pPr>
            <a:fld id="{D4463E8D-E1BA-494D-9F0D-24E6A7F6D882}" type="slidenum">
              <a:rPr lang="en-GB" altLang="en-US" sz="1200">
                <a:solidFill>
                  <a:srgbClr val="000000"/>
                </a:solidFill>
                <a:latin typeface="Times New Roman" panose="02020603050405020304" pitchFamily="18" charset="0"/>
              </a:rPr>
              <a:pPr algn="r" eaLnBrk="1" hangingPunct="1">
                <a:lnSpc>
                  <a:spcPct val="74000"/>
                </a:lnSpc>
              </a:pPr>
              <a:t>91</a:t>
            </a:fld>
            <a:endParaRPr lang="en-GB" altLang="en-US" sz="1200">
              <a:solidFill>
                <a:srgbClr val="000000"/>
              </a:solidFill>
              <a:latin typeface="Times New Roman" panose="02020603050405020304" pitchFamily="18" charset="0"/>
            </a:endParaRPr>
          </a:p>
        </p:txBody>
      </p:sp>
      <p:sp>
        <p:nvSpPr>
          <p:cNvPr id="63492" name="Text Box 2">
            <a:extLst>
              <a:ext uri="{FF2B5EF4-FFF2-40B4-BE49-F238E27FC236}">
                <a16:creationId xmlns:a16="http://schemas.microsoft.com/office/drawing/2014/main" id="{A86727D9-B9AD-8349-8AFC-A8BD6CB76568}"/>
              </a:ext>
            </a:extLst>
          </p:cNvPr>
          <p:cNvSpPr txBox="1">
            <a:spLocks noChangeArrowheads="1"/>
          </p:cNvSpPr>
          <p:nvPr/>
        </p:nvSpPr>
        <p:spPr bwMode="auto">
          <a:xfrm>
            <a:off x="1163638" y="682625"/>
            <a:ext cx="4530725" cy="34131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sp>
        <p:nvSpPr>
          <p:cNvPr id="63493" name="Text Box 3">
            <a:extLst>
              <a:ext uri="{FF2B5EF4-FFF2-40B4-BE49-F238E27FC236}">
                <a16:creationId xmlns:a16="http://schemas.microsoft.com/office/drawing/2014/main" id="{DC69E601-5B94-EE46-A388-D791E3BAC7A5}"/>
              </a:ext>
            </a:extLst>
          </p:cNvPr>
          <p:cNvSpPr>
            <a:spLocks noGrp="1" noChangeArrowheads="1"/>
          </p:cNvSpPr>
          <p:nvPr>
            <p:ph type="body"/>
          </p:nvPr>
        </p:nvSpPr>
        <p:spPr>
          <a:xfrm>
            <a:off x="914400" y="4343400"/>
            <a:ext cx="5005388" cy="4090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232966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2">
            <a:extLst>
              <a:ext uri="{FF2B5EF4-FFF2-40B4-BE49-F238E27FC236}">
                <a16:creationId xmlns:a16="http://schemas.microsoft.com/office/drawing/2014/main" id="{6759BD6F-4BA5-414E-98B1-07C48D7A8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0F74FB2E-CFB3-D442-AEF0-E7EFBC944E28}" type="slidenum">
              <a:rPr lang="en-GB" altLang="en-US" sz="1200">
                <a:solidFill>
                  <a:schemeClr val="tx1"/>
                </a:solidFill>
                <a:latin typeface="Calibri" panose="020F0502020204030204" pitchFamily="34" charset="0"/>
              </a:rPr>
              <a:pPr eaLnBrk="1" hangingPunct="1"/>
              <a:t>94</a:t>
            </a:fld>
            <a:endParaRPr lang="en-GB" altLang="en-US" sz="1200">
              <a:solidFill>
                <a:schemeClr val="tx1"/>
              </a:solidFill>
              <a:latin typeface="Calibri" panose="020F0502020204030204" pitchFamily="34" charset="0"/>
            </a:endParaRPr>
          </a:p>
        </p:txBody>
      </p:sp>
      <p:sp>
        <p:nvSpPr>
          <p:cNvPr id="67587" name="Text Box 1">
            <a:extLst>
              <a:ext uri="{FF2B5EF4-FFF2-40B4-BE49-F238E27FC236}">
                <a16:creationId xmlns:a16="http://schemas.microsoft.com/office/drawing/2014/main" id="{9ABF2F87-5D84-C843-B77E-9963D53A57A9}"/>
              </a:ext>
            </a:extLst>
          </p:cNvPr>
          <p:cNvSpPr txBox="1">
            <a:spLocks noChangeArrowheads="1"/>
          </p:cNvSpPr>
          <p:nvPr/>
        </p:nvSpPr>
        <p:spPr bwMode="auto">
          <a:xfrm>
            <a:off x="1163638" y="682625"/>
            <a:ext cx="4530725" cy="34131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sp>
        <p:nvSpPr>
          <p:cNvPr id="67588" name="Text Box 2">
            <a:extLst>
              <a:ext uri="{FF2B5EF4-FFF2-40B4-BE49-F238E27FC236}">
                <a16:creationId xmlns:a16="http://schemas.microsoft.com/office/drawing/2014/main" id="{BA7E1DED-C1D6-0144-8710-52C02708D2E4}"/>
              </a:ext>
            </a:extLst>
          </p:cNvPr>
          <p:cNvSpPr>
            <a:spLocks noGrp="1" noChangeArrowheads="1"/>
          </p:cNvSpPr>
          <p:nvPr>
            <p:ph type="body"/>
          </p:nvPr>
        </p:nvSpPr>
        <p:spPr>
          <a:xfrm>
            <a:off x="914400" y="4343400"/>
            <a:ext cx="5005388" cy="4090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4363302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fld id="{DD06E7C8-A5AB-D945-B4BE-6CEC26C1916D}" type="slidenum">
              <a:rPr lang="en-US" sz="1200">
                <a:solidFill>
                  <a:schemeClr val="tx1"/>
                </a:solidFill>
              </a:rPr>
              <a:pPr eaLnBrk="1" hangingPunct="1"/>
              <a:t>96</a:t>
            </a:fld>
            <a:endParaRPr lang="en-US" sz="1200">
              <a:solidFill>
                <a:schemeClr val="tx1"/>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676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3072014-8162-C645-B679-12381A4C3455}" type="slidenum">
              <a:rPr lang="en-US"/>
              <a:pPr/>
              <a:t>97</a:t>
            </a:fld>
            <a:endParaRPr 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9268"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1551566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7A5F278-AC23-7B45-9FAD-A5178113093B}" type="slidenum">
              <a:rPr lang="en-US"/>
              <a:pPr/>
              <a:t>98</a:t>
            </a:fld>
            <a:endParaRPr lang="en-US"/>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72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400" b="1">
                <a:latin typeface="Calibri" charset="0"/>
              </a:rPr>
              <a:t>Slide 9: The reward pathway</a:t>
            </a:r>
          </a:p>
          <a:p>
            <a:pPr>
              <a:spcBef>
                <a:spcPct val="0"/>
              </a:spcBef>
            </a:pPr>
            <a:r>
              <a:rPr lang="en-US" sz="1400">
                <a:latin typeface="Calibri" charset="0"/>
              </a:rPr>
              <a:t> Tell students that this is a view of the brain cut down the middle. An important part of the reward system is shown and the major structures are highlighted: the ventral tegmental area (VTA), the nucleus accumbens (nuc. acc.) and the prefrontal cortex. Also, the pathway connecting these structures is highlighted. The information travels from the VTA to the nucleus accumbens and then up to the prefrontal cortex. Reiterate that this pathway is activated by a rewarding stimulus. [Note to scientists - this is not the only pathway activated by reward, other structures are involved too, but only this part of the pathway is shown for simplicity.]</a:t>
            </a:r>
          </a:p>
        </p:txBody>
      </p:sp>
    </p:spTree>
    <p:extLst>
      <p:ext uri="{BB962C8B-B14F-4D97-AF65-F5344CB8AC3E}">
        <p14:creationId xmlns:p14="http://schemas.microsoft.com/office/powerpoint/2010/main" val="19650362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486FB-3A53-564C-A2B0-829841376A00}" type="slidenum">
              <a:rPr lang="en-US" smtClean="0"/>
              <a:t>100</a:t>
            </a:fld>
            <a:endParaRPr lang="en-US"/>
          </a:p>
        </p:txBody>
      </p:sp>
    </p:spTree>
    <p:extLst>
      <p:ext uri="{BB962C8B-B14F-4D97-AF65-F5344CB8AC3E}">
        <p14:creationId xmlns:p14="http://schemas.microsoft.com/office/powerpoint/2010/main" val="14132880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C7F58629-4D29-DD4E-882F-7C11B31976FE}" type="slidenum">
              <a:rPr lang="en-US">
                <a:solidFill>
                  <a:prstClr val="black"/>
                </a:solidFill>
                <a:latin typeface="Calibri"/>
              </a:rPr>
              <a:pPr/>
              <a:t>101</a:t>
            </a:fld>
            <a:endParaRPr lang="en-US">
              <a:solidFill>
                <a:prstClr val="black"/>
              </a:solidFill>
              <a:latin typeface="Calibri"/>
            </a:endParaRPr>
          </a:p>
        </p:txBody>
      </p:sp>
      <p:sp>
        <p:nvSpPr>
          <p:cNvPr id="747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93" tIns="45695" rIns="91393" bIns="45695" anchor="b">
            <a:prstTxWarp prst="textNoShape">
              <a:avLst/>
            </a:prstTxWarp>
          </a:bodyPr>
          <a:lstStyle/>
          <a:p>
            <a:pPr algn="r" defTabSz="914400"/>
            <a:fld id="{ADB331C7-A49C-BF4D-9FCF-440FC3E7E76D}" type="slidenum">
              <a:rPr lang="en-US" sz="1200">
                <a:solidFill>
                  <a:prstClr val="black"/>
                </a:solidFill>
                <a:latin typeface="Helvetica" pitchFamily="1" charset="0"/>
              </a:rPr>
              <a:pPr algn="r" defTabSz="914400"/>
              <a:t>101</a:t>
            </a:fld>
            <a:endParaRPr lang="en-US" sz="1200">
              <a:solidFill>
                <a:prstClr val="black"/>
              </a:solidFill>
              <a:latin typeface="Helvetica" pitchFamily="1" charset="0"/>
            </a:endParaRPr>
          </a:p>
        </p:txBody>
      </p:sp>
      <p:sp>
        <p:nvSpPr>
          <p:cNvPr id="7475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6758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56" tIns="44979" rIns="89956" bIns="44979"/>
          <a:lstStyle/>
          <a:p>
            <a:pPr>
              <a:spcBef>
                <a:spcPct val="0"/>
              </a:spcBef>
            </a:pPr>
            <a:r>
              <a:rPr lang="en-US" b="1">
                <a:effectLst>
                  <a:outerShdw blurRad="38100" dist="38100" dir="2700000" algn="tl">
                    <a:srgbClr val="DDDDDD"/>
                  </a:outerShdw>
                </a:effectLst>
              </a:rPr>
              <a:t>Natural rewards increase dopamine neurotransmission.  </a:t>
            </a:r>
            <a:r>
              <a:rPr lang="en-US">
                <a:effectLst>
                  <a:outerShdw blurRad="38100" dist="38100" dir="2700000" algn="tl">
                    <a:srgbClr val="DDDDDD"/>
                  </a:outerShdw>
                </a:effectLst>
              </a:rPr>
              <a:t>For example, eating something that you enjoy or engaging in sexual behavior can cause dopamine levels to increase.  In these graphs, dopamine is being measured inside the brains of animals, its increase shown in response to food or sex cues.  This basic mechanism has been carefully shaped and calibrated by evolution to reward normal activities critical for survival.</a:t>
            </a:r>
          </a:p>
        </p:txBody>
      </p:sp>
    </p:spTree>
    <p:extLst>
      <p:ext uri="{BB962C8B-B14F-4D97-AF65-F5344CB8AC3E}">
        <p14:creationId xmlns:p14="http://schemas.microsoft.com/office/powerpoint/2010/main" val="347580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A94B8-DE7C-5542-8943-2E3DC4CA9842}" type="slidenum">
              <a:rPr lang="en-US" altLang="en-US"/>
              <a:pPr/>
              <a:t>7</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2644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C7F58629-4D29-DD4E-882F-7C11B31976FE}" type="slidenum">
              <a:rPr lang="en-US">
                <a:solidFill>
                  <a:prstClr val="black"/>
                </a:solidFill>
                <a:latin typeface="Calibri"/>
              </a:rPr>
              <a:pPr/>
              <a:t>102</a:t>
            </a:fld>
            <a:endParaRPr lang="en-US">
              <a:solidFill>
                <a:prstClr val="black"/>
              </a:solidFill>
              <a:latin typeface="Calibri"/>
            </a:endParaRPr>
          </a:p>
        </p:txBody>
      </p:sp>
      <p:sp>
        <p:nvSpPr>
          <p:cNvPr id="747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93" tIns="45695" rIns="91393" bIns="45695" anchor="b">
            <a:prstTxWarp prst="textNoShape">
              <a:avLst/>
            </a:prstTxWarp>
          </a:bodyPr>
          <a:lstStyle/>
          <a:p>
            <a:pPr algn="r" defTabSz="914400"/>
            <a:fld id="{ADB331C7-A49C-BF4D-9FCF-440FC3E7E76D}" type="slidenum">
              <a:rPr lang="en-US" sz="1200">
                <a:solidFill>
                  <a:prstClr val="black"/>
                </a:solidFill>
                <a:latin typeface="Helvetica" pitchFamily="1" charset="0"/>
              </a:rPr>
              <a:pPr algn="r" defTabSz="914400"/>
              <a:t>102</a:t>
            </a:fld>
            <a:endParaRPr lang="en-US" sz="1200">
              <a:solidFill>
                <a:prstClr val="black"/>
              </a:solidFill>
              <a:latin typeface="Helvetica" pitchFamily="1" charset="0"/>
            </a:endParaRPr>
          </a:p>
        </p:txBody>
      </p:sp>
      <p:sp>
        <p:nvSpPr>
          <p:cNvPr id="7475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6758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56" tIns="44979" rIns="89956" bIns="44979"/>
          <a:lstStyle/>
          <a:p>
            <a:pPr>
              <a:spcBef>
                <a:spcPct val="0"/>
              </a:spcBef>
            </a:pPr>
            <a:r>
              <a:rPr lang="en-US" b="1">
                <a:effectLst>
                  <a:outerShdw blurRad="38100" dist="38100" dir="2700000" algn="tl">
                    <a:srgbClr val="DDDDDD"/>
                  </a:outerShdw>
                </a:effectLst>
              </a:rPr>
              <a:t>Natural rewards increase dopamine neurotransmission.  </a:t>
            </a:r>
            <a:r>
              <a:rPr lang="en-US">
                <a:effectLst>
                  <a:outerShdw blurRad="38100" dist="38100" dir="2700000" algn="tl">
                    <a:srgbClr val="DDDDDD"/>
                  </a:outerShdw>
                </a:effectLst>
              </a:rPr>
              <a:t>For example, eating something that you enjoy or engaging in sexual behavior can cause dopamine levels to increase.  In these graphs, dopamine is being measured inside the brains of animals, its increase shown in response to food or sex cues.  This basic mechanism has been carefully shaped and calibrated by evolution to reward normal activities critical for survival.</a:t>
            </a:r>
          </a:p>
        </p:txBody>
      </p:sp>
    </p:spTree>
    <p:extLst>
      <p:ext uri="{BB962C8B-B14F-4D97-AF65-F5344CB8AC3E}">
        <p14:creationId xmlns:p14="http://schemas.microsoft.com/office/powerpoint/2010/main" val="12535752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C56D6-8B8E-3B42-92A0-39C73FBDCD5E}" type="slidenum">
              <a:rPr lang="en-US" smtClean="0"/>
              <a:t>106</a:t>
            </a:fld>
            <a:endParaRPr lang="en-US"/>
          </a:p>
        </p:txBody>
      </p:sp>
    </p:spTree>
    <p:extLst>
      <p:ext uri="{BB962C8B-B14F-4D97-AF65-F5344CB8AC3E}">
        <p14:creationId xmlns:p14="http://schemas.microsoft.com/office/powerpoint/2010/main" val="20642879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B701BC58-0641-0F4F-8428-D03A9C3678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defTabSz="919163"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defTabSz="919163"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defTabSz="919163"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defTabSz="919163"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68EA2068-3918-F642-931F-5FC737DBC2F4}" type="slidenum">
              <a:rPr lang="en-US" altLang="en-US" sz="1200">
                <a:solidFill>
                  <a:schemeClr val="tx1"/>
                </a:solidFill>
              </a:rPr>
              <a:pPr eaLnBrk="1" hangingPunct="1"/>
              <a:t>110</a:t>
            </a:fld>
            <a:endParaRPr lang="en-US" altLang="en-US" sz="1200">
              <a:solidFill>
                <a:schemeClr val="tx1"/>
              </a:solidFill>
            </a:endParaRPr>
          </a:p>
        </p:txBody>
      </p:sp>
      <p:sp>
        <p:nvSpPr>
          <p:cNvPr id="108546" name="Rectangle 2">
            <a:extLst>
              <a:ext uri="{FF2B5EF4-FFF2-40B4-BE49-F238E27FC236}">
                <a16:creationId xmlns:a16="http://schemas.microsoft.com/office/drawing/2014/main" id="{B94C74EF-E2BD-0E47-AB63-A3D8FD6B7D4E}"/>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23DF933B-45C8-F348-A2B6-2E0C65426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168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893A3-10F9-1142-9014-D528780382DC}" type="slidenum">
              <a:rPr lang="en-US" altLang="en-US"/>
              <a:pPr/>
              <a:t>8</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006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3D6A-0B82-D044-B1FB-503A1794603B}" type="slidenum">
              <a:rPr lang="en-US" altLang="en-US"/>
              <a:pPr/>
              <a:t>9</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144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4E4B4-B759-674E-B143-240A2ACEA2B8}"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clipArt" sz="half" idx="2"/>
          </p:nvPr>
        </p:nvSpPr>
        <p:spPr>
          <a:xfrm>
            <a:off x="6197600" y="1981200"/>
            <a:ext cx="5384800" cy="4114800"/>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53B2FB3-FBB7-134E-927F-235DB1000D8D}" type="slidenum">
              <a:rPr lang="en-US" altLang="en-US"/>
              <a:pPr/>
              <a:t>‹#›</a:t>
            </a:fld>
            <a:endParaRPr lang="en-US" altLang="en-US"/>
          </a:p>
        </p:txBody>
      </p:sp>
    </p:spTree>
    <p:extLst>
      <p:ext uri="{BB962C8B-B14F-4D97-AF65-F5344CB8AC3E}">
        <p14:creationId xmlns:p14="http://schemas.microsoft.com/office/powerpoint/2010/main" val="1525222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41148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8062C5E-1F5D-E540-980D-433A150D242E}" type="slidenum">
              <a:rPr lang="en-US" altLang="en-US"/>
              <a:pPr/>
              <a:t>‹#›</a:t>
            </a:fld>
            <a:endParaRPr lang="en-US" altLang="en-US"/>
          </a:p>
        </p:txBody>
      </p:sp>
    </p:spTree>
    <p:extLst>
      <p:ext uri="{BB962C8B-B14F-4D97-AF65-F5344CB8AC3E}">
        <p14:creationId xmlns:p14="http://schemas.microsoft.com/office/powerpoint/2010/main" val="31185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03E78666-5407-0F4A-B927-F640F7823D57}"/>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3B857CF-D0A8-3E48-B128-7094338204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29EEB3D-0AFC-D74E-9AEA-C6E9F98EE380}"/>
              </a:ext>
            </a:extLst>
          </p:cNvPr>
          <p:cNvSpPr>
            <a:spLocks noGrp="1"/>
          </p:cNvSpPr>
          <p:nvPr>
            <p:ph type="sldNum" sz="quarter" idx="12"/>
          </p:nvPr>
        </p:nvSpPr>
        <p:spPr/>
        <p:txBody>
          <a:bodyPr/>
          <a:lstStyle>
            <a:lvl1pPr>
              <a:defRPr/>
            </a:lvl1pPr>
          </a:lstStyle>
          <a:p>
            <a:fld id="{F7EF47A8-B399-414D-87EA-176E9CF0BBFD}" type="slidenum">
              <a:rPr lang="en-US" altLang="en-US"/>
              <a:pPr/>
              <a:t>‹#›</a:t>
            </a:fld>
            <a:endParaRPr lang="en-US" altLang="en-US"/>
          </a:p>
        </p:txBody>
      </p:sp>
    </p:spTree>
    <p:extLst>
      <p:ext uri="{BB962C8B-B14F-4D97-AF65-F5344CB8AC3E}">
        <p14:creationId xmlns:p14="http://schemas.microsoft.com/office/powerpoint/2010/main" val="2159837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6"/>
            <a:ext cx="113608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19" name="Shape 19"/>
          <p:cNvSpPr txBox="1">
            <a:spLocks noGrp="1"/>
          </p:cNvSpPr>
          <p:nvPr>
            <p:ph type="sldNum" idx="12"/>
          </p:nvPr>
        </p:nvSpPr>
        <p:spPr>
          <a:xfrm>
            <a:off x="11296609" y="6217622"/>
            <a:ext cx="731600" cy="5247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6416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4E4B4-B759-674E-B143-240A2ACEA2B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34E4B4-B759-674E-B143-240A2ACEA2B8}"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4E4B4-B759-674E-B143-240A2ACEA2B8}"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34E4B4-B759-674E-B143-240A2ACEA2B8}"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4E4B4-B759-674E-B143-240A2ACEA2B8}"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4E4B4-B759-674E-B143-240A2ACEA2B8}"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74682-CBF1-EE4A-BE81-F838CF5AC2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D34E4B4-B759-674E-B143-240A2ACEA2B8}" type="datetimeFigureOut">
              <a:rPr lang="en-US" smtClean="0"/>
              <a:t>4/25/18</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BB74682-CBF1-EE4A-BE81-F838CF5AC2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D34E4B4-B759-674E-B143-240A2ACEA2B8}" type="datetimeFigureOut">
              <a:rPr lang="en-US" smtClean="0"/>
              <a:t>4/25/18</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BB74682-CBF1-EE4A-BE81-F838CF5AC248}" type="slidenum">
              <a:rPr lang="en-US" smtClean="0"/>
              <a:t>‹#›</a:t>
            </a:fld>
            <a:endParaRPr lang="en-US"/>
          </a:p>
        </p:txBody>
      </p:sp>
    </p:spTree>
    <p:extLst>
      <p:ext uri="{BB962C8B-B14F-4D97-AF65-F5344CB8AC3E}">
        <p14:creationId xmlns:p14="http://schemas.microsoft.com/office/powerpoint/2010/main" val="6450963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imgres?imgurl=http://drug.web.infoseek.co.jp/STRTR60MG%5b1%5d.jpg&amp;imgrefurl=http://drug.web.infoseek.co.jp/utsu.htm&amp;h=480&amp;w=640&amp;sz=76&amp;hl=en&amp;start=56&amp;tbnid=ROSXm8wlExwPRM:&amp;tbnh=103&amp;tbnw=137&amp;prev=/images?q=atomoxetine&amp;start=40&amp;gbv=2&amp;ndsp=20&amp;svnum=10&amp;hl=en&amp;ie=UTF-8&amp;oe=ISO-8859-1&amp;sa=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ebhost.bridgew.edu/jhuber/readings/jpg/ritalin_and_adhd_recent_dev.jpg&amp;imgrefurl=http://webhost.bridgew.edu/jhuber/readings/ritalin_and_adhd_recent_developments.html&amp;h=251&amp;w=230&amp;sz=13&amp;hl=en&amp;start=14&amp;tbnid=5OBdqWmIpVJ2kM:&amp;tbnh=111&amp;tbnw=102&amp;prev=/images?q=adhd&amp;gbv=2&amp;svnum=10&amp;hl=en&amp;ie=UTF-8&amp;oe=ISO-885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nviroblog.org/fdaopty%20copy.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prolife.com/images/FETUS.gif&amp;imgrefurl=http://www.prolife.com/FETALDEV.html&amp;h=301&amp;w=290&amp;sz=73&amp;hl=en&amp;start=11&amp;tbnid=Z7R0zUoDDuNUmM:&amp;tbnh=116&amp;tbnw=112&amp;prev=/images?q=fetal+development&amp;gbv=2&amp;svnum=10&amp;hl=en&amp;ie=UTF-8&amp;oe=ISO-8859-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bill.srnr.arizona.edu/gifs/DoNoHarm.gif&amp;imgrefurl=http://bill.srnr.arizona.edu/PLHWhatsNew.htm&amp;h=406&amp;w=203&amp;sz=18&amp;hl=en&amp;start=35&amp;tbnid=4bXEfLo1BJKYbM:&amp;tbnh=124&amp;tbnw=62&amp;prev=/images?q=do+no+harm&amp;start=20&amp;gbv=2&amp;ndsp=20&amp;svnum=10&amp;hl=en&amp;ie=UTF-8&amp;oe=ISO-8859-1&amp;s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8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43.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38400" y="1981200"/>
            <a:ext cx="7772400" cy="1828800"/>
          </a:xfrm>
        </p:spPr>
        <p:txBody>
          <a:bodyPr>
            <a:normAutofit fontScale="90000"/>
          </a:bodyPr>
          <a:lstStyle/>
          <a:p>
            <a:r>
              <a:rPr lang="en-US" altLang="en-US" sz="4000"/>
              <a:t>Use of Psychopharmotropic Drugs in Children and Adolescents</a:t>
            </a:r>
          </a:p>
        </p:txBody>
      </p:sp>
      <p:sp>
        <p:nvSpPr>
          <p:cNvPr id="2051" name="Rectangle 3"/>
          <p:cNvSpPr>
            <a:spLocks noGrp="1" noChangeArrowheads="1"/>
          </p:cNvSpPr>
          <p:nvPr>
            <p:ph type="subTitle" idx="1"/>
          </p:nvPr>
        </p:nvSpPr>
        <p:spPr>
          <a:xfrm>
            <a:off x="2895600" y="4495800"/>
            <a:ext cx="6400800" cy="1752600"/>
          </a:xfrm>
        </p:spPr>
        <p:txBody>
          <a:bodyPr/>
          <a:lstStyle/>
          <a:p>
            <a:r>
              <a:rPr lang="en-US" altLang="en-US"/>
              <a:t>RL Tackett, PhD</a:t>
            </a:r>
          </a:p>
          <a:p>
            <a:r>
              <a:rPr lang="en-US" altLang="en-US"/>
              <a:t>University of Georgia </a:t>
            </a:r>
          </a:p>
          <a:p>
            <a:r>
              <a:rPr lang="en-US" altLang="en-US"/>
              <a:t>College of Pharmacy</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18288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1272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b="1" dirty="0"/>
              <a:t>ADHD</a:t>
            </a:r>
          </a:p>
        </p:txBody>
      </p:sp>
      <p:sp>
        <p:nvSpPr>
          <p:cNvPr id="33795" name="Rectangle 3"/>
          <p:cNvSpPr>
            <a:spLocks noGrp="1" noChangeArrowheads="1"/>
          </p:cNvSpPr>
          <p:nvPr>
            <p:ph type="body" idx="1"/>
          </p:nvPr>
        </p:nvSpPr>
        <p:spPr/>
        <p:txBody>
          <a:bodyPr>
            <a:noAutofit/>
          </a:bodyPr>
          <a:lstStyle/>
          <a:p>
            <a:pPr>
              <a:lnSpc>
                <a:spcPct val="90000"/>
              </a:lnSpc>
            </a:pPr>
            <a:r>
              <a:rPr lang="en-US" altLang="en-US" sz="2800" b="1" dirty="0"/>
              <a:t>Other behavior disorders frequently occur with ADHD</a:t>
            </a:r>
          </a:p>
          <a:p>
            <a:pPr lvl="1">
              <a:lnSpc>
                <a:spcPct val="90000"/>
              </a:lnSpc>
            </a:pPr>
            <a:r>
              <a:rPr lang="en-US" altLang="en-US" sz="2400" b="1" dirty="0"/>
              <a:t>Oppositional defiant disorder (children say no to everything) - 60%</a:t>
            </a:r>
          </a:p>
          <a:p>
            <a:pPr lvl="1">
              <a:lnSpc>
                <a:spcPct val="90000"/>
              </a:lnSpc>
            </a:pPr>
            <a:r>
              <a:rPr lang="en-US" altLang="en-US" sz="2400" b="1" dirty="0"/>
              <a:t>Conduct disorder - 20%</a:t>
            </a:r>
          </a:p>
          <a:p>
            <a:pPr lvl="1">
              <a:lnSpc>
                <a:spcPct val="90000"/>
              </a:lnSpc>
            </a:pPr>
            <a:r>
              <a:rPr lang="en-US" altLang="en-US" sz="2400" b="1" dirty="0"/>
              <a:t>Learning disabilities - 50%</a:t>
            </a:r>
          </a:p>
          <a:p>
            <a:pPr>
              <a:lnSpc>
                <a:spcPct val="90000"/>
              </a:lnSpc>
            </a:pPr>
            <a:r>
              <a:rPr lang="en-US" altLang="en-US" sz="2800" b="1" dirty="0"/>
              <a:t>Some symptoms of other psychiatric disorders may mimic ADHD</a:t>
            </a:r>
          </a:p>
          <a:p>
            <a:pPr lvl="1">
              <a:lnSpc>
                <a:spcPct val="90000"/>
              </a:lnSpc>
            </a:pPr>
            <a:r>
              <a:rPr lang="en-US" altLang="en-US" sz="2400" b="1" dirty="0"/>
              <a:t>Mood disorders</a:t>
            </a:r>
          </a:p>
          <a:p>
            <a:pPr lvl="1">
              <a:lnSpc>
                <a:spcPct val="90000"/>
              </a:lnSpc>
            </a:pPr>
            <a:r>
              <a:rPr lang="en-US" altLang="en-US" sz="2400" b="1" dirty="0"/>
              <a:t>Psychotic disorders</a:t>
            </a:r>
            <a:endParaRPr lang="en-US" altLang="en-US" b="1" dirty="0"/>
          </a:p>
        </p:txBody>
      </p:sp>
    </p:spTree>
    <p:extLst>
      <p:ext uri="{BB962C8B-B14F-4D97-AF65-F5344CB8AC3E}">
        <p14:creationId xmlns:p14="http://schemas.microsoft.com/office/powerpoint/2010/main" val="604054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Trebuchet MS" charset="0"/>
                <a:ea typeface="ＭＳ Ｐゴシック" charset="0"/>
              </a:rPr>
              <a:t>Drugs Hijack the Brain</a:t>
            </a:r>
          </a:p>
        </p:txBody>
      </p:sp>
      <p:sp>
        <p:nvSpPr>
          <p:cNvPr id="47106" name="Content Placeholder 3"/>
          <p:cNvSpPr>
            <a:spLocks noGrp="1"/>
          </p:cNvSpPr>
          <p:nvPr>
            <p:ph sz="half" idx="4294967295"/>
          </p:nvPr>
        </p:nvSpPr>
        <p:spPr>
          <a:xfrm>
            <a:off x="2155826" y="2057401"/>
            <a:ext cx="3863975" cy="4068763"/>
          </a:xfrm>
          <a:prstGeom prst="rect">
            <a:avLst/>
          </a:prstGeom>
        </p:spPr>
        <p:txBody>
          <a:bodyPr>
            <a:normAutofit/>
          </a:bodyPr>
          <a:lstStyle/>
          <a:p>
            <a:r>
              <a:rPr lang="en-US">
                <a:latin typeface="Trebuchet MS" charset="0"/>
                <a:ea typeface="ＭＳ Ｐゴシック" charset="0"/>
              </a:rPr>
              <a:t>Drugs immediately cause an increase in DA</a:t>
            </a:r>
          </a:p>
          <a:p>
            <a:r>
              <a:rPr lang="en-US">
                <a:latin typeface="Trebuchet MS" charset="0"/>
                <a:ea typeface="ＭＳ Ｐゴシック" charset="0"/>
              </a:rPr>
              <a:t>Continued drug use reduces DA production</a:t>
            </a:r>
          </a:p>
          <a:p>
            <a:r>
              <a:rPr lang="en-US">
                <a:latin typeface="Trebuchet MS" charset="0"/>
                <a:ea typeface="ＭＳ Ｐゴシック" charset="0"/>
              </a:rPr>
              <a:t>Brain is fooled into thinking that the drug is necessary for survival</a:t>
            </a:r>
          </a:p>
          <a:p>
            <a:r>
              <a:rPr lang="en-US">
                <a:latin typeface="Trebuchet MS" charset="0"/>
                <a:ea typeface="ＭＳ Ｐゴシック" charset="0"/>
              </a:rPr>
              <a:t>Drug seeking behaviors occur</a:t>
            </a:r>
          </a:p>
        </p:txBody>
      </p:sp>
      <p:sp>
        <p:nvSpPr>
          <p:cNvPr id="47107" name="Content Placeholder 4"/>
          <p:cNvSpPr>
            <a:spLocks noGrp="1"/>
          </p:cNvSpPr>
          <p:nvPr>
            <p:ph sz="half" idx="4294967295"/>
          </p:nvPr>
        </p:nvSpPr>
        <p:spPr>
          <a:xfrm>
            <a:off x="6184900" y="2057401"/>
            <a:ext cx="3868738" cy="4068763"/>
          </a:xfrm>
          <a:prstGeom prst="rect">
            <a:avLst/>
          </a:prstGeom>
        </p:spPr>
        <p:txBody>
          <a:bodyPr>
            <a:normAutofit/>
          </a:bodyPr>
          <a:lstStyle/>
          <a:p>
            <a:endParaRPr lang="en-US">
              <a:latin typeface="Trebuchet MS" charset="0"/>
              <a:ea typeface="ＭＳ Ｐゴシック" charset="0"/>
            </a:endParaRPr>
          </a:p>
        </p:txBody>
      </p:sp>
      <p:pic>
        <p:nvPicPr>
          <p:cNvPr id="471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2057401"/>
            <a:ext cx="38989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8683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1638300" y="1066800"/>
            <a:ext cx="3665538" cy="5638800"/>
          </a:xfrm>
          <a:prstGeom prst="rect">
            <a:avLst/>
          </a:prstGeom>
          <a:gradFill rotWithShape="1">
            <a:gsLst>
              <a:gs pos="0">
                <a:srgbClr val="003366"/>
              </a:gs>
              <a:gs pos="50000">
                <a:srgbClr val="003399"/>
              </a:gs>
              <a:gs pos="100000">
                <a:srgbClr val="003366"/>
              </a:gs>
            </a:gsLst>
            <a:lin ang="5400000" scaled="1"/>
          </a:gradFill>
          <a:ln w="9525">
            <a:noFill/>
            <a:miter lim="800000"/>
            <a:headEnd/>
            <a:tailEnd/>
          </a:ln>
        </p:spPr>
        <p:txBody>
          <a:bodyPr wrap="none" anchor="ctr">
            <a:prstTxWarp prst="textNoShape">
              <a:avLst/>
            </a:prstTxWarp>
          </a:bodyPr>
          <a:lstStyle/>
          <a:p>
            <a:pPr eaLnBrk="0" hangingPunct="0"/>
            <a:endParaRPr lang="en-US">
              <a:solidFill>
                <a:prstClr val="black"/>
              </a:solidFill>
              <a:latin typeface="Helvetica" pitchFamily="1" charset="0"/>
            </a:endParaRPr>
          </a:p>
        </p:txBody>
      </p:sp>
      <p:sp>
        <p:nvSpPr>
          <p:cNvPr id="73731" name="Line 4"/>
          <p:cNvSpPr>
            <a:spLocks noChangeShapeType="1"/>
          </p:cNvSpPr>
          <p:nvPr/>
        </p:nvSpPr>
        <p:spPr bwMode="auto">
          <a:xfrm>
            <a:off x="2365375" y="1774826"/>
            <a:ext cx="1588" cy="2798763"/>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2" name="Line 5"/>
          <p:cNvSpPr>
            <a:spLocks noChangeShapeType="1"/>
          </p:cNvSpPr>
          <p:nvPr/>
        </p:nvSpPr>
        <p:spPr bwMode="auto">
          <a:xfrm>
            <a:off x="2320925" y="4573589"/>
            <a:ext cx="44450" cy="15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3" name="Line 6"/>
          <p:cNvSpPr>
            <a:spLocks noChangeShapeType="1"/>
          </p:cNvSpPr>
          <p:nvPr/>
        </p:nvSpPr>
        <p:spPr bwMode="auto">
          <a:xfrm>
            <a:off x="2320925" y="3876675"/>
            <a:ext cx="44450"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4" name="Line 7"/>
          <p:cNvSpPr>
            <a:spLocks noChangeShapeType="1"/>
          </p:cNvSpPr>
          <p:nvPr/>
        </p:nvSpPr>
        <p:spPr bwMode="auto">
          <a:xfrm>
            <a:off x="2320925" y="3178175"/>
            <a:ext cx="44450" cy="1588"/>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5" name="Line 8"/>
          <p:cNvSpPr>
            <a:spLocks noChangeShapeType="1"/>
          </p:cNvSpPr>
          <p:nvPr/>
        </p:nvSpPr>
        <p:spPr bwMode="auto">
          <a:xfrm>
            <a:off x="2320925" y="2473325"/>
            <a:ext cx="44450"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6" name="Line 9"/>
          <p:cNvSpPr>
            <a:spLocks noChangeShapeType="1"/>
          </p:cNvSpPr>
          <p:nvPr/>
        </p:nvSpPr>
        <p:spPr bwMode="auto">
          <a:xfrm>
            <a:off x="2320925" y="1774826"/>
            <a:ext cx="44450" cy="1588"/>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7" name="Line 10"/>
          <p:cNvSpPr>
            <a:spLocks noChangeShapeType="1"/>
          </p:cNvSpPr>
          <p:nvPr/>
        </p:nvSpPr>
        <p:spPr bwMode="auto">
          <a:xfrm>
            <a:off x="2365382" y="4573589"/>
            <a:ext cx="2703513" cy="15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8" name="Line 11"/>
          <p:cNvSpPr>
            <a:spLocks noChangeShapeType="1"/>
          </p:cNvSpPr>
          <p:nvPr/>
        </p:nvSpPr>
        <p:spPr bwMode="auto">
          <a:xfrm flipV="1">
            <a:off x="236537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9" name="Line 12"/>
          <p:cNvSpPr>
            <a:spLocks noChangeShapeType="1"/>
          </p:cNvSpPr>
          <p:nvPr/>
        </p:nvSpPr>
        <p:spPr bwMode="auto">
          <a:xfrm flipV="1">
            <a:off x="2509838"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0" name="Line 13"/>
          <p:cNvSpPr>
            <a:spLocks noChangeShapeType="1"/>
          </p:cNvSpPr>
          <p:nvPr/>
        </p:nvSpPr>
        <p:spPr bwMode="auto">
          <a:xfrm flipV="1">
            <a:off x="2646370"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1" name="Line 14"/>
          <p:cNvSpPr>
            <a:spLocks noChangeShapeType="1"/>
          </p:cNvSpPr>
          <p:nvPr/>
        </p:nvSpPr>
        <p:spPr bwMode="auto">
          <a:xfrm flipV="1">
            <a:off x="27908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2" name="Line 15"/>
          <p:cNvSpPr>
            <a:spLocks noChangeShapeType="1"/>
          </p:cNvSpPr>
          <p:nvPr/>
        </p:nvSpPr>
        <p:spPr bwMode="auto">
          <a:xfrm flipV="1">
            <a:off x="293687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3" name="Line 16"/>
          <p:cNvSpPr>
            <a:spLocks noChangeShapeType="1"/>
          </p:cNvSpPr>
          <p:nvPr/>
        </p:nvSpPr>
        <p:spPr bwMode="auto">
          <a:xfrm flipV="1">
            <a:off x="30734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4" name="Line 17"/>
          <p:cNvSpPr>
            <a:spLocks noChangeShapeType="1"/>
          </p:cNvSpPr>
          <p:nvPr/>
        </p:nvSpPr>
        <p:spPr bwMode="auto">
          <a:xfrm flipV="1">
            <a:off x="3217869"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5" name="Line 18"/>
          <p:cNvSpPr>
            <a:spLocks noChangeShapeType="1"/>
          </p:cNvSpPr>
          <p:nvPr/>
        </p:nvSpPr>
        <p:spPr bwMode="auto">
          <a:xfrm flipV="1">
            <a:off x="33623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6" name="Line 19"/>
          <p:cNvSpPr>
            <a:spLocks noChangeShapeType="1"/>
          </p:cNvSpPr>
          <p:nvPr/>
        </p:nvSpPr>
        <p:spPr bwMode="auto">
          <a:xfrm flipV="1">
            <a:off x="3500445"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7" name="Line 20"/>
          <p:cNvSpPr>
            <a:spLocks noChangeShapeType="1"/>
          </p:cNvSpPr>
          <p:nvPr/>
        </p:nvSpPr>
        <p:spPr bwMode="auto">
          <a:xfrm flipV="1">
            <a:off x="36449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8" name="Line 21"/>
          <p:cNvSpPr>
            <a:spLocks noChangeShapeType="1"/>
          </p:cNvSpPr>
          <p:nvPr/>
        </p:nvSpPr>
        <p:spPr bwMode="auto">
          <a:xfrm flipV="1">
            <a:off x="3789370"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9" name="Line 22"/>
          <p:cNvSpPr>
            <a:spLocks noChangeShapeType="1"/>
          </p:cNvSpPr>
          <p:nvPr/>
        </p:nvSpPr>
        <p:spPr bwMode="auto">
          <a:xfrm flipV="1">
            <a:off x="39338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0" name="Line 23"/>
          <p:cNvSpPr>
            <a:spLocks noChangeShapeType="1"/>
          </p:cNvSpPr>
          <p:nvPr/>
        </p:nvSpPr>
        <p:spPr bwMode="auto">
          <a:xfrm flipV="1">
            <a:off x="4071938"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1" name="Line 24"/>
          <p:cNvSpPr>
            <a:spLocks noChangeShapeType="1"/>
          </p:cNvSpPr>
          <p:nvPr/>
        </p:nvSpPr>
        <p:spPr bwMode="auto">
          <a:xfrm flipV="1">
            <a:off x="42164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2" name="Line 25"/>
          <p:cNvSpPr>
            <a:spLocks noChangeShapeType="1"/>
          </p:cNvSpPr>
          <p:nvPr/>
        </p:nvSpPr>
        <p:spPr bwMode="auto">
          <a:xfrm flipV="1">
            <a:off x="4360863"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3" name="Line 26"/>
          <p:cNvSpPr>
            <a:spLocks noChangeShapeType="1"/>
          </p:cNvSpPr>
          <p:nvPr/>
        </p:nvSpPr>
        <p:spPr bwMode="auto">
          <a:xfrm flipV="1">
            <a:off x="4498975"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4" name="Line 27"/>
          <p:cNvSpPr>
            <a:spLocks noChangeShapeType="1"/>
          </p:cNvSpPr>
          <p:nvPr/>
        </p:nvSpPr>
        <p:spPr bwMode="auto">
          <a:xfrm flipV="1">
            <a:off x="4643438"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5" name="Line 28"/>
          <p:cNvSpPr>
            <a:spLocks noChangeShapeType="1"/>
          </p:cNvSpPr>
          <p:nvPr/>
        </p:nvSpPr>
        <p:spPr bwMode="auto">
          <a:xfrm flipV="1">
            <a:off x="47879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6" name="Line 29"/>
          <p:cNvSpPr>
            <a:spLocks noChangeShapeType="1"/>
          </p:cNvSpPr>
          <p:nvPr/>
        </p:nvSpPr>
        <p:spPr bwMode="auto">
          <a:xfrm flipV="1">
            <a:off x="49244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7" name="Line 30"/>
          <p:cNvSpPr>
            <a:spLocks noChangeShapeType="1"/>
          </p:cNvSpPr>
          <p:nvPr/>
        </p:nvSpPr>
        <p:spPr bwMode="auto">
          <a:xfrm flipV="1">
            <a:off x="5068895"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8" name="Line 31"/>
          <p:cNvSpPr>
            <a:spLocks noChangeShapeType="1"/>
          </p:cNvSpPr>
          <p:nvPr/>
        </p:nvSpPr>
        <p:spPr bwMode="auto">
          <a:xfrm>
            <a:off x="2436813" y="3178178"/>
            <a:ext cx="146050" cy="666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59" name="Line 32"/>
          <p:cNvSpPr>
            <a:spLocks noChangeShapeType="1"/>
          </p:cNvSpPr>
          <p:nvPr/>
        </p:nvSpPr>
        <p:spPr bwMode="auto">
          <a:xfrm flipV="1">
            <a:off x="2582870" y="3105151"/>
            <a:ext cx="136525" cy="139700"/>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0" name="Line 33"/>
          <p:cNvSpPr>
            <a:spLocks noChangeShapeType="1"/>
          </p:cNvSpPr>
          <p:nvPr/>
        </p:nvSpPr>
        <p:spPr bwMode="auto">
          <a:xfrm>
            <a:off x="2719388" y="3105150"/>
            <a:ext cx="144462" cy="58739"/>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1" name="Line 34"/>
          <p:cNvSpPr>
            <a:spLocks noChangeShapeType="1"/>
          </p:cNvSpPr>
          <p:nvPr/>
        </p:nvSpPr>
        <p:spPr bwMode="auto">
          <a:xfrm>
            <a:off x="2863857" y="3163890"/>
            <a:ext cx="144463" cy="1539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2" name="Line 35"/>
          <p:cNvSpPr>
            <a:spLocks noChangeShapeType="1"/>
          </p:cNvSpPr>
          <p:nvPr/>
        </p:nvSpPr>
        <p:spPr bwMode="auto">
          <a:xfrm flipV="1">
            <a:off x="3008313" y="2473330"/>
            <a:ext cx="138112" cy="8445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3" name="Line 36"/>
          <p:cNvSpPr>
            <a:spLocks noChangeShapeType="1"/>
          </p:cNvSpPr>
          <p:nvPr/>
        </p:nvSpPr>
        <p:spPr bwMode="auto">
          <a:xfrm>
            <a:off x="3146431" y="2473330"/>
            <a:ext cx="144463" cy="138113"/>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4" name="Line 37"/>
          <p:cNvSpPr>
            <a:spLocks noChangeShapeType="1"/>
          </p:cNvSpPr>
          <p:nvPr/>
        </p:nvSpPr>
        <p:spPr bwMode="auto">
          <a:xfrm>
            <a:off x="3290888" y="2611439"/>
            <a:ext cx="144462" cy="214312"/>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5" name="Line 38"/>
          <p:cNvSpPr>
            <a:spLocks noChangeShapeType="1"/>
          </p:cNvSpPr>
          <p:nvPr/>
        </p:nvSpPr>
        <p:spPr bwMode="auto">
          <a:xfrm>
            <a:off x="3435353" y="2825751"/>
            <a:ext cx="136525" cy="139700"/>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6" name="Line 39"/>
          <p:cNvSpPr>
            <a:spLocks noChangeShapeType="1"/>
          </p:cNvSpPr>
          <p:nvPr/>
        </p:nvSpPr>
        <p:spPr bwMode="auto">
          <a:xfrm>
            <a:off x="3571882" y="2965455"/>
            <a:ext cx="144463" cy="42863"/>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7" name="Line 40"/>
          <p:cNvSpPr>
            <a:spLocks noChangeShapeType="1"/>
          </p:cNvSpPr>
          <p:nvPr/>
        </p:nvSpPr>
        <p:spPr bwMode="auto">
          <a:xfrm>
            <a:off x="3716338" y="3008314"/>
            <a:ext cx="146050" cy="158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8" name="Line 41"/>
          <p:cNvSpPr>
            <a:spLocks noChangeShapeType="1"/>
          </p:cNvSpPr>
          <p:nvPr/>
        </p:nvSpPr>
        <p:spPr bwMode="auto">
          <a:xfrm>
            <a:off x="3862395" y="3024193"/>
            <a:ext cx="136525" cy="2222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9" name="Line 42"/>
          <p:cNvSpPr>
            <a:spLocks noChangeShapeType="1"/>
          </p:cNvSpPr>
          <p:nvPr/>
        </p:nvSpPr>
        <p:spPr bwMode="auto">
          <a:xfrm>
            <a:off x="3998913" y="3046418"/>
            <a:ext cx="144462"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0" name="Line 43"/>
          <p:cNvSpPr>
            <a:spLocks noChangeShapeType="1"/>
          </p:cNvSpPr>
          <p:nvPr/>
        </p:nvSpPr>
        <p:spPr bwMode="auto">
          <a:xfrm>
            <a:off x="4143382" y="3060702"/>
            <a:ext cx="144463" cy="444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1" name="Line 44"/>
          <p:cNvSpPr>
            <a:spLocks noChangeShapeType="1"/>
          </p:cNvSpPr>
          <p:nvPr/>
        </p:nvSpPr>
        <p:spPr bwMode="auto">
          <a:xfrm>
            <a:off x="4287838" y="3105155"/>
            <a:ext cx="138112" cy="285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2" name="Line 45"/>
          <p:cNvSpPr>
            <a:spLocks noChangeShapeType="1"/>
          </p:cNvSpPr>
          <p:nvPr/>
        </p:nvSpPr>
        <p:spPr bwMode="auto">
          <a:xfrm>
            <a:off x="4425957" y="3133726"/>
            <a:ext cx="144463" cy="30163"/>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3" name="Line 46"/>
          <p:cNvSpPr>
            <a:spLocks noChangeShapeType="1"/>
          </p:cNvSpPr>
          <p:nvPr/>
        </p:nvSpPr>
        <p:spPr bwMode="auto">
          <a:xfrm>
            <a:off x="4570413" y="3163894"/>
            <a:ext cx="144462"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4" name="Line 47"/>
          <p:cNvSpPr>
            <a:spLocks noChangeShapeType="1"/>
          </p:cNvSpPr>
          <p:nvPr/>
        </p:nvSpPr>
        <p:spPr bwMode="auto">
          <a:xfrm flipV="1">
            <a:off x="4714882" y="3163894"/>
            <a:ext cx="138113"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5" name="Line 48"/>
          <p:cNvSpPr>
            <a:spLocks noChangeShapeType="1"/>
          </p:cNvSpPr>
          <p:nvPr/>
        </p:nvSpPr>
        <p:spPr bwMode="auto">
          <a:xfrm>
            <a:off x="4852988" y="3163894"/>
            <a:ext cx="144462"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6" name="Rectangle 49"/>
          <p:cNvSpPr>
            <a:spLocks noChangeArrowheads="1"/>
          </p:cNvSpPr>
          <p:nvPr/>
        </p:nvSpPr>
        <p:spPr bwMode="auto">
          <a:xfrm>
            <a:off x="2386013" y="3125789"/>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77" name="Rectangle 50"/>
          <p:cNvSpPr>
            <a:spLocks noChangeArrowheads="1"/>
          </p:cNvSpPr>
          <p:nvPr/>
        </p:nvSpPr>
        <p:spPr bwMode="auto">
          <a:xfrm>
            <a:off x="2532063" y="3192466"/>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78" name="Rectangle 51"/>
          <p:cNvSpPr>
            <a:spLocks noChangeArrowheads="1"/>
          </p:cNvSpPr>
          <p:nvPr/>
        </p:nvSpPr>
        <p:spPr bwMode="auto">
          <a:xfrm>
            <a:off x="2668588" y="3052766"/>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79" name="Rectangle 52"/>
          <p:cNvSpPr>
            <a:spLocks noChangeArrowheads="1"/>
          </p:cNvSpPr>
          <p:nvPr/>
        </p:nvSpPr>
        <p:spPr bwMode="auto">
          <a:xfrm>
            <a:off x="2813057" y="3111502"/>
            <a:ext cx="93663"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0" name="Rectangle 53"/>
          <p:cNvSpPr>
            <a:spLocks noChangeArrowheads="1"/>
          </p:cNvSpPr>
          <p:nvPr/>
        </p:nvSpPr>
        <p:spPr bwMode="auto">
          <a:xfrm>
            <a:off x="2957513" y="3265489"/>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1" name="Rectangle 54"/>
          <p:cNvSpPr>
            <a:spLocks noChangeArrowheads="1"/>
          </p:cNvSpPr>
          <p:nvPr/>
        </p:nvSpPr>
        <p:spPr bwMode="auto">
          <a:xfrm>
            <a:off x="3095628" y="2420938"/>
            <a:ext cx="93663"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2" name="Rectangle 55"/>
          <p:cNvSpPr>
            <a:spLocks noChangeArrowheads="1"/>
          </p:cNvSpPr>
          <p:nvPr/>
        </p:nvSpPr>
        <p:spPr bwMode="auto">
          <a:xfrm>
            <a:off x="3240088" y="2560638"/>
            <a:ext cx="93662"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3" name="Rectangle 56"/>
          <p:cNvSpPr>
            <a:spLocks noChangeArrowheads="1"/>
          </p:cNvSpPr>
          <p:nvPr/>
        </p:nvSpPr>
        <p:spPr bwMode="auto">
          <a:xfrm>
            <a:off x="3384557" y="2773366"/>
            <a:ext cx="93663"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4" name="Rectangle 57"/>
          <p:cNvSpPr>
            <a:spLocks noChangeArrowheads="1"/>
          </p:cNvSpPr>
          <p:nvPr/>
        </p:nvSpPr>
        <p:spPr bwMode="auto">
          <a:xfrm>
            <a:off x="3522663" y="2913066"/>
            <a:ext cx="93662"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5" name="Rectangle 58"/>
          <p:cNvSpPr>
            <a:spLocks noChangeArrowheads="1"/>
          </p:cNvSpPr>
          <p:nvPr/>
        </p:nvSpPr>
        <p:spPr bwMode="auto">
          <a:xfrm>
            <a:off x="3667132" y="2957514"/>
            <a:ext cx="93663"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6" name="Rectangle 59"/>
          <p:cNvSpPr>
            <a:spLocks noChangeArrowheads="1"/>
          </p:cNvSpPr>
          <p:nvPr/>
        </p:nvSpPr>
        <p:spPr bwMode="auto">
          <a:xfrm>
            <a:off x="3811588" y="2971802"/>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7" name="Rectangle 60"/>
          <p:cNvSpPr>
            <a:spLocks noChangeArrowheads="1"/>
          </p:cNvSpPr>
          <p:nvPr/>
        </p:nvSpPr>
        <p:spPr bwMode="auto">
          <a:xfrm>
            <a:off x="3948113" y="2994026"/>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8" name="Rectangle 61"/>
          <p:cNvSpPr>
            <a:spLocks noChangeArrowheads="1"/>
          </p:cNvSpPr>
          <p:nvPr/>
        </p:nvSpPr>
        <p:spPr bwMode="auto">
          <a:xfrm>
            <a:off x="4092575" y="3008317"/>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9" name="Rectangle 62"/>
          <p:cNvSpPr>
            <a:spLocks noChangeArrowheads="1"/>
          </p:cNvSpPr>
          <p:nvPr/>
        </p:nvSpPr>
        <p:spPr bwMode="auto">
          <a:xfrm>
            <a:off x="4237038" y="3052766"/>
            <a:ext cx="95250"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0" name="Rectangle 63"/>
          <p:cNvSpPr>
            <a:spLocks noChangeArrowheads="1"/>
          </p:cNvSpPr>
          <p:nvPr/>
        </p:nvSpPr>
        <p:spPr bwMode="auto">
          <a:xfrm>
            <a:off x="4375157" y="3082926"/>
            <a:ext cx="93663"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1" name="Rectangle 64"/>
          <p:cNvSpPr>
            <a:spLocks noChangeArrowheads="1"/>
          </p:cNvSpPr>
          <p:nvPr/>
        </p:nvSpPr>
        <p:spPr bwMode="auto">
          <a:xfrm>
            <a:off x="4519613" y="3111502"/>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2" name="Rectangle 65"/>
          <p:cNvSpPr>
            <a:spLocks noChangeArrowheads="1"/>
          </p:cNvSpPr>
          <p:nvPr/>
        </p:nvSpPr>
        <p:spPr bwMode="auto">
          <a:xfrm>
            <a:off x="4664075" y="3125789"/>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3" name="Rectangle 66"/>
          <p:cNvSpPr>
            <a:spLocks noChangeArrowheads="1"/>
          </p:cNvSpPr>
          <p:nvPr/>
        </p:nvSpPr>
        <p:spPr bwMode="auto">
          <a:xfrm>
            <a:off x="4802188" y="3111502"/>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4" name="Rectangle 67"/>
          <p:cNvSpPr>
            <a:spLocks noChangeArrowheads="1"/>
          </p:cNvSpPr>
          <p:nvPr/>
        </p:nvSpPr>
        <p:spPr bwMode="auto">
          <a:xfrm>
            <a:off x="4946657" y="3125789"/>
            <a:ext cx="93663"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5" name="Rectangle 68"/>
          <p:cNvSpPr>
            <a:spLocks noChangeArrowheads="1"/>
          </p:cNvSpPr>
          <p:nvPr/>
        </p:nvSpPr>
        <p:spPr bwMode="auto">
          <a:xfrm>
            <a:off x="2178051" y="4492625"/>
            <a:ext cx="99850"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0</a:t>
            </a:r>
            <a:endParaRPr lang="en-US" sz="2400">
              <a:solidFill>
                <a:prstClr val="black"/>
              </a:solidFill>
              <a:latin typeface="Helvetica" pitchFamily="1" charset="0"/>
              <a:ea typeface="Arial" pitchFamily="1" charset="0"/>
              <a:cs typeface="Arial" pitchFamily="1" charset="0"/>
            </a:endParaRPr>
          </a:p>
        </p:txBody>
      </p:sp>
      <p:sp>
        <p:nvSpPr>
          <p:cNvPr id="73796" name="Rectangle 69"/>
          <p:cNvSpPr>
            <a:spLocks noChangeArrowheads="1"/>
          </p:cNvSpPr>
          <p:nvPr/>
        </p:nvSpPr>
        <p:spPr bwMode="auto">
          <a:xfrm>
            <a:off x="2097092" y="3790951"/>
            <a:ext cx="198772"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50</a:t>
            </a:r>
            <a:endParaRPr lang="en-US" sz="2400">
              <a:solidFill>
                <a:prstClr val="black"/>
              </a:solidFill>
              <a:latin typeface="Helvetica" pitchFamily="1" charset="0"/>
              <a:ea typeface="Arial" pitchFamily="1" charset="0"/>
              <a:cs typeface="Arial" pitchFamily="1" charset="0"/>
            </a:endParaRPr>
          </a:p>
        </p:txBody>
      </p:sp>
      <p:sp>
        <p:nvSpPr>
          <p:cNvPr id="73797" name="Rectangle 70"/>
          <p:cNvSpPr>
            <a:spLocks noChangeArrowheads="1"/>
          </p:cNvSpPr>
          <p:nvPr/>
        </p:nvSpPr>
        <p:spPr bwMode="auto">
          <a:xfrm>
            <a:off x="2016132" y="3097213"/>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100</a:t>
            </a:r>
            <a:endParaRPr lang="en-US" sz="2400">
              <a:solidFill>
                <a:prstClr val="black"/>
              </a:solidFill>
              <a:latin typeface="Helvetica" pitchFamily="1" charset="0"/>
              <a:ea typeface="Arial" pitchFamily="1" charset="0"/>
              <a:cs typeface="Arial" pitchFamily="1" charset="0"/>
            </a:endParaRPr>
          </a:p>
        </p:txBody>
      </p:sp>
      <p:sp>
        <p:nvSpPr>
          <p:cNvPr id="73798" name="Rectangle 71"/>
          <p:cNvSpPr>
            <a:spLocks noChangeArrowheads="1"/>
          </p:cNvSpPr>
          <p:nvPr/>
        </p:nvSpPr>
        <p:spPr bwMode="auto">
          <a:xfrm>
            <a:off x="2016132" y="2392364"/>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150</a:t>
            </a:r>
            <a:endParaRPr lang="en-US" sz="2400">
              <a:solidFill>
                <a:prstClr val="black"/>
              </a:solidFill>
              <a:latin typeface="Helvetica" pitchFamily="1" charset="0"/>
              <a:ea typeface="Arial" pitchFamily="1" charset="0"/>
              <a:cs typeface="Arial" pitchFamily="1" charset="0"/>
            </a:endParaRPr>
          </a:p>
        </p:txBody>
      </p:sp>
      <p:sp>
        <p:nvSpPr>
          <p:cNvPr id="73799" name="Rectangle 72"/>
          <p:cNvSpPr>
            <a:spLocks noChangeArrowheads="1"/>
          </p:cNvSpPr>
          <p:nvPr/>
        </p:nvSpPr>
        <p:spPr bwMode="auto">
          <a:xfrm>
            <a:off x="2016132" y="1695451"/>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200</a:t>
            </a:r>
            <a:endParaRPr lang="en-US" sz="2400">
              <a:solidFill>
                <a:prstClr val="black"/>
              </a:solidFill>
              <a:latin typeface="Helvetica" pitchFamily="1" charset="0"/>
              <a:ea typeface="Arial" pitchFamily="1" charset="0"/>
              <a:cs typeface="Arial" pitchFamily="1" charset="0"/>
            </a:endParaRPr>
          </a:p>
        </p:txBody>
      </p:sp>
      <p:sp>
        <p:nvSpPr>
          <p:cNvPr id="73800" name="Rectangle 73"/>
          <p:cNvSpPr>
            <a:spLocks noChangeArrowheads="1"/>
          </p:cNvSpPr>
          <p:nvPr/>
        </p:nvSpPr>
        <p:spPr bwMode="auto">
          <a:xfrm>
            <a:off x="2400301" y="4695825"/>
            <a:ext cx="99850"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0</a:t>
            </a:r>
            <a:endParaRPr lang="en-US" sz="2400">
              <a:solidFill>
                <a:prstClr val="black"/>
              </a:solidFill>
              <a:latin typeface="Helvetica" pitchFamily="1" charset="0"/>
              <a:ea typeface="Arial" pitchFamily="1" charset="0"/>
              <a:cs typeface="Arial" pitchFamily="1" charset="0"/>
            </a:endParaRPr>
          </a:p>
        </p:txBody>
      </p:sp>
      <p:sp>
        <p:nvSpPr>
          <p:cNvPr id="73801" name="Rectangle 74"/>
          <p:cNvSpPr>
            <a:spLocks noChangeArrowheads="1"/>
          </p:cNvSpPr>
          <p:nvPr/>
        </p:nvSpPr>
        <p:spPr bwMode="auto">
          <a:xfrm>
            <a:off x="3211519" y="4695825"/>
            <a:ext cx="19969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60</a:t>
            </a:r>
            <a:endParaRPr lang="en-US" sz="2400">
              <a:solidFill>
                <a:prstClr val="black"/>
              </a:solidFill>
              <a:latin typeface="Helvetica" pitchFamily="1" charset="0"/>
              <a:ea typeface="Arial" pitchFamily="1" charset="0"/>
              <a:cs typeface="Arial" pitchFamily="1" charset="0"/>
            </a:endParaRPr>
          </a:p>
        </p:txBody>
      </p:sp>
      <p:sp>
        <p:nvSpPr>
          <p:cNvPr id="73802" name="Rectangle 75"/>
          <p:cNvSpPr>
            <a:spLocks noChangeArrowheads="1"/>
          </p:cNvSpPr>
          <p:nvPr/>
        </p:nvSpPr>
        <p:spPr bwMode="auto">
          <a:xfrm>
            <a:off x="4027495" y="4695825"/>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120</a:t>
            </a:r>
            <a:endParaRPr lang="en-US" sz="2400">
              <a:solidFill>
                <a:prstClr val="black"/>
              </a:solidFill>
              <a:latin typeface="Helvetica" pitchFamily="1" charset="0"/>
              <a:ea typeface="Arial" pitchFamily="1" charset="0"/>
              <a:cs typeface="Arial" pitchFamily="1" charset="0"/>
            </a:endParaRPr>
          </a:p>
        </p:txBody>
      </p:sp>
      <p:sp>
        <p:nvSpPr>
          <p:cNvPr id="73803" name="Rectangle 76"/>
          <p:cNvSpPr>
            <a:spLocks noChangeArrowheads="1"/>
          </p:cNvSpPr>
          <p:nvPr/>
        </p:nvSpPr>
        <p:spPr bwMode="auto">
          <a:xfrm>
            <a:off x="4881570" y="4695825"/>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180</a:t>
            </a:r>
            <a:endParaRPr lang="en-US" sz="2400">
              <a:solidFill>
                <a:prstClr val="black"/>
              </a:solidFill>
              <a:latin typeface="Helvetica" pitchFamily="1" charset="0"/>
              <a:ea typeface="Arial" pitchFamily="1" charset="0"/>
              <a:cs typeface="Arial" pitchFamily="1" charset="0"/>
            </a:endParaRPr>
          </a:p>
        </p:txBody>
      </p:sp>
      <p:sp>
        <p:nvSpPr>
          <p:cNvPr id="73804" name="Rectangle 77"/>
          <p:cNvSpPr>
            <a:spLocks noChangeArrowheads="1"/>
          </p:cNvSpPr>
          <p:nvPr/>
        </p:nvSpPr>
        <p:spPr bwMode="auto">
          <a:xfrm>
            <a:off x="3370270" y="4932368"/>
            <a:ext cx="1033737"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b="1">
                <a:solidFill>
                  <a:srgbClr val="FFFFFF"/>
                </a:solidFill>
                <a:latin typeface="Helvetica" pitchFamily="1" charset="0"/>
                <a:ea typeface="Arial" pitchFamily="1" charset="0"/>
                <a:cs typeface="Arial" pitchFamily="1" charset="0"/>
              </a:rPr>
              <a:t>Time (min)</a:t>
            </a:r>
            <a:endParaRPr lang="en-US" sz="2400">
              <a:solidFill>
                <a:prstClr val="black"/>
              </a:solidFill>
              <a:latin typeface="Helvetica" pitchFamily="1" charset="0"/>
              <a:ea typeface="Arial" pitchFamily="1" charset="0"/>
              <a:cs typeface="Arial" pitchFamily="1" charset="0"/>
            </a:endParaRPr>
          </a:p>
        </p:txBody>
      </p:sp>
      <p:sp>
        <p:nvSpPr>
          <p:cNvPr id="73805" name="Rectangle 78"/>
          <p:cNvSpPr>
            <a:spLocks noChangeArrowheads="1"/>
          </p:cNvSpPr>
          <p:nvPr/>
        </p:nvSpPr>
        <p:spPr bwMode="auto">
          <a:xfrm rot="-5400000">
            <a:off x="875895" y="3197455"/>
            <a:ext cx="1848663"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 of Basal DA Output</a:t>
            </a:r>
            <a:endParaRPr lang="en-US" sz="1400">
              <a:solidFill>
                <a:prstClr val="black"/>
              </a:solidFill>
              <a:latin typeface="Helvetica" pitchFamily="1" charset="0"/>
              <a:ea typeface="Arial" pitchFamily="1" charset="0"/>
              <a:cs typeface="Arial" pitchFamily="1" charset="0"/>
            </a:endParaRPr>
          </a:p>
        </p:txBody>
      </p:sp>
      <p:sp>
        <p:nvSpPr>
          <p:cNvPr id="73806" name="Rectangle 79"/>
          <p:cNvSpPr>
            <a:spLocks noChangeArrowheads="1"/>
          </p:cNvSpPr>
          <p:nvPr/>
        </p:nvSpPr>
        <p:spPr bwMode="auto">
          <a:xfrm>
            <a:off x="3816779" y="1936754"/>
            <a:ext cx="934615" cy="492443"/>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Helvetica" pitchFamily="1" charset="0"/>
                <a:ea typeface="Arial" pitchFamily="1" charset="0"/>
                <a:cs typeface="Arial" pitchFamily="1" charset="0"/>
              </a:rPr>
              <a:t>NAc shell</a:t>
            </a:r>
            <a:br>
              <a:rPr lang="en-US" sz="1600" b="1">
                <a:solidFill>
                  <a:srgbClr val="FFFFFF"/>
                </a:solidFill>
                <a:latin typeface="Helvetica" pitchFamily="1" charset="0"/>
                <a:ea typeface="Arial" pitchFamily="1" charset="0"/>
                <a:cs typeface="Arial" pitchFamily="1" charset="0"/>
              </a:rPr>
            </a:br>
            <a:endParaRPr lang="en-US" sz="1600">
              <a:solidFill>
                <a:prstClr val="black"/>
              </a:solidFill>
              <a:latin typeface="Helvetica" pitchFamily="1" charset="0"/>
              <a:ea typeface="Arial" pitchFamily="1" charset="0"/>
              <a:cs typeface="Arial" pitchFamily="1" charset="0"/>
            </a:endParaRPr>
          </a:p>
        </p:txBody>
      </p:sp>
      <p:sp>
        <p:nvSpPr>
          <p:cNvPr id="73807" name="Line 80"/>
          <p:cNvSpPr>
            <a:spLocks noChangeShapeType="1"/>
          </p:cNvSpPr>
          <p:nvPr/>
        </p:nvSpPr>
        <p:spPr bwMode="auto">
          <a:xfrm>
            <a:off x="2443170" y="3871913"/>
            <a:ext cx="1201737" cy="0"/>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08" name="Line 81"/>
          <p:cNvSpPr>
            <a:spLocks noChangeShapeType="1"/>
          </p:cNvSpPr>
          <p:nvPr/>
        </p:nvSpPr>
        <p:spPr bwMode="auto">
          <a:xfrm>
            <a:off x="2443163" y="3786192"/>
            <a:ext cx="0" cy="169863"/>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09" name="Line 82"/>
          <p:cNvSpPr>
            <a:spLocks noChangeShapeType="1"/>
          </p:cNvSpPr>
          <p:nvPr/>
        </p:nvSpPr>
        <p:spPr bwMode="auto">
          <a:xfrm>
            <a:off x="3644900" y="3786192"/>
            <a:ext cx="0" cy="169863"/>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10" name="Line 83"/>
          <p:cNvSpPr>
            <a:spLocks noChangeShapeType="1"/>
          </p:cNvSpPr>
          <p:nvPr/>
        </p:nvSpPr>
        <p:spPr bwMode="auto">
          <a:xfrm>
            <a:off x="3005138" y="3786192"/>
            <a:ext cx="0" cy="169863"/>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11" name="Rectangle 84"/>
          <p:cNvSpPr>
            <a:spLocks noChangeArrowheads="1"/>
          </p:cNvSpPr>
          <p:nvPr/>
        </p:nvSpPr>
        <p:spPr bwMode="auto">
          <a:xfrm>
            <a:off x="2434153" y="3624264"/>
            <a:ext cx="551433"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Empty</a:t>
            </a:r>
            <a:endParaRPr lang="en-US" sz="2400">
              <a:solidFill>
                <a:prstClr val="black"/>
              </a:solidFill>
              <a:latin typeface="Helvetica" pitchFamily="1" charset="0"/>
              <a:ea typeface="Arial" pitchFamily="1" charset="0"/>
              <a:cs typeface="Arial" pitchFamily="1" charset="0"/>
            </a:endParaRPr>
          </a:p>
        </p:txBody>
      </p:sp>
      <p:sp>
        <p:nvSpPr>
          <p:cNvPr id="73812" name="Rectangle 85"/>
          <p:cNvSpPr>
            <a:spLocks noChangeArrowheads="1"/>
          </p:cNvSpPr>
          <p:nvPr/>
        </p:nvSpPr>
        <p:spPr bwMode="auto">
          <a:xfrm>
            <a:off x="2540710" y="3921125"/>
            <a:ext cx="346249"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Box</a:t>
            </a:r>
            <a:endParaRPr lang="en-US" sz="2400">
              <a:solidFill>
                <a:prstClr val="black"/>
              </a:solidFill>
              <a:latin typeface="Helvetica" pitchFamily="1" charset="0"/>
              <a:ea typeface="Arial" pitchFamily="1" charset="0"/>
              <a:cs typeface="Arial" pitchFamily="1" charset="0"/>
            </a:endParaRPr>
          </a:p>
        </p:txBody>
      </p:sp>
      <p:sp>
        <p:nvSpPr>
          <p:cNvPr id="73813" name="Rectangle 86"/>
          <p:cNvSpPr>
            <a:spLocks noChangeArrowheads="1"/>
          </p:cNvSpPr>
          <p:nvPr/>
        </p:nvSpPr>
        <p:spPr bwMode="auto">
          <a:xfrm>
            <a:off x="2974543" y="3921125"/>
            <a:ext cx="688252"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Feeding</a:t>
            </a:r>
            <a:endParaRPr lang="en-US" sz="2400">
              <a:solidFill>
                <a:prstClr val="black"/>
              </a:solidFill>
              <a:latin typeface="Helvetica" pitchFamily="1" charset="0"/>
              <a:ea typeface="Arial" pitchFamily="1" charset="0"/>
              <a:cs typeface="Arial" pitchFamily="1" charset="0"/>
            </a:endParaRPr>
          </a:p>
        </p:txBody>
      </p:sp>
      <p:sp>
        <p:nvSpPr>
          <p:cNvPr id="73814" name="Rectangle 87"/>
          <p:cNvSpPr>
            <a:spLocks noChangeArrowheads="1"/>
          </p:cNvSpPr>
          <p:nvPr/>
        </p:nvSpPr>
        <p:spPr bwMode="auto">
          <a:xfrm>
            <a:off x="1828807" y="6172204"/>
            <a:ext cx="3370263" cy="276999"/>
          </a:xfrm>
          <a:prstGeom prst="rect">
            <a:avLst/>
          </a:prstGeom>
          <a:noFill/>
          <a:ln w="9525">
            <a:noFill/>
            <a:miter lim="800000"/>
            <a:headEnd/>
            <a:tailEnd/>
          </a:ln>
        </p:spPr>
        <p:txBody>
          <a:bodyPr>
            <a:prstTxWarp prst="textNoShape">
              <a:avLst/>
            </a:prstTxWarp>
            <a:spAutoFit/>
          </a:bodyPr>
          <a:lstStyle/>
          <a:p>
            <a:pPr eaLnBrk="0" hangingPunct="0"/>
            <a:r>
              <a:rPr lang="en-US" sz="1200" i="1">
                <a:solidFill>
                  <a:prstClr val="white"/>
                </a:solidFill>
                <a:latin typeface="Helvetica" pitchFamily="1" charset="0"/>
                <a:ea typeface="Arial" pitchFamily="1" charset="0"/>
                <a:cs typeface="Arial" pitchFamily="1" charset="0"/>
              </a:rPr>
              <a:t>Di Chiara et al., Neuroscience, 1999.</a:t>
            </a:r>
          </a:p>
        </p:txBody>
      </p:sp>
      <p:sp>
        <p:nvSpPr>
          <p:cNvPr id="73815" name="Text Box 88"/>
          <p:cNvSpPr txBox="1">
            <a:spLocks noChangeArrowheads="1"/>
          </p:cNvSpPr>
          <p:nvPr/>
        </p:nvSpPr>
        <p:spPr bwMode="auto">
          <a:xfrm>
            <a:off x="2946404" y="1233488"/>
            <a:ext cx="1221909" cy="523220"/>
          </a:xfrm>
          <a:prstGeom prst="rect">
            <a:avLst/>
          </a:prstGeom>
          <a:noFill/>
          <a:ln w="9525">
            <a:noFill/>
            <a:miter lim="800000"/>
            <a:headEnd/>
            <a:tailEnd/>
          </a:ln>
        </p:spPr>
        <p:txBody>
          <a:bodyPr wrap="none">
            <a:prstTxWarp prst="textNoShape">
              <a:avLst/>
            </a:prstTxWarp>
            <a:spAutoFit/>
          </a:bodyPr>
          <a:lstStyle/>
          <a:p>
            <a:r>
              <a:rPr lang="en-US" sz="2800" b="1">
                <a:solidFill>
                  <a:prstClr val="white"/>
                </a:solidFill>
                <a:latin typeface="Helvetica" pitchFamily="1" charset="0"/>
                <a:ea typeface="Arial" pitchFamily="1" charset="0"/>
                <a:cs typeface="Arial" pitchFamily="1" charset="0"/>
              </a:rPr>
              <a:t>FOOD</a:t>
            </a:r>
          </a:p>
        </p:txBody>
      </p:sp>
      <p:sp>
        <p:nvSpPr>
          <p:cNvPr id="73816" name="Rectangle 90"/>
          <p:cNvSpPr>
            <a:spLocks noChangeArrowheads="1"/>
          </p:cNvSpPr>
          <p:nvPr/>
        </p:nvSpPr>
        <p:spPr bwMode="auto">
          <a:xfrm>
            <a:off x="5481645" y="1066800"/>
            <a:ext cx="5064125" cy="5638800"/>
          </a:xfrm>
          <a:prstGeom prst="rect">
            <a:avLst/>
          </a:prstGeom>
          <a:gradFill rotWithShape="1">
            <a:gsLst>
              <a:gs pos="0">
                <a:srgbClr val="003366"/>
              </a:gs>
              <a:gs pos="50000">
                <a:srgbClr val="003399"/>
              </a:gs>
              <a:gs pos="100000">
                <a:srgbClr val="003366"/>
              </a:gs>
            </a:gsLst>
            <a:lin ang="5400000" scaled="1"/>
          </a:gradFill>
          <a:ln w="9525">
            <a:noFill/>
            <a:miter lim="800000"/>
            <a:headEnd/>
            <a:tailEnd/>
          </a:ln>
        </p:spPr>
        <p:txBody>
          <a:bodyPr wrap="none" anchor="ctr">
            <a:prstTxWarp prst="textNoShape">
              <a:avLst/>
            </a:prstTxWarp>
          </a:bodyPr>
          <a:lstStyle/>
          <a:p>
            <a:pPr eaLnBrk="0" hangingPunct="0"/>
            <a:endParaRPr lang="en-US">
              <a:solidFill>
                <a:prstClr val="black"/>
              </a:solidFill>
              <a:latin typeface="Helvetica" pitchFamily="1" charset="0"/>
            </a:endParaRPr>
          </a:p>
        </p:txBody>
      </p:sp>
      <p:sp>
        <p:nvSpPr>
          <p:cNvPr id="73817" name="Rectangle 91"/>
          <p:cNvSpPr>
            <a:spLocks noChangeArrowheads="1"/>
          </p:cNvSpPr>
          <p:nvPr/>
        </p:nvSpPr>
        <p:spPr bwMode="auto">
          <a:xfrm>
            <a:off x="8880475" y="4613280"/>
            <a:ext cx="1149350" cy="373063"/>
          </a:xfrm>
          <a:prstGeom prst="rect">
            <a:avLst/>
          </a:prstGeom>
          <a:solidFill>
            <a:srgbClr val="003399"/>
          </a:solidFill>
          <a:ln w="9525">
            <a:noFill/>
            <a:miter lim="800000"/>
            <a:headEnd/>
            <a:tailEnd/>
          </a:ln>
        </p:spPr>
        <p:txBody>
          <a:bodyPr wrap="none" anchor="ctr">
            <a:prstTxWarp prst="textNoShape">
              <a:avLst/>
            </a:prstTxWarp>
          </a:bodyPr>
          <a:lstStyle/>
          <a:p>
            <a:pPr eaLnBrk="0" hangingPunct="0"/>
            <a:endParaRPr lang="en-US">
              <a:solidFill>
                <a:prstClr val="black"/>
              </a:solidFill>
              <a:latin typeface="Helvetica" pitchFamily="1" charset="0"/>
            </a:endParaRPr>
          </a:p>
        </p:txBody>
      </p:sp>
      <p:grpSp>
        <p:nvGrpSpPr>
          <p:cNvPr id="2" name="Group 138"/>
          <p:cNvGrpSpPr>
            <a:grpSpLocks/>
          </p:cNvGrpSpPr>
          <p:nvPr/>
        </p:nvGrpSpPr>
        <p:grpSpPr bwMode="auto">
          <a:xfrm>
            <a:off x="9186863" y="5114926"/>
            <a:ext cx="1131520" cy="510139"/>
            <a:chOff x="509" y="3092"/>
            <a:chExt cx="1112" cy="477"/>
          </a:xfrm>
        </p:grpSpPr>
        <p:sp>
          <p:nvSpPr>
            <p:cNvPr id="73907" name="Rectangle 139"/>
            <p:cNvSpPr>
              <a:spLocks noChangeArrowheads="1"/>
            </p:cNvSpPr>
            <p:nvPr/>
          </p:nvSpPr>
          <p:spPr bwMode="auto">
            <a:xfrm>
              <a:off x="509" y="3121"/>
              <a:ext cx="73" cy="72"/>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908" name="Rectangle 140"/>
            <p:cNvSpPr>
              <a:spLocks noChangeArrowheads="1"/>
            </p:cNvSpPr>
            <p:nvPr/>
          </p:nvSpPr>
          <p:spPr bwMode="auto">
            <a:xfrm>
              <a:off x="629" y="3092"/>
              <a:ext cx="538" cy="17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FFFFFF"/>
                  </a:solidFill>
                  <a:latin typeface="Helvetica" pitchFamily="1" charset="0"/>
                  <a:ea typeface="Arial" pitchFamily="1" charset="0"/>
                  <a:cs typeface="Arial" pitchFamily="1" charset="0"/>
                </a:rPr>
                <a:t>Mounts</a:t>
              </a:r>
              <a:endParaRPr lang="en-US" sz="1200">
                <a:solidFill>
                  <a:prstClr val="black"/>
                </a:solidFill>
                <a:latin typeface="Helvetica" pitchFamily="1" charset="0"/>
                <a:ea typeface="Arial" pitchFamily="1" charset="0"/>
                <a:cs typeface="Arial" pitchFamily="1" charset="0"/>
              </a:endParaRPr>
            </a:p>
          </p:txBody>
        </p:sp>
        <p:sp>
          <p:nvSpPr>
            <p:cNvPr id="73909" name="Rectangle 141"/>
            <p:cNvSpPr>
              <a:spLocks noChangeArrowheads="1"/>
            </p:cNvSpPr>
            <p:nvPr/>
          </p:nvSpPr>
          <p:spPr bwMode="auto">
            <a:xfrm>
              <a:off x="510" y="3275"/>
              <a:ext cx="72" cy="72"/>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910" name="Rectangle 142"/>
            <p:cNvSpPr>
              <a:spLocks noChangeArrowheads="1"/>
            </p:cNvSpPr>
            <p:nvPr/>
          </p:nvSpPr>
          <p:spPr bwMode="auto">
            <a:xfrm>
              <a:off x="629" y="3245"/>
              <a:ext cx="992" cy="17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FFFFFF"/>
                  </a:solidFill>
                  <a:latin typeface="Helvetica" pitchFamily="1" charset="0"/>
                  <a:ea typeface="Arial" pitchFamily="1" charset="0"/>
                  <a:cs typeface="Arial" pitchFamily="1" charset="0"/>
                </a:rPr>
                <a:t>Intromissions</a:t>
              </a:r>
              <a:endParaRPr lang="en-US" sz="1200">
                <a:solidFill>
                  <a:prstClr val="black"/>
                </a:solidFill>
                <a:latin typeface="Helvetica" pitchFamily="1" charset="0"/>
                <a:ea typeface="Arial" pitchFamily="1" charset="0"/>
                <a:cs typeface="Arial" pitchFamily="1" charset="0"/>
              </a:endParaRPr>
            </a:p>
          </p:txBody>
        </p:sp>
        <p:sp>
          <p:nvSpPr>
            <p:cNvPr id="73911" name="Rectangle 143"/>
            <p:cNvSpPr>
              <a:spLocks noChangeArrowheads="1"/>
            </p:cNvSpPr>
            <p:nvPr/>
          </p:nvSpPr>
          <p:spPr bwMode="auto">
            <a:xfrm>
              <a:off x="509" y="3420"/>
              <a:ext cx="73" cy="72"/>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912" name="Rectangle 144"/>
            <p:cNvSpPr>
              <a:spLocks noChangeArrowheads="1"/>
            </p:cNvSpPr>
            <p:nvPr/>
          </p:nvSpPr>
          <p:spPr bwMode="auto">
            <a:xfrm>
              <a:off x="629" y="3396"/>
              <a:ext cx="891" cy="17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FFFFFF"/>
                  </a:solidFill>
                  <a:latin typeface="Helvetica" pitchFamily="1" charset="0"/>
                  <a:ea typeface="Arial" pitchFamily="1" charset="0"/>
                  <a:cs typeface="Arial" pitchFamily="1" charset="0"/>
                </a:rPr>
                <a:t>Ejaculations</a:t>
              </a:r>
              <a:endParaRPr lang="en-US" sz="1200">
                <a:solidFill>
                  <a:prstClr val="black"/>
                </a:solidFill>
                <a:latin typeface="Helvetica" pitchFamily="1" charset="0"/>
                <a:ea typeface="Arial" pitchFamily="1" charset="0"/>
                <a:cs typeface="Arial" pitchFamily="1" charset="0"/>
              </a:endParaRPr>
            </a:p>
          </p:txBody>
        </p:sp>
      </p:grpSp>
      <p:sp>
        <p:nvSpPr>
          <p:cNvPr id="73819" name="Rectangle 256"/>
          <p:cNvSpPr>
            <a:spLocks noChangeArrowheads="1"/>
          </p:cNvSpPr>
          <p:nvPr/>
        </p:nvSpPr>
        <p:spPr bwMode="auto">
          <a:xfrm>
            <a:off x="6248400" y="6172204"/>
            <a:ext cx="3455988" cy="276999"/>
          </a:xfrm>
          <a:prstGeom prst="rect">
            <a:avLst/>
          </a:prstGeom>
          <a:noFill/>
          <a:ln w="9525">
            <a:noFill/>
            <a:miter lim="800000"/>
            <a:headEnd/>
            <a:tailEnd/>
          </a:ln>
        </p:spPr>
        <p:txBody>
          <a:bodyPr>
            <a:prstTxWarp prst="textNoShape">
              <a:avLst/>
            </a:prstTxWarp>
            <a:spAutoFit/>
          </a:bodyPr>
          <a:lstStyle/>
          <a:p>
            <a:pPr eaLnBrk="0" hangingPunct="0"/>
            <a:r>
              <a:rPr lang="en-US" sz="1200" i="1">
                <a:solidFill>
                  <a:prstClr val="white"/>
                </a:solidFill>
                <a:latin typeface="Helvetica" pitchFamily="1" charset="0"/>
                <a:ea typeface="Arial" pitchFamily="1" charset="0"/>
                <a:cs typeface="Arial" pitchFamily="1" charset="0"/>
              </a:rPr>
              <a:t>Fiorino and Phillips, J. Neuroscience, 1997.</a:t>
            </a:r>
          </a:p>
        </p:txBody>
      </p:sp>
      <p:sp>
        <p:nvSpPr>
          <p:cNvPr id="73820" name="Rectangle 258"/>
          <p:cNvSpPr>
            <a:spLocks noChangeArrowheads="1"/>
          </p:cNvSpPr>
          <p:nvPr/>
        </p:nvSpPr>
        <p:spPr bwMode="auto">
          <a:xfrm>
            <a:off x="1524000" y="228600"/>
            <a:ext cx="9144000" cy="1143000"/>
          </a:xfrm>
          <a:prstGeom prst="rect">
            <a:avLst/>
          </a:prstGeom>
          <a:noFill/>
          <a:ln w="9525">
            <a:noFill/>
            <a:miter lim="800000"/>
            <a:headEnd/>
            <a:tailEnd/>
          </a:ln>
        </p:spPr>
        <p:txBody>
          <a:bodyPr>
            <a:prstTxWarp prst="textNoShape">
              <a:avLst/>
            </a:prstTxWarp>
          </a:bodyPr>
          <a:lstStyle/>
          <a:p>
            <a:pPr algn="ctr" eaLnBrk="0" hangingPunct="0"/>
            <a:r>
              <a:rPr kumimoji="1" lang="en-US" sz="3400" b="1">
                <a:solidFill>
                  <a:prstClr val="black"/>
                </a:solidFill>
                <a:latin typeface="Helvetica" pitchFamily="1" charset="0"/>
                <a:ea typeface="Arial" pitchFamily="1" charset="0"/>
                <a:cs typeface="Arial" pitchFamily="1" charset="0"/>
              </a:rPr>
              <a:t>Natural Rewards Elevate Dopamine Levels</a:t>
            </a:r>
          </a:p>
        </p:txBody>
      </p:sp>
      <p:sp>
        <p:nvSpPr>
          <p:cNvPr id="73821" name="Line 264"/>
          <p:cNvSpPr>
            <a:spLocks noChangeShapeType="1"/>
          </p:cNvSpPr>
          <p:nvPr/>
        </p:nvSpPr>
        <p:spPr bwMode="auto">
          <a:xfrm>
            <a:off x="6445250" y="1785943"/>
            <a:ext cx="0" cy="14112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2" name="Line 265"/>
          <p:cNvSpPr>
            <a:spLocks noChangeShapeType="1"/>
          </p:cNvSpPr>
          <p:nvPr/>
        </p:nvSpPr>
        <p:spPr bwMode="auto">
          <a:xfrm>
            <a:off x="6408738" y="2492375"/>
            <a:ext cx="36512"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3" name="Line 266"/>
          <p:cNvSpPr>
            <a:spLocks noChangeShapeType="1"/>
          </p:cNvSpPr>
          <p:nvPr/>
        </p:nvSpPr>
        <p:spPr bwMode="auto">
          <a:xfrm>
            <a:off x="6408738" y="1785942"/>
            <a:ext cx="36512" cy="15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4" name="Rectangle 267"/>
          <p:cNvSpPr>
            <a:spLocks noChangeArrowheads="1"/>
          </p:cNvSpPr>
          <p:nvPr/>
        </p:nvSpPr>
        <p:spPr bwMode="auto">
          <a:xfrm>
            <a:off x="6153157" y="3121025"/>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100</a:t>
            </a:r>
            <a:endParaRPr lang="en-US" sz="2400">
              <a:solidFill>
                <a:prstClr val="black"/>
              </a:solidFill>
              <a:latin typeface="Helvetica" pitchFamily="1" charset="0"/>
              <a:ea typeface="Arial" pitchFamily="1" charset="0"/>
              <a:cs typeface="Arial" pitchFamily="1" charset="0"/>
            </a:endParaRPr>
          </a:p>
        </p:txBody>
      </p:sp>
      <p:sp>
        <p:nvSpPr>
          <p:cNvPr id="73825" name="Rectangle 268"/>
          <p:cNvSpPr>
            <a:spLocks noChangeArrowheads="1"/>
          </p:cNvSpPr>
          <p:nvPr/>
        </p:nvSpPr>
        <p:spPr bwMode="auto">
          <a:xfrm>
            <a:off x="6153157" y="2420939"/>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150</a:t>
            </a:r>
            <a:endParaRPr lang="en-US" sz="2400">
              <a:solidFill>
                <a:prstClr val="black"/>
              </a:solidFill>
              <a:latin typeface="Helvetica" pitchFamily="1" charset="0"/>
              <a:ea typeface="Arial" pitchFamily="1" charset="0"/>
              <a:cs typeface="Arial" pitchFamily="1" charset="0"/>
            </a:endParaRPr>
          </a:p>
        </p:txBody>
      </p:sp>
      <p:sp>
        <p:nvSpPr>
          <p:cNvPr id="73826" name="Rectangle 269"/>
          <p:cNvSpPr>
            <a:spLocks noChangeArrowheads="1"/>
          </p:cNvSpPr>
          <p:nvPr/>
        </p:nvSpPr>
        <p:spPr bwMode="auto">
          <a:xfrm>
            <a:off x="6153157" y="1714500"/>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200</a:t>
            </a:r>
            <a:endParaRPr lang="en-US" sz="2400">
              <a:solidFill>
                <a:prstClr val="black"/>
              </a:solidFill>
              <a:latin typeface="Helvetica" pitchFamily="1" charset="0"/>
              <a:ea typeface="Arial" pitchFamily="1" charset="0"/>
              <a:cs typeface="Arial" pitchFamily="1" charset="0"/>
            </a:endParaRPr>
          </a:p>
        </p:txBody>
      </p:sp>
      <p:sp>
        <p:nvSpPr>
          <p:cNvPr id="73827" name="Rectangle 270"/>
          <p:cNvSpPr>
            <a:spLocks noChangeArrowheads="1"/>
          </p:cNvSpPr>
          <p:nvPr/>
        </p:nvSpPr>
        <p:spPr bwMode="auto">
          <a:xfrm rot="-5400000">
            <a:off x="4647358" y="2909323"/>
            <a:ext cx="2636940"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DA Concentration (% Baseline)</a:t>
            </a:r>
            <a:endParaRPr lang="en-US" sz="1400">
              <a:solidFill>
                <a:prstClr val="black"/>
              </a:solidFill>
              <a:latin typeface="Helvetica" pitchFamily="1" charset="0"/>
              <a:ea typeface="Arial" pitchFamily="1" charset="0"/>
              <a:cs typeface="Arial" pitchFamily="1" charset="0"/>
            </a:endParaRPr>
          </a:p>
        </p:txBody>
      </p:sp>
      <p:sp>
        <p:nvSpPr>
          <p:cNvPr id="73828" name="Line 271"/>
          <p:cNvSpPr>
            <a:spLocks noChangeShapeType="1"/>
          </p:cNvSpPr>
          <p:nvPr/>
        </p:nvSpPr>
        <p:spPr bwMode="auto">
          <a:xfrm>
            <a:off x="6408738" y="3190875"/>
            <a:ext cx="36512" cy="1588"/>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9" name="Line 272"/>
          <p:cNvSpPr>
            <a:spLocks noChangeShapeType="1"/>
          </p:cNvSpPr>
          <p:nvPr/>
        </p:nvSpPr>
        <p:spPr bwMode="auto">
          <a:xfrm>
            <a:off x="6450013" y="5029200"/>
            <a:ext cx="2374900"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30" name="Line 273"/>
          <p:cNvSpPr>
            <a:spLocks noChangeShapeType="1"/>
          </p:cNvSpPr>
          <p:nvPr/>
        </p:nvSpPr>
        <p:spPr bwMode="auto">
          <a:xfrm flipV="1">
            <a:off x="6572250" y="2492378"/>
            <a:ext cx="306388" cy="6286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1" name="Line 274"/>
          <p:cNvSpPr>
            <a:spLocks noChangeShapeType="1"/>
          </p:cNvSpPr>
          <p:nvPr/>
        </p:nvSpPr>
        <p:spPr bwMode="auto">
          <a:xfrm flipV="1">
            <a:off x="6878638" y="1785941"/>
            <a:ext cx="315912" cy="70643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2" name="Line 275"/>
          <p:cNvSpPr>
            <a:spLocks noChangeShapeType="1"/>
          </p:cNvSpPr>
          <p:nvPr/>
        </p:nvSpPr>
        <p:spPr bwMode="auto">
          <a:xfrm>
            <a:off x="7194550" y="1785943"/>
            <a:ext cx="304800" cy="2825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3" name="Line 276"/>
          <p:cNvSpPr>
            <a:spLocks noChangeShapeType="1"/>
          </p:cNvSpPr>
          <p:nvPr/>
        </p:nvSpPr>
        <p:spPr bwMode="auto">
          <a:xfrm>
            <a:off x="7499350" y="2068518"/>
            <a:ext cx="306388" cy="1666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4" name="Line 277"/>
          <p:cNvSpPr>
            <a:spLocks noChangeShapeType="1"/>
          </p:cNvSpPr>
          <p:nvPr/>
        </p:nvSpPr>
        <p:spPr bwMode="auto">
          <a:xfrm flipV="1">
            <a:off x="7805738" y="2163765"/>
            <a:ext cx="315912" cy="7143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5" name="Line 278"/>
          <p:cNvSpPr>
            <a:spLocks noChangeShapeType="1"/>
          </p:cNvSpPr>
          <p:nvPr/>
        </p:nvSpPr>
        <p:spPr bwMode="auto">
          <a:xfrm>
            <a:off x="8121650" y="2163765"/>
            <a:ext cx="306388" cy="18732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6" name="Line 279"/>
          <p:cNvSpPr>
            <a:spLocks noChangeShapeType="1"/>
          </p:cNvSpPr>
          <p:nvPr/>
        </p:nvSpPr>
        <p:spPr bwMode="auto">
          <a:xfrm flipV="1">
            <a:off x="8428038" y="2332038"/>
            <a:ext cx="315912" cy="190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7" name="Rectangle 280"/>
          <p:cNvSpPr>
            <a:spLocks noChangeArrowheads="1"/>
          </p:cNvSpPr>
          <p:nvPr/>
        </p:nvSpPr>
        <p:spPr bwMode="auto">
          <a:xfrm>
            <a:off x="6507163" y="3074993"/>
            <a:ext cx="120650" cy="84137"/>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38" name="Rectangle 281"/>
          <p:cNvSpPr>
            <a:spLocks noChangeArrowheads="1"/>
          </p:cNvSpPr>
          <p:nvPr/>
        </p:nvSpPr>
        <p:spPr bwMode="auto">
          <a:xfrm>
            <a:off x="6813550" y="2446343"/>
            <a:ext cx="120650" cy="84137"/>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39" name="Rectangle 282"/>
          <p:cNvSpPr>
            <a:spLocks noChangeArrowheads="1"/>
          </p:cNvSpPr>
          <p:nvPr/>
        </p:nvSpPr>
        <p:spPr bwMode="auto">
          <a:xfrm>
            <a:off x="7127875" y="1741492"/>
            <a:ext cx="122238" cy="82551"/>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0" name="Rectangle 283"/>
          <p:cNvSpPr>
            <a:spLocks noChangeArrowheads="1"/>
          </p:cNvSpPr>
          <p:nvPr/>
        </p:nvSpPr>
        <p:spPr bwMode="auto">
          <a:xfrm>
            <a:off x="7434263" y="2022475"/>
            <a:ext cx="120650" cy="84139"/>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1" name="Rectangle 284"/>
          <p:cNvSpPr>
            <a:spLocks noChangeArrowheads="1"/>
          </p:cNvSpPr>
          <p:nvPr/>
        </p:nvSpPr>
        <p:spPr bwMode="auto">
          <a:xfrm>
            <a:off x="7742238" y="2190754"/>
            <a:ext cx="119062" cy="82551"/>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2" name="Rectangle 285"/>
          <p:cNvSpPr>
            <a:spLocks noChangeArrowheads="1"/>
          </p:cNvSpPr>
          <p:nvPr/>
        </p:nvSpPr>
        <p:spPr bwMode="auto">
          <a:xfrm>
            <a:off x="8056563" y="2119318"/>
            <a:ext cx="120650" cy="84137"/>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3" name="Rectangle 286"/>
          <p:cNvSpPr>
            <a:spLocks noChangeArrowheads="1"/>
          </p:cNvSpPr>
          <p:nvPr/>
        </p:nvSpPr>
        <p:spPr bwMode="auto">
          <a:xfrm>
            <a:off x="8362950" y="2305050"/>
            <a:ext cx="120650" cy="84139"/>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4" name="Rectangle 287"/>
          <p:cNvSpPr>
            <a:spLocks noChangeArrowheads="1"/>
          </p:cNvSpPr>
          <p:nvPr/>
        </p:nvSpPr>
        <p:spPr bwMode="auto">
          <a:xfrm>
            <a:off x="8678863" y="2286002"/>
            <a:ext cx="120650" cy="84139"/>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5" name="Rectangle 288"/>
          <p:cNvSpPr>
            <a:spLocks noChangeArrowheads="1"/>
          </p:cNvSpPr>
          <p:nvPr/>
        </p:nvSpPr>
        <p:spPr bwMode="auto">
          <a:xfrm>
            <a:off x="7086600" y="4144963"/>
            <a:ext cx="65088" cy="417512"/>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6" name="Rectangle 289"/>
          <p:cNvSpPr>
            <a:spLocks noChangeArrowheads="1"/>
          </p:cNvSpPr>
          <p:nvPr/>
        </p:nvSpPr>
        <p:spPr bwMode="auto">
          <a:xfrm>
            <a:off x="7394575" y="4337055"/>
            <a:ext cx="76200" cy="225425"/>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7" name="Rectangle 290"/>
          <p:cNvSpPr>
            <a:spLocks noChangeArrowheads="1"/>
          </p:cNvSpPr>
          <p:nvPr/>
        </p:nvSpPr>
        <p:spPr bwMode="auto">
          <a:xfrm>
            <a:off x="7712078" y="4189418"/>
            <a:ext cx="66675" cy="373063"/>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8" name="Rectangle 291"/>
          <p:cNvSpPr>
            <a:spLocks noChangeArrowheads="1"/>
          </p:cNvSpPr>
          <p:nvPr/>
        </p:nvSpPr>
        <p:spPr bwMode="auto">
          <a:xfrm>
            <a:off x="8020050" y="4298953"/>
            <a:ext cx="65088" cy="263525"/>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9" name="Rectangle 292"/>
          <p:cNvSpPr>
            <a:spLocks noChangeArrowheads="1"/>
          </p:cNvSpPr>
          <p:nvPr/>
        </p:nvSpPr>
        <p:spPr bwMode="auto">
          <a:xfrm>
            <a:off x="8326438" y="4105275"/>
            <a:ext cx="68262" cy="457200"/>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0" name="Rectangle 293"/>
          <p:cNvSpPr>
            <a:spLocks noChangeArrowheads="1"/>
          </p:cNvSpPr>
          <p:nvPr/>
        </p:nvSpPr>
        <p:spPr bwMode="auto">
          <a:xfrm>
            <a:off x="8636007" y="4387855"/>
            <a:ext cx="66675" cy="174625"/>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1" name="Rectangle 294"/>
          <p:cNvSpPr>
            <a:spLocks noChangeArrowheads="1"/>
          </p:cNvSpPr>
          <p:nvPr/>
        </p:nvSpPr>
        <p:spPr bwMode="auto">
          <a:xfrm>
            <a:off x="7151688" y="3314701"/>
            <a:ext cx="74612" cy="1247775"/>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2" name="Rectangle 295"/>
          <p:cNvSpPr>
            <a:spLocks noChangeArrowheads="1"/>
          </p:cNvSpPr>
          <p:nvPr/>
        </p:nvSpPr>
        <p:spPr bwMode="auto">
          <a:xfrm>
            <a:off x="7470776" y="3900490"/>
            <a:ext cx="61913" cy="661987"/>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3" name="Rectangle 296"/>
          <p:cNvSpPr>
            <a:spLocks noChangeArrowheads="1"/>
          </p:cNvSpPr>
          <p:nvPr/>
        </p:nvSpPr>
        <p:spPr bwMode="auto">
          <a:xfrm>
            <a:off x="7778757" y="3816353"/>
            <a:ext cx="73025" cy="746125"/>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4" name="Rectangle 297"/>
          <p:cNvSpPr>
            <a:spLocks noChangeArrowheads="1"/>
          </p:cNvSpPr>
          <p:nvPr/>
        </p:nvSpPr>
        <p:spPr bwMode="auto">
          <a:xfrm>
            <a:off x="8085138" y="4227514"/>
            <a:ext cx="74612" cy="334963"/>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5" name="Rectangle 298"/>
          <p:cNvSpPr>
            <a:spLocks noChangeArrowheads="1"/>
          </p:cNvSpPr>
          <p:nvPr/>
        </p:nvSpPr>
        <p:spPr bwMode="auto">
          <a:xfrm>
            <a:off x="8394707" y="3938594"/>
            <a:ext cx="74613" cy="623887"/>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6" name="Rectangle 299"/>
          <p:cNvSpPr>
            <a:spLocks noChangeArrowheads="1"/>
          </p:cNvSpPr>
          <p:nvPr/>
        </p:nvSpPr>
        <p:spPr bwMode="auto">
          <a:xfrm>
            <a:off x="8702682" y="4144963"/>
            <a:ext cx="73025" cy="417512"/>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7" name="Rectangle 300"/>
          <p:cNvSpPr>
            <a:spLocks noChangeArrowheads="1"/>
          </p:cNvSpPr>
          <p:nvPr/>
        </p:nvSpPr>
        <p:spPr bwMode="auto">
          <a:xfrm>
            <a:off x="7226300" y="4479928"/>
            <a:ext cx="65088" cy="82551"/>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8" name="Rectangle 301"/>
          <p:cNvSpPr>
            <a:spLocks noChangeArrowheads="1"/>
          </p:cNvSpPr>
          <p:nvPr/>
        </p:nvSpPr>
        <p:spPr bwMode="auto">
          <a:xfrm>
            <a:off x="7532695" y="4459290"/>
            <a:ext cx="77787" cy="103187"/>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9" name="Rectangle 302"/>
          <p:cNvSpPr>
            <a:spLocks noChangeArrowheads="1"/>
          </p:cNvSpPr>
          <p:nvPr/>
        </p:nvSpPr>
        <p:spPr bwMode="auto">
          <a:xfrm>
            <a:off x="7851775" y="4498975"/>
            <a:ext cx="65088" cy="63500"/>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0" name="Rectangle 303"/>
          <p:cNvSpPr>
            <a:spLocks noChangeArrowheads="1"/>
          </p:cNvSpPr>
          <p:nvPr/>
        </p:nvSpPr>
        <p:spPr bwMode="auto">
          <a:xfrm>
            <a:off x="8159750" y="4524375"/>
            <a:ext cx="65088" cy="38100"/>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1" name="Rectangle 304"/>
          <p:cNvSpPr>
            <a:spLocks noChangeArrowheads="1"/>
          </p:cNvSpPr>
          <p:nvPr/>
        </p:nvSpPr>
        <p:spPr bwMode="auto">
          <a:xfrm>
            <a:off x="8469314" y="4498975"/>
            <a:ext cx="65087" cy="63500"/>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2" name="Rectangle 305"/>
          <p:cNvSpPr>
            <a:spLocks noChangeArrowheads="1"/>
          </p:cNvSpPr>
          <p:nvPr/>
        </p:nvSpPr>
        <p:spPr bwMode="auto">
          <a:xfrm>
            <a:off x="8775707" y="4543426"/>
            <a:ext cx="68263" cy="19051"/>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3" name="Line 306"/>
          <p:cNvSpPr>
            <a:spLocks noChangeShapeType="1"/>
          </p:cNvSpPr>
          <p:nvPr/>
        </p:nvSpPr>
        <p:spPr bwMode="auto">
          <a:xfrm>
            <a:off x="6453195" y="4562475"/>
            <a:ext cx="2389187"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grpSp>
        <p:nvGrpSpPr>
          <p:cNvPr id="3" name="Group 307"/>
          <p:cNvGrpSpPr>
            <a:grpSpLocks/>
          </p:cNvGrpSpPr>
          <p:nvPr/>
        </p:nvGrpSpPr>
        <p:grpSpPr bwMode="auto">
          <a:xfrm>
            <a:off x="9163060" y="3095633"/>
            <a:ext cx="571501" cy="1628775"/>
            <a:chOff x="5310" y="1920"/>
            <a:chExt cx="360" cy="1026"/>
          </a:xfrm>
        </p:grpSpPr>
        <p:sp>
          <p:nvSpPr>
            <p:cNvPr id="73897" name="Rectangle 308"/>
            <p:cNvSpPr>
              <a:spLocks noChangeArrowheads="1"/>
            </p:cNvSpPr>
            <p:nvPr/>
          </p:nvSpPr>
          <p:spPr bwMode="auto">
            <a:xfrm>
              <a:off x="5369" y="2000"/>
              <a:ext cx="126"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15</a:t>
              </a:r>
              <a:endParaRPr lang="en-US" sz="2400">
                <a:solidFill>
                  <a:prstClr val="black"/>
                </a:solidFill>
                <a:latin typeface="Helvetica" pitchFamily="1" charset="0"/>
                <a:ea typeface="Arial" pitchFamily="1" charset="0"/>
                <a:cs typeface="Arial" pitchFamily="1" charset="0"/>
              </a:endParaRPr>
            </a:p>
          </p:txBody>
        </p:sp>
        <p:sp>
          <p:nvSpPr>
            <p:cNvPr id="73898" name="Line 309"/>
            <p:cNvSpPr>
              <a:spLocks noChangeShapeType="1"/>
            </p:cNvSpPr>
            <p:nvPr/>
          </p:nvSpPr>
          <p:spPr bwMode="auto">
            <a:xfrm>
              <a:off x="5310" y="2050"/>
              <a:ext cx="0" cy="802"/>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9" name="Rectangle 310"/>
            <p:cNvSpPr>
              <a:spLocks noChangeArrowheads="1"/>
            </p:cNvSpPr>
            <p:nvPr/>
          </p:nvSpPr>
          <p:spPr bwMode="auto">
            <a:xfrm>
              <a:off x="5369" y="2786"/>
              <a:ext cx="63"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0</a:t>
              </a:r>
              <a:endParaRPr lang="en-US" sz="2400">
                <a:solidFill>
                  <a:prstClr val="black"/>
                </a:solidFill>
                <a:latin typeface="Helvetica" pitchFamily="1" charset="0"/>
                <a:ea typeface="Arial" pitchFamily="1" charset="0"/>
                <a:cs typeface="Arial" pitchFamily="1" charset="0"/>
              </a:endParaRPr>
            </a:p>
          </p:txBody>
        </p:sp>
        <p:sp>
          <p:nvSpPr>
            <p:cNvPr id="73900" name="Line 311"/>
            <p:cNvSpPr>
              <a:spLocks noChangeShapeType="1"/>
            </p:cNvSpPr>
            <p:nvPr/>
          </p:nvSpPr>
          <p:spPr bwMode="auto">
            <a:xfrm>
              <a:off x="5313" y="2049"/>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1" name="Rectangle 312"/>
            <p:cNvSpPr>
              <a:spLocks noChangeArrowheads="1"/>
            </p:cNvSpPr>
            <p:nvPr/>
          </p:nvSpPr>
          <p:spPr bwMode="auto">
            <a:xfrm>
              <a:off x="5369" y="2529"/>
              <a:ext cx="63"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5</a:t>
              </a:r>
              <a:endParaRPr lang="en-US" sz="2400">
                <a:solidFill>
                  <a:prstClr val="black"/>
                </a:solidFill>
                <a:latin typeface="Helvetica" pitchFamily="1" charset="0"/>
                <a:ea typeface="Arial" pitchFamily="1" charset="0"/>
                <a:cs typeface="Arial" pitchFamily="1" charset="0"/>
              </a:endParaRPr>
            </a:p>
          </p:txBody>
        </p:sp>
        <p:sp>
          <p:nvSpPr>
            <p:cNvPr id="73902" name="Rectangle 313"/>
            <p:cNvSpPr>
              <a:spLocks noChangeArrowheads="1"/>
            </p:cNvSpPr>
            <p:nvPr/>
          </p:nvSpPr>
          <p:spPr bwMode="auto">
            <a:xfrm>
              <a:off x="5369" y="2248"/>
              <a:ext cx="126"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10</a:t>
              </a:r>
              <a:endParaRPr lang="en-US" sz="2400">
                <a:solidFill>
                  <a:prstClr val="black"/>
                </a:solidFill>
                <a:latin typeface="Helvetica" pitchFamily="1" charset="0"/>
                <a:ea typeface="Arial" pitchFamily="1" charset="0"/>
                <a:cs typeface="Arial" pitchFamily="1" charset="0"/>
              </a:endParaRPr>
            </a:p>
          </p:txBody>
        </p:sp>
        <p:sp>
          <p:nvSpPr>
            <p:cNvPr id="73903" name="Line 314"/>
            <p:cNvSpPr>
              <a:spLocks noChangeShapeType="1"/>
            </p:cNvSpPr>
            <p:nvPr/>
          </p:nvSpPr>
          <p:spPr bwMode="auto">
            <a:xfrm>
              <a:off x="5313" y="2297"/>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4" name="Line 315"/>
            <p:cNvSpPr>
              <a:spLocks noChangeShapeType="1"/>
            </p:cNvSpPr>
            <p:nvPr/>
          </p:nvSpPr>
          <p:spPr bwMode="auto">
            <a:xfrm>
              <a:off x="5313" y="2572"/>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5" name="Line 316"/>
            <p:cNvSpPr>
              <a:spLocks noChangeShapeType="1"/>
            </p:cNvSpPr>
            <p:nvPr/>
          </p:nvSpPr>
          <p:spPr bwMode="auto">
            <a:xfrm>
              <a:off x="5313" y="2849"/>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6" name="Rectangle 317"/>
            <p:cNvSpPr>
              <a:spLocks noChangeArrowheads="1"/>
            </p:cNvSpPr>
            <p:nvPr/>
          </p:nvSpPr>
          <p:spPr bwMode="auto">
            <a:xfrm rot="5400000">
              <a:off x="5099" y="2375"/>
              <a:ext cx="1026"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Copulation Frequency</a:t>
              </a:r>
              <a:endParaRPr lang="en-US" sz="1200">
                <a:solidFill>
                  <a:prstClr val="black"/>
                </a:solidFill>
                <a:latin typeface="Helvetica" pitchFamily="1" charset="0"/>
                <a:ea typeface="Arial" pitchFamily="1" charset="0"/>
                <a:cs typeface="Arial" pitchFamily="1" charset="0"/>
              </a:endParaRPr>
            </a:p>
          </p:txBody>
        </p:sp>
      </p:grpSp>
      <p:sp>
        <p:nvSpPr>
          <p:cNvPr id="73865" name="Rectangle 318"/>
          <p:cNvSpPr>
            <a:spLocks noChangeArrowheads="1"/>
          </p:cNvSpPr>
          <p:nvPr/>
        </p:nvSpPr>
        <p:spPr bwMode="auto">
          <a:xfrm>
            <a:off x="5771950" y="5116513"/>
            <a:ext cx="581439" cy="3693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Sample</a:t>
            </a:r>
          </a:p>
          <a:p>
            <a:pPr algn="ctr" eaLnBrk="0" hangingPunct="0"/>
            <a:r>
              <a:rPr lang="en-US" sz="1200" b="1">
                <a:solidFill>
                  <a:srgbClr val="FFFFFF"/>
                </a:solidFill>
                <a:latin typeface="Helvetica" pitchFamily="1" charset="0"/>
                <a:ea typeface="Arial" pitchFamily="1" charset="0"/>
                <a:cs typeface="Arial" pitchFamily="1" charset="0"/>
              </a:rPr>
              <a:t>Number</a:t>
            </a:r>
            <a:endParaRPr lang="en-US" sz="2400">
              <a:solidFill>
                <a:prstClr val="black"/>
              </a:solidFill>
              <a:latin typeface="Helvetica" pitchFamily="1" charset="0"/>
              <a:ea typeface="Arial" pitchFamily="1" charset="0"/>
              <a:cs typeface="Arial" pitchFamily="1" charset="0"/>
            </a:endParaRPr>
          </a:p>
        </p:txBody>
      </p:sp>
      <p:grpSp>
        <p:nvGrpSpPr>
          <p:cNvPr id="4" name="Group 319"/>
          <p:cNvGrpSpPr>
            <a:grpSpLocks/>
          </p:cNvGrpSpPr>
          <p:nvPr/>
        </p:nvGrpSpPr>
        <p:grpSpPr bwMode="auto">
          <a:xfrm>
            <a:off x="6515127" y="5027573"/>
            <a:ext cx="85726" cy="273050"/>
            <a:chOff x="2955" y="3143"/>
            <a:chExt cx="54" cy="172"/>
          </a:xfrm>
        </p:grpSpPr>
        <p:sp>
          <p:nvSpPr>
            <p:cNvPr id="73895" name="Line 320"/>
            <p:cNvSpPr>
              <a:spLocks noChangeShapeType="1"/>
            </p:cNvSpPr>
            <p:nvPr/>
          </p:nvSpPr>
          <p:spPr bwMode="auto">
            <a:xfrm flipV="1">
              <a:off x="2983"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6" name="Rectangle 321"/>
            <p:cNvSpPr>
              <a:spLocks noChangeArrowheads="1"/>
            </p:cNvSpPr>
            <p:nvPr/>
          </p:nvSpPr>
          <p:spPr bwMode="auto">
            <a:xfrm>
              <a:off x="2955"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1</a:t>
              </a:r>
              <a:endParaRPr lang="en-US" sz="2400">
                <a:solidFill>
                  <a:prstClr val="black"/>
                </a:solidFill>
                <a:latin typeface="Helvetica" pitchFamily="1" charset="0"/>
                <a:ea typeface="Arial" pitchFamily="1" charset="0"/>
                <a:cs typeface="Arial" pitchFamily="1" charset="0"/>
              </a:endParaRPr>
            </a:p>
          </p:txBody>
        </p:sp>
      </p:grpSp>
      <p:grpSp>
        <p:nvGrpSpPr>
          <p:cNvPr id="5" name="Group 322"/>
          <p:cNvGrpSpPr>
            <a:grpSpLocks/>
          </p:cNvGrpSpPr>
          <p:nvPr/>
        </p:nvGrpSpPr>
        <p:grpSpPr bwMode="auto">
          <a:xfrm>
            <a:off x="6807228" y="5027573"/>
            <a:ext cx="85726" cy="273050"/>
            <a:chOff x="3088" y="3143"/>
            <a:chExt cx="54" cy="172"/>
          </a:xfrm>
        </p:grpSpPr>
        <p:sp>
          <p:nvSpPr>
            <p:cNvPr id="73893" name="Line 323"/>
            <p:cNvSpPr>
              <a:spLocks noChangeShapeType="1"/>
            </p:cNvSpPr>
            <p:nvPr/>
          </p:nvSpPr>
          <p:spPr bwMode="auto">
            <a:xfrm flipV="1">
              <a:off x="3114"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4" name="Rectangle 324"/>
            <p:cNvSpPr>
              <a:spLocks noChangeArrowheads="1"/>
            </p:cNvSpPr>
            <p:nvPr/>
          </p:nvSpPr>
          <p:spPr bwMode="auto">
            <a:xfrm>
              <a:off x="3088"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2</a:t>
              </a:r>
              <a:endParaRPr lang="en-US" sz="2400">
                <a:solidFill>
                  <a:prstClr val="black"/>
                </a:solidFill>
                <a:latin typeface="Helvetica" pitchFamily="1" charset="0"/>
                <a:ea typeface="Arial" pitchFamily="1" charset="0"/>
                <a:cs typeface="Arial" pitchFamily="1" charset="0"/>
              </a:endParaRPr>
            </a:p>
          </p:txBody>
        </p:sp>
      </p:grpSp>
      <p:grpSp>
        <p:nvGrpSpPr>
          <p:cNvPr id="6" name="Group 325"/>
          <p:cNvGrpSpPr>
            <a:grpSpLocks/>
          </p:cNvGrpSpPr>
          <p:nvPr/>
        </p:nvGrpSpPr>
        <p:grpSpPr bwMode="auto">
          <a:xfrm>
            <a:off x="7137429" y="5027573"/>
            <a:ext cx="85726" cy="273050"/>
            <a:chOff x="3218" y="3143"/>
            <a:chExt cx="54" cy="172"/>
          </a:xfrm>
        </p:grpSpPr>
        <p:sp>
          <p:nvSpPr>
            <p:cNvPr id="73891" name="Line 326"/>
            <p:cNvSpPr>
              <a:spLocks noChangeShapeType="1"/>
            </p:cNvSpPr>
            <p:nvPr/>
          </p:nvSpPr>
          <p:spPr bwMode="auto">
            <a:xfrm flipV="1">
              <a:off x="3240"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2" name="Rectangle 327"/>
            <p:cNvSpPr>
              <a:spLocks noChangeArrowheads="1"/>
            </p:cNvSpPr>
            <p:nvPr/>
          </p:nvSpPr>
          <p:spPr bwMode="auto">
            <a:xfrm>
              <a:off x="3218"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3</a:t>
              </a:r>
              <a:endParaRPr lang="en-US" sz="2400">
                <a:solidFill>
                  <a:prstClr val="black"/>
                </a:solidFill>
                <a:latin typeface="Helvetica" pitchFamily="1" charset="0"/>
                <a:ea typeface="Arial" pitchFamily="1" charset="0"/>
                <a:cs typeface="Arial" pitchFamily="1" charset="0"/>
              </a:endParaRPr>
            </a:p>
          </p:txBody>
        </p:sp>
      </p:grpSp>
      <p:grpSp>
        <p:nvGrpSpPr>
          <p:cNvPr id="7" name="Group 328"/>
          <p:cNvGrpSpPr>
            <a:grpSpLocks/>
          </p:cNvGrpSpPr>
          <p:nvPr/>
        </p:nvGrpSpPr>
        <p:grpSpPr bwMode="auto">
          <a:xfrm>
            <a:off x="7470805" y="5027573"/>
            <a:ext cx="85726" cy="273050"/>
            <a:chOff x="3344" y="3143"/>
            <a:chExt cx="54" cy="172"/>
          </a:xfrm>
        </p:grpSpPr>
        <p:sp>
          <p:nvSpPr>
            <p:cNvPr id="73889" name="Line 329"/>
            <p:cNvSpPr>
              <a:spLocks noChangeShapeType="1"/>
            </p:cNvSpPr>
            <p:nvPr/>
          </p:nvSpPr>
          <p:spPr bwMode="auto">
            <a:xfrm flipV="1">
              <a:off x="3371"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0" name="Rectangle 330"/>
            <p:cNvSpPr>
              <a:spLocks noChangeArrowheads="1"/>
            </p:cNvSpPr>
            <p:nvPr/>
          </p:nvSpPr>
          <p:spPr bwMode="auto">
            <a:xfrm>
              <a:off x="3344"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4</a:t>
              </a:r>
              <a:endParaRPr lang="en-US" sz="2400">
                <a:solidFill>
                  <a:prstClr val="black"/>
                </a:solidFill>
                <a:latin typeface="Helvetica" pitchFamily="1" charset="0"/>
                <a:ea typeface="Arial" pitchFamily="1" charset="0"/>
                <a:cs typeface="Arial" pitchFamily="1" charset="0"/>
              </a:endParaRPr>
            </a:p>
          </p:txBody>
        </p:sp>
      </p:grpSp>
      <p:grpSp>
        <p:nvGrpSpPr>
          <p:cNvPr id="8" name="Group 331"/>
          <p:cNvGrpSpPr>
            <a:grpSpLocks/>
          </p:cNvGrpSpPr>
          <p:nvPr/>
        </p:nvGrpSpPr>
        <p:grpSpPr bwMode="auto">
          <a:xfrm>
            <a:off x="7793007" y="5027573"/>
            <a:ext cx="85724" cy="273050"/>
            <a:chOff x="3472" y="3143"/>
            <a:chExt cx="54" cy="172"/>
          </a:xfrm>
        </p:grpSpPr>
        <p:sp>
          <p:nvSpPr>
            <p:cNvPr id="73887" name="Line 332"/>
            <p:cNvSpPr>
              <a:spLocks noChangeShapeType="1"/>
            </p:cNvSpPr>
            <p:nvPr/>
          </p:nvSpPr>
          <p:spPr bwMode="auto">
            <a:xfrm flipV="1">
              <a:off x="3498"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8" name="Rectangle 333"/>
            <p:cNvSpPr>
              <a:spLocks noChangeArrowheads="1"/>
            </p:cNvSpPr>
            <p:nvPr/>
          </p:nvSpPr>
          <p:spPr bwMode="auto">
            <a:xfrm>
              <a:off x="3472"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5</a:t>
              </a:r>
              <a:endParaRPr lang="en-US" sz="2400">
                <a:solidFill>
                  <a:prstClr val="black"/>
                </a:solidFill>
                <a:latin typeface="Helvetica" pitchFamily="1" charset="0"/>
                <a:ea typeface="Arial" pitchFamily="1" charset="0"/>
                <a:cs typeface="Arial" pitchFamily="1" charset="0"/>
              </a:endParaRPr>
            </a:p>
          </p:txBody>
        </p:sp>
      </p:grpSp>
      <p:grpSp>
        <p:nvGrpSpPr>
          <p:cNvPr id="9" name="Group 334"/>
          <p:cNvGrpSpPr>
            <a:grpSpLocks/>
          </p:cNvGrpSpPr>
          <p:nvPr/>
        </p:nvGrpSpPr>
        <p:grpSpPr bwMode="auto">
          <a:xfrm>
            <a:off x="8083583" y="5032337"/>
            <a:ext cx="85726" cy="273050"/>
            <a:chOff x="3607" y="3143"/>
            <a:chExt cx="54" cy="172"/>
          </a:xfrm>
        </p:grpSpPr>
        <p:sp>
          <p:nvSpPr>
            <p:cNvPr id="73885" name="Line 335"/>
            <p:cNvSpPr>
              <a:spLocks noChangeShapeType="1"/>
            </p:cNvSpPr>
            <p:nvPr/>
          </p:nvSpPr>
          <p:spPr bwMode="auto">
            <a:xfrm flipV="1">
              <a:off x="3628"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6" name="Rectangle 336"/>
            <p:cNvSpPr>
              <a:spLocks noChangeArrowheads="1"/>
            </p:cNvSpPr>
            <p:nvPr/>
          </p:nvSpPr>
          <p:spPr bwMode="auto">
            <a:xfrm>
              <a:off x="3607"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6</a:t>
              </a:r>
              <a:endParaRPr lang="en-US" sz="2400">
                <a:solidFill>
                  <a:prstClr val="black"/>
                </a:solidFill>
                <a:latin typeface="Helvetica" pitchFamily="1" charset="0"/>
                <a:ea typeface="Arial" pitchFamily="1" charset="0"/>
                <a:cs typeface="Arial" pitchFamily="1" charset="0"/>
              </a:endParaRPr>
            </a:p>
          </p:txBody>
        </p:sp>
      </p:grpSp>
      <p:grpSp>
        <p:nvGrpSpPr>
          <p:cNvPr id="10" name="Group 337"/>
          <p:cNvGrpSpPr>
            <a:grpSpLocks/>
          </p:cNvGrpSpPr>
          <p:nvPr/>
        </p:nvGrpSpPr>
        <p:grpSpPr bwMode="auto">
          <a:xfrm>
            <a:off x="8385209" y="5027573"/>
            <a:ext cx="85726" cy="273050"/>
            <a:chOff x="3731" y="3143"/>
            <a:chExt cx="54" cy="172"/>
          </a:xfrm>
        </p:grpSpPr>
        <p:sp>
          <p:nvSpPr>
            <p:cNvPr id="73883" name="Line 338"/>
            <p:cNvSpPr>
              <a:spLocks noChangeShapeType="1"/>
            </p:cNvSpPr>
            <p:nvPr/>
          </p:nvSpPr>
          <p:spPr bwMode="auto">
            <a:xfrm flipV="1">
              <a:off x="3755"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4" name="Rectangle 339"/>
            <p:cNvSpPr>
              <a:spLocks noChangeArrowheads="1"/>
            </p:cNvSpPr>
            <p:nvPr/>
          </p:nvSpPr>
          <p:spPr bwMode="auto">
            <a:xfrm>
              <a:off x="3731"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7</a:t>
              </a:r>
              <a:endParaRPr lang="en-US" sz="2400">
                <a:solidFill>
                  <a:prstClr val="black"/>
                </a:solidFill>
                <a:latin typeface="Helvetica" pitchFamily="1" charset="0"/>
                <a:ea typeface="Arial" pitchFamily="1" charset="0"/>
                <a:cs typeface="Arial" pitchFamily="1" charset="0"/>
              </a:endParaRPr>
            </a:p>
          </p:txBody>
        </p:sp>
      </p:grpSp>
      <p:grpSp>
        <p:nvGrpSpPr>
          <p:cNvPr id="11" name="Group 340"/>
          <p:cNvGrpSpPr>
            <a:grpSpLocks/>
          </p:cNvGrpSpPr>
          <p:nvPr/>
        </p:nvGrpSpPr>
        <p:grpSpPr bwMode="auto">
          <a:xfrm>
            <a:off x="8685179" y="5037097"/>
            <a:ext cx="85724" cy="273050"/>
            <a:chOff x="3857" y="3143"/>
            <a:chExt cx="54" cy="172"/>
          </a:xfrm>
        </p:grpSpPr>
        <p:sp>
          <p:nvSpPr>
            <p:cNvPr id="73881" name="Line 341"/>
            <p:cNvSpPr>
              <a:spLocks noChangeShapeType="1"/>
            </p:cNvSpPr>
            <p:nvPr/>
          </p:nvSpPr>
          <p:spPr bwMode="auto">
            <a:xfrm flipV="1">
              <a:off x="3883"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2" name="Rectangle 342"/>
            <p:cNvSpPr>
              <a:spLocks noChangeArrowheads="1"/>
            </p:cNvSpPr>
            <p:nvPr/>
          </p:nvSpPr>
          <p:spPr bwMode="auto">
            <a:xfrm>
              <a:off x="3857"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8</a:t>
              </a:r>
              <a:endParaRPr lang="en-US" sz="2400">
                <a:solidFill>
                  <a:prstClr val="black"/>
                </a:solidFill>
                <a:latin typeface="Helvetica" pitchFamily="1" charset="0"/>
                <a:ea typeface="Arial" pitchFamily="1" charset="0"/>
                <a:cs typeface="Arial" pitchFamily="1" charset="0"/>
              </a:endParaRPr>
            </a:p>
          </p:txBody>
        </p:sp>
      </p:grpSp>
      <p:sp>
        <p:nvSpPr>
          <p:cNvPr id="73874" name="Text Box 343"/>
          <p:cNvSpPr txBox="1">
            <a:spLocks noChangeArrowheads="1"/>
          </p:cNvSpPr>
          <p:nvPr/>
        </p:nvSpPr>
        <p:spPr bwMode="auto">
          <a:xfrm>
            <a:off x="7424744" y="1225551"/>
            <a:ext cx="915635" cy="523220"/>
          </a:xfrm>
          <a:prstGeom prst="rect">
            <a:avLst/>
          </a:prstGeom>
          <a:noFill/>
          <a:ln w="9525">
            <a:noFill/>
            <a:miter lim="800000"/>
            <a:headEnd/>
            <a:tailEnd/>
          </a:ln>
        </p:spPr>
        <p:txBody>
          <a:bodyPr wrap="none">
            <a:prstTxWarp prst="textNoShape">
              <a:avLst/>
            </a:prstTxWarp>
            <a:spAutoFit/>
          </a:bodyPr>
          <a:lstStyle/>
          <a:p>
            <a:r>
              <a:rPr lang="en-US" sz="2800" b="1">
                <a:solidFill>
                  <a:prstClr val="white"/>
                </a:solidFill>
                <a:latin typeface="Helvetica" pitchFamily="1" charset="0"/>
                <a:ea typeface="Arial" pitchFamily="1" charset="0"/>
                <a:cs typeface="Arial" pitchFamily="1" charset="0"/>
              </a:rPr>
              <a:t>SEX</a:t>
            </a:r>
          </a:p>
        </p:txBody>
      </p:sp>
      <p:sp>
        <p:nvSpPr>
          <p:cNvPr id="73875" name="Rectangle 344"/>
          <p:cNvSpPr>
            <a:spLocks noChangeArrowheads="1"/>
          </p:cNvSpPr>
          <p:nvPr/>
        </p:nvSpPr>
        <p:spPr bwMode="auto">
          <a:xfrm>
            <a:off x="7407280" y="4738688"/>
            <a:ext cx="983655" cy="15388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b="1">
                <a:solidFill>
                  <a:srgbClr val="FFFFFF"/>
                </a:solidFill>
                <a:latin typeface="Helvetica" pitchFamily="1" charset="0"/>
                <a:ea typeface="Arial" pitchFamily="1" charset="0"/>
                <a:cs typeface="Arial" pitchFamily="1" charset="0"/>
              </a:rPr>
              <a:t>Female  Present</a:t>
            </a:r>
            <a:endParaRPr lang="en-US" sz="1000">
              <a:solidFill>
                <a:prstClr val="black"/>
              </a:solidFill>
              <a:latin typeface="Helvetica" pitchFamily="1" charset="0"/>
              <a:ea typeface="Arial" pitchFamily="1" charset="0"/>
              <a:cs typeface="Arial" pitchFamily="1" charset="0"/>
            </a:endParaRPr>
          </a:p>
        </p:txBody>
      </p:sp>
      <p:sp>
        <p:nvSpPr>
          <p:cNvPr id="73876" name="Line 345"/>
          <p:cNvSpPr>
            <a:spLocks noChangeShapeType="1"/>
          </p:cNvSpPr>
          <p:nvPr/>
        </p:nvSpPr>
        <p:spPr bwMode="auto">
          <a:xfrm>
            <a:off x="6867525" y="4629155"/>
            <a:ext cx="0" cy="104775"/>
          </a:xfrm>
          <a:prstGeom prst="line">
            <a:avLst/>
          </a:prstGeom>
          <a:noFill/>
          <a:ln w="25400">
            <a:solidFill>
              <a:schemeClr val="bg1"/>
            </a:solidFill>
            <a:round/>
            <a:headEnd/>
            <a:tailEnd/>
          </a:ln>
        </p:spPr>
        <p:txBody>
          <a:bodyPr>
            <a:prstTxWarp prst="textNoShape">
              <a:avLst/>
            </a:prstTxWarp>
          </a:bodyPr>
          <a:lstStyle/>
          <a:p>
            <a:endParaRPr lang="en-US">
              <a:solidFill>
                <a:prstClr val="black"/>
              </a:solidFill>
              <a:latin typeface="Calibri"/>
            </a:endParaRPr>
          </a:p>
        </p:txBody>
      </p:sp>
      <p:sp>
        <p:nvSpPr>
          <p:cNvPr id="73877" name="Line 346"/>
          <p:cNvSpPr>
            <a:spLocks noChangeShapeType="1"/>
          </p:cNvSpPr>
          <p:nvPr/>
        </p:nvSpPr>
        <p:spPr bwMode="auto">
          <a:xfrm>
            <a:off x="8763000" y="4629155"/>
            <a:ext cx="0" cy="104775"/>
          </a:xfrm>
          <a:prstGeom prst="line">
            <a:avLst/>
          </a:prstGeom>
          <a:noFill/>
          <a:ln w="25400">
            <a:solidFill>
              <a:schemeClr val="bg1"/>
            </a:solidFill>
            <a:round/>
            <a:headEnd/>
            <a:tailEnd/>
          </a:ln>
        </p:spPr>
        <p:txBody>
          <a:bodyPr>
            <a:prstTxWarp prst="textNoShape">
              <a:avLst/>
            </a:prstTxWarp>
          </a:bodyPr>
          <a:lstStyle/>
          <a:p>
            <a:endParaRPr lang="en-US">
              <a:solidFill>
                <a:prstClr val="black"/>
              </a:solidFill>
              <a:latin typeface="Calibri"/>
            </a:endParaRPr>
          </a:p>
        </p:txBody>
      </p:sp>
      <p:sp>
        <p:nvSpPr>
          <p:cNvPr id="73878" name="Line 347"/>
          <p:cNvSpPr>
            <a:spLocks noChangeShapeType="1"/>
          </p:cNvSpPr>
          <p:nvPr/>
        </p:nvSpPr>
        <p:spPr bwMode="auto">
          <a:xfrm>
            <a:off x="6867525" y="4724400"/>
            <a:ext cx="1905000" cy="0"/>
          </a:xfrm>
          <a:prstGeom prst="line">
            <a:avLst/>
          </a:prstGeom>
          <a:noFill/>
          <a:ln w="25400">
            <a:solidFill>
              <a:schemeClr val="bg1"/>
            </a:solidFill>
            <a:round/>
            <a:headEnd/>
            <a:tailEnd/>
          </a:ln>
        </p:spPr>
        <p:txBody>
          <a:bodyPr>
            <a:prstTxWarp prst="textNoShape">
              <a:avLst/>
            </a:prstTxWarp>
          </a:bodyPr>
          <a:lstStyle/>
          <a:p>
            <a:endParaRPr lang="en-US">
              <a:solidFill>
                <a:prstClr val="black"/>
              </a:solidFill>
              <a:latin typeface="Calibri"/>
            </a:endParaRPr>
          </a:p>
        </p:txBody>
      </p:sp>
      <p:sp>
        <p:nvSpPr>
          <p:cNvPr id="73879" name="Slide Number Placeholder 182"/>
          <p:cNvSpPr>
            <a:spLocks noGrp="1"/>
          </p:cNvSpPr>
          <p:nvPr>
            <p:ph type="sldNum" sz="quarter" idx="12"/>
          </p:nvPr>
        </p:nvSpPr>
        <p:spPr bwMode="auto">
          <a:noFill/>
          <a:ln>
            <a:miter lim="800000"/>
            <a:headEnd/>
            <a:tailEnd/>
          </a:ln>
        </p:spPr>
        <p:txBody>
          <a:bodyPr/>
          <a:lstStyle/>
          <a:p>
            <a:fld id="{20C13442-5074-1643-A855-9FCB2C174B5B}" type="slidenum">
              <a:rPr lang="en-US"/>
              <a:pPr/>
              <a:t>101</a:t>
            </a:fld>
            <a:endParaRPr lang="en-US"/>
          </a:p>
        </p:txBody>
      </p:sp>
      <p:sp>
        <p:nvSpPr>
          <p:cNvPr id="73880" name="Footer Placeholder 183"/>
          <p:cNvSpPr>
            <a:spLocks noGrp="1"/>
          </p:cNvSpPr>
          <p:nvPr>
            <p:ph type="ftr" sz="quarter" idx="11"/>
          </p:nvPr>
        </p:nvSpPr>
        <p:spPr bwMode="auto">
          <a:noFill/>
          <a:ln>
            <a:miter lim="800000"/>
            <a:headEnd/>
            <a:tailEnd/>
          </a:ln>
        </p:spPr>
        <p:txBody>
          <a:bodyPr/>
          <a:lstStyle/>
          <a:p>
            <a:r>
              <a:rPr lang="en-US"/>
              <a:t>Merrill Norton Pharm.D.,D.Ph.,ICCDP-D</a:t>
            </a:r>
          </a:p>
        </p:txBody>
      </p:sp>
    </p:spTree>
    <p:extLst>
      <p:ext uri="{BB962C8B-B14F-4D97-AF65-F5344CB8AC3E}">
        <p14:creationId xmlns:p14="http://schemas.microsoft.com/office/powerpoint/2010/main" val="403890922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1638300" y="1066800"/>
            <a:ext cx="3665538" cy="5638800"/>
          </a:xfrm>
          <a:prstGeom prst="rect">
            <a:avLst/>
          </a:prstGeom>
          <a:gradFill rotWithShape="1">
            <a:gsLst>
              <a:gs pos="0">
                <a:srgbClr val="003366"/>
              </a:gs>
              <a:gs pos="50000">
                <a:srgbClr val="003399"/>
              </a:gs>
              <a:gs pos="100000">
                <a:srgbClr val="003366"/>
              </a:gs>
            </a:gsLst>
            <a:lin ang="5400000" scaled="1"/>
          </a:gradFill>
          <a:ln w="9525">
            <a:noFill/>
            <a:miter lim="800000"/>
            <a:headEnd/>
            <a:tailEnd/>
          </a:ln>
        </p:spPr>
        <p:txBody>
          <a:bodyPr wrap="none" anchor="ctr">
            <a:prstTxWarp prst="textNoShape">
              <a:avLst/>
            </a:prstTxWarp>
          </a:bodyPr>
          <a:lstStyle/>
          <a:p>
            <a:pPr eaLnBrk="0" hangingPunct="0"/>
            <a:endParaRPr lang="en-US">
              <a:solidFill>
                <a:prstClr val="black"/>
              </a:solidFill>
              <a:latin typeface="Helvetica" pitchFamily="1" charset="0"/>
            </a:endParaRPr>
          </a:p>
        </p:txBody>
      </p:sp>
      <p:sp>
        <p:nvSpPr>
          <p:cNvPr id="73731" name="Line 4"/>
          <p:cNvSpPr>
            <a:spLocks noChangeShapeType="1"/>
          </p:cNvSpPr>
          <p:nvPr/>
        </p:nvSpPr>
        <p:spPr bwMode="auto">
          <a:xfrm>
            <a:off x="2365375" y="1774826"/>
            <a:ext cx="1588" cy="2798763"/>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2" name="Line 5"/>
          <p:cNvSpPr>
            <a:spLocks noChangeShapeType="1"/>
          </p:cNvSpPr>
          <p:nvPr/>
        </p:nvSpPr>
        <p:spPr bwMode="auto">
          <a:xfrm>
            <a:off x="2320925" y="4573589"/>
            <a:ext cx="44450" cy="15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3" name="Line 6"/>
          <p:cNvSpPr>
            <a:spLocks noChangeShapeType="1"/>
          </p:cNvSpPr>
          <p:nvPr/>
        </p:nvSpPr>
        <p:spPr bwMode="auto">
          <a:xfrm>
            <a:off x="2320925" y="3876675"/>
            <a:ext cx="44450"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4" name="Line 7"/>
          <p:cNvSpPr>
            <a:spLocks noChangeShapeType="1"/>
          </p:cNvSpPr>
          <p:nvPr/>
        </p:nvSpPr>
        <p:spPr bwMode="auto">
          <a:xfrm>
            <a:off x="2320925" y="3178175"/>
            <a:ext cx="44450" cy="1588"/>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5" name="Line 8"/>
          <p:cNvSpPr>
            <a:spLocks noChangeShapeType="1"/>
          </p:cNvSpPr>
          <p:nvPr/>
        </p:nvSpPr>
        <p:spPr bwMode="auto">
          <a:xfrm>
            <a:off x="2320925" y="2473325"/>
            <a:ext cx="44450"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6" name="Line 9"/>
          <p:cNvSpPr>
            <a:spLocks noChangeShapeType="1"/>
          </p:cNvSpPr>
          <p:nvPr/>
        </p:nvSpPr>
        <p:spPr bwMode="auto">
          <a:xfrm>
            <a:off x="2320925" y="1774826"/>
            <a:ext cx="44450" cy="1588"/>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7" name="Line 10"/>
          <p:cNvSpPr>
            <a:spLocks noChangeShapeType="1"/>
          </p:cNvSpPr>
          <p:nvPr/>
        </p:nvSpPr>
        <p:spPr bwMode="auto">
          <a:xfrm>
            <a:off x="2365382" y="4573589"/>
            <a:ext cx="2703513" cy="15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8" name="Line 11"/>
          <p:cNvSpPr>
            <a:spLocks noChangeShapeType="1"/>
          </p:cNvSpPr>
          <p:nvPr/>
        </p:nvSpPr>
        <p:spPr bwMode="auto">
          <a:xfrm flipV="1">
            <a:off x="236537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39" name="Line 12"/>
          <p:cNvSpPr>
            <a:spLocks noChangeShapeType="1"/>
          </p:cNvSpPr>
          <p:nvPr/>
        </p:nvSpPr>
        <p:spPr bwMode="auto">
          <a:xfrm flipV="1">
            <a:off x="2509838"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0" name="Line 13"/>
          <p:cNvSpPr>
            <a:spLocks noChangeShapeType="1"/>
          </p:cNvSpPr>
          <p:nvPr/>
        </p:nvSpPr>
        <p:spPr bwMode="auto">
          <a:xfrm flipV="1">
            <a:off x="2646370"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1" name="Line 14"/>
          <p:cNvSpPr>
            <a:spLocks noChangeShapeType="1"/>
          </p:cNvSpPr>
          <p:nvPr/>
        </p:nvSpPr>
        <p:spPr bwMode="auto">
          <a:xfrm flipV="1">
            <a:off x="27908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2" name="Line 15"/>
          <p:cNvSpPr>
            <a:spLocks noChangeShapeType="1"/>
          </p:cNvSpPr>
          <p:nvPr/>
        </p:nvSpPr>
        <p:spPr bwMode="auto">
          <a:xfrm flipV="1">
            <a:off x="293687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3" name="Line 16"/>
          <p:cNvSpPr>
            <a:spLocks noChangeShapeType="1"/>
          </p:cNvSpPr>
          <p:nvPr/>
        </p:nvSpPr>
        <p:spPr bwMode="auto">
          <a:xfrm flipV="1">
            <a:off x="30734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4" name="Line 17"/>
          <p:cNvSpPr>
            <a:spLocks noChangeShapeType="1"/>
          </p:cNvSpPr>
          <p:nvPr/>
        </p:nvSpPr>
        <p:spPr bwMode="auto">
          <a:xfrm flipV="1">
            <a:off x="3217869"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5" name="Line 18"/>
          <p:cNvSpPr>
            <a:spLocks noChangeShapeType="1"/>
          </p:cNvSpPr>
          <p:nvPr/>
        </p:nvSpPr>
        <p:spPr bwMode="auto">
          <a:xfrm flipV="1">
            <a:off x="33623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6" name="Line 19"/>
          <p:cNvSpPr>
            <a:spLocks noChangeShapeType="1"/>
          </p:cNvSpPr>
          <p:nvPr/>
        </p:nvSpPr>
        <p:spPr bwMode="auto">
          <a:xfrm flipV="1">
            <a:off x="3500445"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7" name="Line 20"/>
          <p:cNvSpPr>
            <a:spLocks noChangeShapeType="1"/>
          </p:cNvSpPr>
          <p:nvPr/>
        </p:nvSpPr>
        <p:spPr bwMode="auto">
          <a:xfrm flipV="1">
            <a:off x="36449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8" name="Line 21"/>
          <p:cNvSpPr>
            <a:spLocks noChangeShapeType="1"/>
          </p:cNvSpPr>
          <p:nvPr/>
        </p:nvSpPr>
        <p:spPr bwMode="auto">
          <a:xfrm flipV="1">
            <a:off x="3789370"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49" name="Line 22"/>
          <p:cNvSpPr>
            <a:spLocks noChangeShapeType="1"/>
          </p:cNvSpPr>
          <p:nvPr/>
        </p:nvSpPr>
        <p:spPr bwMode="auto">
          <a:xfrm flipV="1">
            <a:off x="39338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0" name="Line 23"/>
          <p:cNvSpPr>
            <a:spLocks noChangeShapeType="1"/>
          </p:cNvSpPr>
          <p:nvPr/>
        </p:nvSpPr>
        <p:spPr bwMode="auto">
          <a:xfrm flipV="1">
            <a:off x="4071938"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1" name="Line 24"/>
          <p:cNvSpPr>
            <a:spLocks noChangeShapeType="1"/>
          </p:cNvSpPr>
          <p:nvPr/>
        </p:nvSpPr>
        <p:spPr bwMode="auto">
          <a:xfrm flipV="1">
            <a:off x="42164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2" name="Line 25"/>
          <p:cNvSpPr>
            <a:spLocks noChangeShapeType="1"/>
          </p:cNvSpPr>
          <p:nvPr/>
        </p:nvSpPr>
        <p:spPr bwMode="auto">
          <a:xfrm flipV="1">
            <a:off x="4360863"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3" name="Line 26"/>
          <p:cNvSpPr>
            <a:spLocks noChangeShapeType="1"/>
          </p:cNvSpPr>
          <p:nvPr/>
        </p:nvSpPr>
        <p:spPr bwMode="auto">
          <a:xfrm flipV="1">
            <a:off x="4498975"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4" name="Line 27"/>
          <p:cNvSpPr>
            <a:spLocks noChangeShapeType="1"/>
          </p:cNvSpPr>
          <p:nvPr/>
        </p:nvSpPr>
        <p:spPr bwMode="auto">
          <a:xfrm flipV="1">
            <a:off x="4643438" y="4573590"/>
            <a:ext cx="0"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5" name="Line 28"/>
          <p:cNvSpPr>
            <a:spLocks noChangeShapeType="1"/>
          </p:cNvSpPr>
          <p:nvPr/>
        </p:nvSpPr>
        <p:spPr bwMode="auto">
          <a:xfrm flipV="1">
            <a:off x="4787900"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6" name="Line 29"/>
          <p:cNvSpPr>
            <a:spLocks noChangeShapeType="1"/>
          </p:cNvSpPr>
          <p:nvPr/>
        </p:nvSpPr>
        <p:spPr bwMode="auto">
          <a:xfrm flipV="1">
            <a:off x="4924425" y="4573590"/>
            <a:ext cx="1588"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7" name="Line 30"/>
          <p:cNvSpPr>
            <a:spLocks noChangeShapeType="1"/>
          </p:cNvSpPr>
          <p:nvPr/>
        </p:nvSpPr>
        <p:spPr bwMode="auto">
          <a:xfrm flipV="1">
            <a:off x="5068895" y="4573590"/>
            <a:ext cx="1587" cy="44451"/>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758" name="Line 31"/>
          <p:cNvSpPr>
            <a:spLocks noChangeShapeType="1"/>
          </p:cNvSpPr>
          <p:nvPr/>
        </p:nvSpPr>
        <p:spPr bwMode="auto">
          <a:xfrm>
            <a:off x="2436813" y="3178178"/>
            <a:ext cx="146050" cy="666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59" name="Line 32"/>
          <p:cNvSpPr>
            <a:spLocks noChangeShapeType="1"/>
          </p:cNvSpPr>
          <p:nvPr/>
        </p:nvSpPr>
        <p:spPr bwMode="auto">
          <a:xfrm flipV="1">
            <a:off x="2582870" y="3105151"/>
            <a:ext cx="136525" cy="139700"/>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0" name="Line 33"/>
          <p:cNvSpPr>
            <a:spLocks noChangeShapeType="1"/>
          </p:cNvSpPr>
          <p:nvPr/>
        </p:nvSpPr>
        <p:spPr bwMode="auto">
          <a:xfrm>
            <a:off x="2719388" y="3105150"/>
            <a:ext cx="144462" cy="58739"/>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1" name="Line 34"/>
          <p:cNvSpPr>
            <a:spLocks noChangeShapeType="1"/>
          </p:cNvSpPr>
          <p:nvPr/>
        </p:nvSpPr>
        <p:spPr bwMode="auto">
          <a:xfrm>
            <a:off x="2863857" y="3163890"/>
            <a:ext cx="144463" cy="1539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2" name="Line 35"/>
          <p:cNvSpPr>
            <a:spLocks noChangeShapeType="1"/>
          </p:cNvSpPr>
          <p:nvPr/>
        </p:nvSpPr>
        <p:spPr bwMode="auto">
          <a:xfrm flipV="1">
            <a:off x="3008313" y="2473330"/>
            <a:ext cx="138112" cy="8445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3" name="Line 36"/>
          <p:cNvSpPr>
            <a:spLocks noChangeShapeType="1"/>
          </p:cNvSpPr>
          <p:nvPr/>
        </p:nvSpPr>
        <p:spPr bwMode="auto">
          <a:xfrm>
            <a:off x="3146431" y="2473330"/>
            <a:ext cx="144463" cy="138113"/>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4" name="Line 37"/>
          <p:cNvSpPr>
            <a:spLocks noChangeShapeType="1"/>
          </p:cNvSpPr>
          <p:nvPr/>
        </p:nvSpPr>
        <p:spPr bwMode="auto">
          <a:xfrm>
            <a:off x="3290888" y="2611439"/>
            <a:ext cx="144462" cy="214312"/>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5" name="Line 38"/>
          <p:cNvSpPr>
            <a:spLocks noChangeShapeType="1"/>
          </p:cNvSpPr>
          <p:nvPr/>
        </p:nvSpPr>
        <p:spPr bwMode="auto">
          <a:xfrm>
            <a:off x="3435353" y="2825751"/>
            <a:ext cx="136525" cy="139700"/>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6" name="Line 39"/>
          <p:cNvSpPr>
            <a:spLocks noChangeShapeType="1"/>
          </p:cNvSpPr>
          <p:nvPr/>
        </p:nvSpPr>
        <p:spPr bwMode="auto">
          <a:xfrm>
            <a:off x="3571882" y="2965455"/>
            <a:ext cx="144463" cy="42863"/>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7" name="Line 40"/>
          <p:cNvSpPr>
            <a:spLocks noChangeShapeType="1"/>
          </p:cNvSpPr>
          <p:nvPr/>
        </p:nvSpPr>
        <p:spPr bwMode="auto">
          <a:xfrm>
            <a:off x="3716338" y="3008314"/>
            <a:ext cx="146050" cy="158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8" name="Line 41"/>
          <p:cNvSpPr>
            <a:spLocks noChangeShapeType="1"/>
          </p:cNvSpPr>
          <p:nvPr/>
        </p:nvSpPr>
        <p:spPr bwMode="auto">
          <a:xfrm>
            <a:off x="3862395" y="3024193"/>
            <a:ext cx="136525" cy="2222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69" name="Line 42"/>
          <p:cNvSpPr>
            <a:spLocks noChangeShapeType="1"/>
          </p:cNvSpPr>
          <p:nvPr/>
        </p:nvSpPr>
        <p:spPr bwMode="auto">
          <a:xfrm>
            <a:off x="3998913" y="3046418"/>
            <a:ext cx="144462"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0" name="Line 43"/>
          <p:cNvSpPr>
            <a:spLocks noChangeShapeType="1"/>
          </p:cNvSpPr>
          <p:nvPr/>
        </p:nvSpPr>
        <p:spPr bwMode="auto">
          <a:xfrm>
            <a:off x="4143382" y="3060702"/>
            <a:ext cx="144463" cy="444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1" name="Line 44"/>
          <p:cNvSpPr>
            <a:spLocks noChangeShapeType="1"/>
          </p:cNvSpPr>
          <p:nvPr/>
        </p:nvSpPr>
        <p:spPr bwMode="auto">
          <a:xfrm>
            <a:off x="4287838" y="3105155"/>
            <a:ext cx="138112" cy="285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2" name="Line 45"/>
          <p:cNvSpPr>
            <a:spLocks noChangeShapeType="1"/>
          </p:cNvSpPr>
          <p:nvPr/>
        </p:nvSpPr>
        <p:spPr bwMode="auto">
          <a:xfrm>
            <a:off x="4425957" y="3133726"/>
            <a:ext cx="144463" cy="30163"/>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3" name="Line 46"/>
          <p:cNvSpPr>
            <a:spLocks noChangeShapeType="1"/>
          </p:cNvSpPr>
          <p:nvPr/>
        </p:nvSpPr>
        <p:spPr bwMode="auto">
          <a:xfrm>
            <a:off x="4570413" y="3163894"/>
            <a:ext cx="144462"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4" name="Line 47"/>
          <p:cNvSpPr>
            <a:spLocks noChangeShapeType="1"/>
          </p:cNvSpPr>
          <p:nvPr/>
        </p:nvSpPr>
        <p:spPr bwMode="auto">
          <a:xfrm flipV="1">
            <a:off x="4714882" y="3163894"/>
            <a:ext cx="138113"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5" name="Line 48"/>
          <p:cNvSpPr>
            <a:spLocks noChangeShapeType="1"/>
          </p:cNvSpPr>
          <p:nvPr/>
        </p:nvSpPr>
        <p:spPr bwMode="auto">
          <a:xfrm>
            <a:off x="4852988" y="3163894"/>
            <a:ext cx="144462" cy="142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776" name="Rectangle 49"/>
          <p:cNvSpPr>
            <a:spLocks noChangeArrowheads="1"/>
          </p:cNvSpPr>
          <p:nvPr/>
        </p:nvSpPr>
        <p:spPr bwMode="auto">
          <a:xfrm>
            <a:off x="2386013" y="3125789"/>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77" name="Rectangle 50"/>
          <p:cNvSpPr>
            <a:spLocks noChangeArrowheads="1"/>
          </p:cNvSpPr>
          <p:nvPr/>
        </p:nvSpPr>
        <p:spPr bwMode="auto">
          <a:xfrm>
            <a:off x="2532063" y="3192466"/>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78" name="Rectangle 51"/>
          <p:cNvSpPr>
            <a:spLocks noChangeArrowheads="1"/>
          </p:cNvSpPr>
          <p:nvPr/>
        </p:nvSpPr>
        <p:spPr bwMode="auto">
          <a:xfrm>
            <a:off x="2668588" y="3052766"/>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79" name="Rectangle 52"/>
          <p:cNvSpPr>
            <a:spLocks noChangeArrowheads="1"/>
          </p:cNvSpPr>
          <p:nvPr/>
        </p:nvSpPr>
        <p:spPr bwMode="auto">
          <a:xfrm>
            <a:off x="2813057" y="3111502"/>
            <a:ext cx="93663"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0" name="Rectangle 53"/>
          <p:cNvSpPr>
            <a:spLocks noChangeArrowheads="1"/>
          </p:cNvSpPr>
          <p:nvPr/>
        </p:nvSpPr>
        <p:spPr bwMode="auto">
          <a:xfrm>
            <a:off x="2957513" y="3265489"/>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1" name="Rectangle 54"/>
          <p:cNvSpPr>
            <a:spLocks noChangeArrowheads="1"/>
          </p:cNvSpPr>
          <p:nvPr/>
        </p:nvSpPr>
        <p:spPr bwMode="auto">
          <a:xfrm>
            <a:off x="3095628" y="2420938"/>
            <a:ext cx="93663"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2" name="Rectangle 55"/>
          <p:cNvSpPr>
            <a:spLocks noChangeArrowheads="1"/>
          </p:cNvSpPr>
          <p:nvPr/>
        </p:nvSpPr>
        <p:spPr bwMode="auto">
          <a:xfrm>
            <a:off x="3240088" y="2560638"/>
            <a:ext cx="93662"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3" name="Rectangle 56"/>
          <p:cNvSpPr>
            <a:spLocks noChangeArrowheads="1"/>
          </p:cNvSpPr>
          <p:nvPr/>
        </p:nvSpPr>
        <p:spPr bwMode="auto">
          <a:xfrm>
            <a:off x="3384557" y="2773366"/>
            <a:ext cx="93663"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4" name="Rectangle 57"/>
          <p:cNvSpPr>
            <a:spLocks noChangeArrowheads="1"/>
          </p:cNvSpPr>
          <p:nvPr/>
        </p:nvSpPr>
        <p:spPr bwMode="auto">
          <a:xfrm>
            <a:off x="3522663" y="2913066"/>
            <a:ext cx="93662" cy="95251"/>
          </a:xfrm>
          <a:prstGeom prst="rect">
            <a:avLst/>
          </a:prstGeom>
          <a:solidFill>
            <a:schemeClr val="hlink"/>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5" name="Rectangle 58"/>
          <p:cNvSpPr>
            <a:spLocks noChangeArrowheads="1"/>
          </p:cNvSpPr>
          <p:nvPr/>
        </p:nvSpPr>
        <p:spPr bwMode="auto">
          <a:xfrm>
            <a:off x="3667132" y="2957514"/>
            <a:ext cx="93663"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6" name="Rectangle 59"/>
          <p:cNvSpPr>
            <a:spLocks noChangeArrowheads="1"/>
          </p:cNvSpPr>
          <p:nvPr/>
        </p:nvSpPr>
        <p:spPr bwMode="auto">
          <a:xfrm>
            <a:off x="3811588" y="2971802"/>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7" name="Rectangle 60"/>
          <p:cNvSpPr>
            <a:spLocks noChangeArrowheads="1"/>
          </p:cNvSpPr>
          <p:nvPr/>
        </p:nvSpPr>
        <p:spPr bwMode="auto">
          <a:xfrm>
            <a:off x="3948113" y="2994026"/>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8" name="Rectangle 61"/>
          <p:cNvSpPr>
            <a:spLocks noChangeArrowheads="1"/>
          </p:cNvSpPr>
          <p:nvPr/>
        </p:nvSpPr>
        <p:spPr bwMode="auto">
          <a:xfrm>
            <a:off x="4092575" y="3008317"/>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89" name="Rectangle 62"/>
          <p:cNvSpPr>
            <a:spLocks noChangeArrowheads="1"/>
          </p:cNvSpPr>
          <p:nvPr/>
        </p:nvSpPr>
        <p:spPr bwMode="auto">
          <a:xfrm>
            <a:off x="4237038" y="3052766"/>
            <a:ext cx="95250"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0" name="Rectangle 63"/>
          <p:cNvSpPr>
            <a:spLocks noChangeArrowheads="1"/>
          </p:cNvSpPr>
          <p:nvPr/>
        </p:nvSpPr>
        <p:spPr bwMode="auto">
          <a:xfrm>
            <a:off x="4375157" y="3082926"/>
            <a:ext cx="93663"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1" name="Rectangle 64"/>
          <p:cNvSpPr>
            <a:spLocks noChangeArrowheads="1"/>
          </p:cNvSpPr>
          <p:nvPr/>
        </p:nvSpPr>
        <p:spPr bwMode="auto">
          <a:xfrm>
            <a:off x="4519613" y="3111502"/>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2" name="Rectangle 65"/>
          <p:cNvSpPr>
            <a:spLocks noChangeArrowheads="1"/>
          </p:cNvSpPr>
          <p:nvPr/>
        </p:nvSpPr>
        <p:spPr bwMode="auto">
          <a:xfrm>
            <a:off x="4664075" y="3125789"/>
            <a:ext cx="95250"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3" name="Rectangle 66"/>
          <p:cNvSpPr>
            <a:spLocks noChangeArrowheads="1"/>
          </p:cNvSpPr>
          <p:nvPr/>
        </p:nvSpPr>
        <p:spPr bwMode="auto">
          <a:xfrm>
            <a:off x="4802188" y="3111502"/>
            <a:ext cx="93662" cy="95251"/>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4" name="Rectangle 67"/>
          <p:cNvSpPr>
            <a:spLocks noChangeArrowheads="1"/>
          </p:cNvSpPr>
          <p:nvPr/>
        </p:nvSpPr>
        <p:spPr bwMode="auto">
          <a:xfrm>
            <a:off x="4946657" y="3125789"/>
            <a:ext cx="93663" cy="96837"/>
          </a:xfrm>
          <a:prstGeom prst="rect">
            <a:avLst/>
          </a:prstGeom>
          <a:solidFill>
            <a:srgbClr val="0000CC"/>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795" name="Rectangle 68"/>
          <p:cNvSpPr>
            <a:spLocks noChangeArrowheads="1"/>
          </p:cNvSpPr>
          <p:nvPr/>
        </p:nvSpPr>
        <p:spPr bwMode="auto">
          <a:xfrm>
            <a:off x="2178051" y="4492625"/>
            <a:ext cx="99850"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0</a:t>
            </a:r>
            <a:endParaRPr lang="en-US" sz="2400">
              <a:solidFill>
                <a:prstClr val="black"/>
              </a:solidFill>
              <a:latin typeface="Helvetica" pitchFamily="1" charset="0"/>
              <a:ea typeface="Arial" pitchFamily="1" charset="0"/>
              <a:cs typeface="Arial" pitchFamily="1" charset="0"/>
            </a:endParaRPr>
          </a:p>
        </p:txBody>
      </p:sp>
      <p:sp>
        <p:nvSpPr>
          <p:cNvPr id="73796" name="Rectangle 69"/>
          <p:cNvSpPr>
            <a:spLocks noChangeArrowheads="1"/>
          </p:cNvSpPr>
          <p:nvPr/>
        </p:nvSpPr>
        <p:spPr bwMode="auto">
          <a:xfrm>
            <a:off x="2097092" y="3790951"/>
            <a:ext cx="198772"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50</a:t>
            </a:r>
            <a:endParaRPr lang="en-US" sz="2400">
              <a:solidFill>
                <a:prstClr val="black"/>
              </a:solidFill>
              <a:latin typeface="Helvetica" pitchFamily="1" charset="0"/>
              <a:ea typeface="Arial" pitchFamily="1" charset="0"/>
              <a:cs typeface="Arial" pitchFamily="1" charset="0"/>
            </a:endParaRPr>
          </a:p>
        </p:txBody>
      </p:sp>
      <p:sp>
        <p:nvSpPr>
          <p:cNvPr id="73797" name="Rectangle 70"/>
          <p:cNvSpPr>
            <a:spLocks noChangeArrowheads="1"/>
          </p:cNvSpPr>
          <p:nvPr/>
        </p:nvSpPr>
        <p:spPr bwMode="auto">
          <a:xfrm>
            <a:off x="2016132" y="3097213"/>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100</a:t>
            </a:r>
            <a:endParaRPr lang="en-US" sz="2400">
              <a:solidFill>
                <a:prstClr val="black"/>
              </a:solidFill>
              <a:latin typeface="Helvetica" pitchFamily="1" charset="0"/>
              <a:ea typeface="Arial" pitchFamily="1" charset="0"/>
              <a:cs typeface="Arial" pitchFamily="1" charset="0"/>
            </a:endParaRPr>
          </a:p>
        </p:txBody>
      </p:sp>
      <p:sp>
        <p:nvSpPr>
          <p:cNvPr id="73798" name="Rectangle 71"/>
          <p:cNvSpPr>
            <a:spLocks noChangeArrowheads="1"/>
          </p:cNvSpPr>
          <p:nvPr/>
        </p:nvSpPr>
        <p:spPr bwMode="auto">
          <a:xfrm>
            <a:off x="2016132" y="2392364"/>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150</a:t>
            </a:r>
            <a:endParaRPr lang="en-US" sz="2400">
              <a:solidFill>
                <a:prstClr val="black"/>
              </a:solidFill>
              <a:latin typeface="Helvetica" pitchFamily="1" charset="0"/>
              <a:ea typeface="Arial" pitchFamily="1" charset="0"/>
              <a:cs typeface="Arial" pitchFamily="1" charset="0"/>
            </a:endParaRPr>
          </a:p>
        </p:txBody>
      </p:sp>
      <p:sp>
        <p:nvSpPr>
          <p:cNvPr id="73799" name="Rectangle 72"/>
          <p:cNvSpPr>
            <a:spLocks noChangeArrowheads="1"/>
          </p:cNvSpPr>
          <p:nvPr/>
        </p:nvSpPr>
        <p:spPr bwMode="auto">
          <a:xfrm>
            <a:off x="2016132" y="1695451"/>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200</a:t>
            </a:r>
            <a:endParaRPr lang="en-US" sz="2400">
              <a:solidFill>
                <a:prstClr val="black"/>
              </a:solidFill>
              <a:latin typeface="Helvetica" pitchFamily="1" charset="0"/>
              <a:ea typeface="Arial" pitchFamily="1" charset="0"/>
              <a:cs typeface="Arial" pitchFamily="1" charset="0"/>
            </a:endParaRPr>
          </a:p>
        </p:txBody>
      </p:sp>
      <p:sp>
        <p:nvSpPr>
          <p:cNvPr id="73800" name="Rectangle 73"/>
          <p:cNvSpPr>
            <a:spLocks noChangeArrowheads="1"/>
          </p:cNvSpPr>
          <p:nvPr/>
        </p:nvSpPr>
        <p:spPr bwMode="auto">
          <a:xfrm>
            <a:off x="2400301" y="4695825"/>
            <a:ext cx="99850"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0</a:t>
            </a:r>
            <a:endParaRPr lang="en-US" sz="2400">
              <a:solidFill>
                <a:prstClr val="black"/>
              </a:solidFill>
              <a:latin typeface="Helvetica" pitchFamily="1" charset="0"/>
              <a:ea typeface="Arial" pitchFamily="1" charset="0"/>
              <a:cs typeface="Arial" pitchFamily="1" charset="0"/>
            </a:endParaRPr>
          </a:p>
        </p:txBody>
      </p:sp>
      <p:sp>
        <p:nvSpPr>
          <p:cNvPr id="73801" name="Rectangle 74"/>
          <p:cNvSpPr>
            <a:spLocks noChangeArrowheads="1"/>
          </p:cNvSpPr>
          <p:nvPr/>
        </p:nvSpPr>
        <p:spPr bwMode="auto">
          <a:xfrm>
            <a:off x="3211519" y="4695825"/>
            <a:ext cx="19969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60</a:t>
            </a:r>
            <a:endParaRPr lang="en-US" sz="2400">
              <a:solidFill>
                <a:prstClr val="black"/>
              </a:solidFill>
              <a:latin typeface="Helvetica" pitchFamily="1" charset="0"/>
              <a:ea typeface="Arial" pitchFamily="1" charset="0"/>
              <a:cs typeface="Arial" pitchFamily="1" charset="0"/>
            </a:endParaRPr>
          </a:p>
        </p:txBody>
      </p:sp>
      <p:sp>
        <p:nvSpPr>
          <p:cNvPr id="73802" name="Rectangle 75"/>
          <p:cNvSpPr>
            <a:spLocks noChangeArrowheads="1"/>
          </p:cNvSpPr>
          <p:nvPr/>
        </p:nvSpPr>
        <p:spPr bwMode="auto">
          <a:xfrm>
            <a:off x="4027495" y="4695825"/>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120</a:t>
            </a:r>
            <a:endParaRPr lang="en-US" sz="2400">
              <a:solidFill>
                <a:prstClr val="black"/>
              </a:solidFill>
              <a:latin typeface="Helvetica" pitchFamily="1" charset="0"/>
              <a:ea typeface="Arial" pitchFamily="1" charset="0"/>
              <a:cs typeface="Arial" pitchFamily="1" charset="0"/>
            </a:endParaRPr>
          </a:p>
        </p:txBody>
      </p:sp>
      <p:sp>
        <p:nvSpPr>
          <p:cNvPr id="73803" name="Rectangle 76"/>
          <p:cNvSpPr>
            <a:spLocks noChangeArrowheads="1"/>
          </p:cNvSpPr>
          <p:nvPr/>
        </p:nvSpPr>
        <p:spPr bwMode="auto">
          <a:xfrm>
            <a:off x="4881570" y="4695825"/>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180</a:t>
            </a:r>
            <a:endParaRPr lang="en-US" sz="2400">
              <a:solidFill>
                <a:prstClr val="black"/>
              </a:solidFill>
              <a:latin typeface="Helvetica" pitchFamily="1" charset="0"/>
              <a:ea typeface="Arial" pitchFamily="1" charset="0"/>
              <a:cs typeface="Arial" pitchFamily="1" charset="0"/>
            </a:endParaRPr>
          </a:p>
        </p:txBody>
      </p:sp>
      <p:sp>
        <p:nvSpPr>
          <p:cNvPr id="73804" name="Rectangle 77"/>
          <p:cNvSpPr>
            <a:spLocks noChangeArrowheads="1"/>
          </p:cNvSpPr>
          <p:nvPr/>
        </p:nvSpPr>
        <p:spPr bwMode="auto">
          <a:xfrm>
            <a:off x="3370270" y="4932368"/>
            <a:ext cx="1033737"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b="1">
                <a:solidFill>
                  <a:srgbClr val="FFFFFF"/>
                </a:solidFill>
                <a:latin typeface="Helvetica" pitchFamily="1" charset="0"/>
                <a:ea typeface="Arial" pitchFamily="1" charset="0"/>
                <a:cs typeface="Arial" pitchFamily="1" charset="0"/>
              </a:rPr>
              <a:t>Time (min)</a:t>
            </a:r>
            <a:endParaRPr lang="en-US" sz="2400">
              <a:solidFill>
                <a:prstClr val="black"/>
              </a:solidFill>
              <a:latin typeface="Helvetica" pitchFamily="1" charset="0"/>
              <a:ea typeface="Arial" pitchFamily="1" charset="0"/>
              <a:cs typeface="Arial" pitchFamily="1" charset="0"/>
            </a:endParaRPr>
          </a:p>
        </p:txBody>
      </p:sp>
      <p:sp>
        <p:nvSpPr>
          <p:cNvPr id="73805" name="Rectangle 78"/>
          <p:cNvSpPr>
            <a:spLocks noChangeArrowheads="1"/>
          </p:cNvSpPr>
          <p:nvPr/>
        </p:nvSpPr>
        <p:spPr bwMode="auto">
          <a:xfrm rot="-5400000">
            <a:off x="875895" y="3197455"/>
            <a:ext cx="1848663"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 of Basal DA Output</a:t>
            </a:r>
            <a:endParaRPr lang="en-US" sz="1400">
              <a:solidFill>
                <a:prstClr val="black"/>
              </a:solidFill>
              <a:latin typeface="Helvetica" pitchFamily="1" charset="0"/>
              <a:ea typeface="Arial" pitchFamily="1" charset="0"/>
              <a:cs typeface="Arial" pitchFamily="1" charset="0"/>
            </a:endParaRPr>
          </a:p>
        </p:txBody>
      </p:sp>
      <p:sp>
        <p:nvSpPr>
          <p:cNvPr id="73806" name="Rectangle 79"/>
          <p:cNvSpPr>
            <a:spLocks noChangeArrowheads="1"/>
          </p:cNvSpPr>
          <p:nvPr/>
        </p:nvSpPr>
        <p:spPr bwMode="auto">
          <a:xfrm>
            <a:off x="3816779" y="1936754"/>
            <a:ext cx="934615" cy="492443"/>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Helvetica" pitchFamily="1" charset="0"/>
                <a:ea typeface="Arial" pitchFamily="1" charset="0"/>
                <a:cs typeface="Arial" pitchFamily="1" charset="0"/>
              </a:rPr>
              <a:t>NAc shell</a:t>
            </a:r>
            <a:br>
              <a:rPr lang="en-US" sz="1600" b="1">
                <a:solidFill>
                  <a:srgbClr val="FFFFFF"/>
                </a:solidFill>
                <a:latin typeface="Helvetica" pitchFamily="1" charset="0"/>
                <a:ea typeface="Arial" pitchFamily="1" charset="0"/>
                <a:cs typeface="Arial" pitchFamily="1" charset="0"/>
              </a:rPr>
            </a:br>
            <a:endParaRPr lang="en-US" sz="1600">
              <a:solidFill>
                <a:prstClr val="black"/>
              </a:solidFill>
              <a:latin typeface="Helvetica" pitchFamily="1" charset="0"/>
              <a:ea typeface="Arial" pitchFamily="1" charset="0"/>
              <a:cs typeface="Arial" pitchFamily="1" charset="0"/>
            </a:endParaRPr>
          </a:p>
        </p:txBody>
      </p:sp>
      <p:sp>
        <p:nvSpPr>
          <p:cNvPr id="73807" name="Line 80"/>
          <p:cNvSpPr>
            <a:spLocks noChangeShapeType="1"/>
          </p:cNvSpPr>
          <p:nvPr/>
        </p:nvSpPr>
        <p:spPr bwMode="auto">
          <a:xfrm>
            <a:off x="2443170" y="3871913"/>
            <a:ext cx="1201737" cy="0"/>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08" name="Line 81"/>
          <p:cNvSpPr>
            <a:spLocks noChangeShapeType="1"/>
          </p:cNvSpPr>
          <p:nvPr/>
        </p:nvSpPr>
        <p:spPr bwMode="auto">
          <a:xfrm>
            <a:off x="2443163" y="3786192"/>
            <a:ext cx="0" cy="169863"/>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09" name="Line 82"/>
          <p:cNvSpPr>
            <a:spLocks noChangeShapeType="1"/>
          </p:cNvSpPr>
          <p:nvPr/>
        </p:nvSpPr>
        <p:spPr bwMode="auto">
          <a:xfrm>
            <a:off x="3644900" y="3786192"/>
            <a:ext cx="0" cy="169863"/>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10" name="Line 83"/>
          <p:cNvSpPr>
            <a:spLocks noChangeShapeType="1"/>
          </p:cNvSpPr>
          <p:nvPr/>
        </p:nvSpPr>
        <p:spPr bwMode="auto">
          <a:xfrm>
            <a:off x="3005138" y="3786192"/>
            <a:ext cx="0" cy="169863"/>
          </a:xfrm>
          <a:prstGeom prst="line">
            <a:avLst/>
          </a:prstGeom>
          <a:noFill/>
          <a:ln w="28575">
            <a:solidFill>
              <a:srgbClr val="FFFFFF"/>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3811" name="Rectangle 84"/>
          <p:cNvSpPr>
            <a:spLocks noChangeArrowheads="1"/>
          </p:cNvSpPr>
          <p:nvPr/>
        </p:nvSpPr>
        <p:spPr bwMode="auto">
          <a:xfrm>
            <a:off x="2434153" y="3624264"/>
            <a:ext cx="551433"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Empty</a:t>
            </a:r>
            <a:endParaRPr lang="en-US" sz="2400">
              <a:solidFill>
                <a:prstClr val="black"/>
              </a:solidFill>
              <a:latin typeface="Helvetica" pitchFamily="1" charset="0"/>
              <a:ea typeface="Arial" pitchFamily="1" charset="0"/>
              <a:cs typeface="Arial" pitchFamily="1" charset="0"/>
            </a:endParaRPr>
          </a:p>
        </p:txBody>
      </p:sp>
      <p:sp>
        <p:nvSpPr>
          <p:cNvPr id="73812" name="Rectangle 85"/>
          <p:cNvSpPr>
            <a:spLocks noChangeArrowheads="1"/>
          </p:cNvSpPr>
          <p:nvPr/>
        </p:nvSpPr>
        <p:spPr bwMode="auto">
          <a:xfrm>
            <a:off x="2540710" y="3921125"/>
            <a:ext cx="346249"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Box</a:t>
            </a:r>
            <a:endParaRPr lang="en-US" sz="2400">
              <a:solidFill>
                <a:prstClr val="black"/>
              </a:solidFill>
              <a:latin typeface="Helvetica" pitchFamily="1" charset="0"/>
              <a:ea typeface="Arial" pitchFamily="1" charset="0"/>
              <a:cs typeface="Arial" pitchFamily="1" charset="0"/>
            </a:endParaRPr>
          </a:p>
        </p:txBody>
      </p:sp>
      <p:sp>
        <p:nvSpPr>
          <p:cNvPr id="73813" name="Rectangle 86"/>
          <p:cNvSpPr>
            <a:spLocks noChangeArrowheads="1"/>
          </p:cNvSpPr>
          <p:nvPr/>
        </p:nvSpPr>
        <p:spPr bwMode="auto">
          <a:xfrm>
            <a:off x="2974543" y="3921125"/>
            <a:ext cx="688252"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Feeding</a:t>
            </a:r>
            <a:endParaRPr lang="en-US" sz="2400">
              <a:solidFill>
                <a:prstClr val="black"/>
              </a:solidFill>
              <a:latin typeface="Helvetica" pitchFamily="1" charset="0"/>
              <a:ea typeface="Arial" pitchFamily="1" charset="0"/>
              <a:cs typeface="Arial" pitchFamily="1" charset="0"/>
            </a:endParaRPr>
          </a:p>
        </p:txBody>
      </p:sp>
      <p:sp>
        <p:nvSpPr>
          <p:cNvPr id="73814" name="Rectangle 87"/>
          <p:cNvSpPr>
            <a:spLocks noChangeArrowheads="1"/>
          </p:cNvSpPr>
          <p:nvPr/>
        </p:nvSpPr>
        <p:spPr bwMode="auto">
          <a:xfrm>
            <a:off x="1828807" y="6172204"/>
            <a:ext cx="3370263" cy="276999"/>
          </a:xfrm>
          <a:prstGeom prst="rect">
            <a:avLst/>
          </a:prstGeom>
          <a:noFill/>
          <a:ln w="9525">
            <a:noFill/>
            <a:miter lim="800000"/>
            <a:headEnd/>
            <a:tailEnd/>
          </a:ln>
        </p:spPr>
        <p:txBody>
          <a:bodyPr>
            <a:prstTxWarp prst="textNoShape">
              <a:avLst/>
            </a:prstTxWarp>
            <a:spAutoFit/>
          </a:bodyPr>
          <a:lstStyle/>
          <a:p>
            <a:pPr eaLnBrk="0" hangingPunct="0"/>
            <a:r>
              <a:rPr lang="en-US" sz="1200" i="1">
                <a:solidFill>
                  <a:prstClr val="white"/>
                </a:solidFill>
                <a:latin typeface="Helvetica" pitchFamily="1" charset="0"/>
                <a:ea typeface="Arial" pitchFamily="1" charset="0"/>
                <a:cs typeface="Arial" pitchFamily="1" charset="0"/>
              </a:rPr>
              <a:t>Di Chiara et al., Neuroscience, 1999.</a:t>
            </a:r>
          </a:p>
        </p:txBody>
      </p:sp>
      <p:sp>
        <p:nvSpPr>
          <p:cNvPr id="73815" name="Text Box 88"/>
          <p:cNvSpPr txBox="1">
            <a:spLocks noChangeArrowheads="1"/>
          </p:cNvSpPr>
          <p:nvPr/>
        </p:nvSpPr>
        <p:spPr bwMode="auto">
          <a:xfrm>
            <a:off x="2946404" y="1233488"/>
            <a:ext cx="1221909" cy="523220"/>
          </a:xfrm>
          <a:prstGeom prst="rect">
            <a:avLst/>
          </a:prstGeom>
          <a:noFill/>
          <a:ln w="9525">
            <a:noFill/>
            <a:miter lim="800000"/>
            <a:headEnd/>
            <a:tailEnd/>
          </a:ln>
        </p:spPr>
        <p:txBody>
          <a:bodyPr wrap="none">
            <a:prstTxWarp prst="textNoShape">
              <a:avLst/>
            </a:prstTxWarp>
            <a:spAutoFit/>
          </a:bodyPr>
          <a:lstStyle/>
          <a:p>
            <a:r>
              <a:rPr lang="en-US" sz="2800" b="1">
                <a:solidFill>
                  <a:prstClr val="white"/>
                </a:solidFill>
                <a:latin typeface="Helvetica" pitchFamily="1" charset="0"/>
                <a:ea typeface="Arial" pitchFamily="1" charset="0"/>
                <a:cs typeface="Arial" pitchFamily="1" charset="0"/>
              </a:rPr>
              <a:t>FOOD</a:t>
            </a:r>
          </a:p>
        </p:txBody>
      </p:sp>
      <p:sp>
        <p:nvSpPr>
          <p:cNvPr id="73816" name="Rectangle 90"/>
          <p:cNvSpPr>
            <a:spLocks noChangeArrowheads="1"/>
          </p:cNvSpPr>
          <p:nvPr/>
        </p:nvSpPr>
        <p:spPr bwMode="auto">
          <a:xfrm>
            <a:off x="5481645" y="1066800"/>
            <a:ext cx="5064125" cy="5638800"/>
          </a:xfrm>
          <a:prstGeom prst="rect">
            <a:avLst/>
          </a:prstGeom>
          <a:gradFill rotWithShape="1">
            <a:gsLst>
              <a:gs pos="0">
                <a:srgbClr val="003366"/>
              </a:gs>
              <a:gs pos="50000">
                <a:srgbClr val="003399"/>
              </a:gs>
              <a:gs pos="100000">
                <a:srgbClr val="003366"/>
              </a:gs>
            </a:gsLst>
            <a:lin ang="5400000" scaled="1"/>
          </a:gradFill>
          <a:ln w="9525">
            <a:noFill/>
            <a:miter lim="800000"/>
            <a:headEnd/>
            <a:tailEnd/>
          </a:ln>
        </p:spPr>
        <p:txBody>
          <a:bodyPr wrap="none" anchor="ctr">
            <a:prstTxWarp prst="textNoShape">
              <a:avLst/>
            </a:prstTxWarp>
          </a:bodyPr>
          <a:lstStyle/>
          <a:p>
            <a:pPr eaLnBrk="0" hangingPunct="0"/>
            <a:endParaRPr lang="en-US">
              <a:solidFill>
                <a:prstClr val="black"/>
              </a:solidFill>
              <a:latin typeface="Helvetica" pitchFamily="1" charset="0"/>
            </a:endParaRPr>
          </a:p>
        </p:txBody>
      </p:sp>
      <p:sp>
        <p:nvSpPr>
          <p:cNvPr id="73817" name="Rectangle 91"/>
          <p:cNvSpPr>
            <a:spLocks noChangeArrowheads="1"/>
          </p:cNvSpPr>
          <p:nvPr/>
        </p:nvSpPr>
        <p:spPr bwMode="auto">
          <a:xfrm>
            <a:off x="8880475" y="4613280"/>
            <a:ext cx="1149350" cy="373063"/>
          </a:xfrm>
          <a:prstGeom prst="rect">
            <a:avLst/>
          </a:prstGeom>
          <a:solidFill>
            <a:srgbClr val="003399"/>
          </a:solidFill>
          <a:ln w="9525">
            <a:noFill/>
            <a:miter lim="800000"/>
            <a:headEnd/>
            <a:tailEnd/>
          </a:ln>
        </p:spPr>
        <p:txBody>
          <a:bodyPr wrap="none" anchor="ctr">
            <a:prstTxWarp prst="textNoShape">
              <a:avLst/>
            </a:prstTxWarp>
          </a:bodyPr>
          <a:lstStyle/>
          <a:p>
            <a:pPr eaLnBrk="0" hangingPunct="0"/>
            <a:endParaRPr lang="en-US">
              <a:solidFill>
                <a:prstClr val="black"/>
              </a:solidFill>
              <a:latin typeface="Helvetica" pitchFamily="1" charset="0"/>
            </a:endParaRPr>
          </a:p>
        </p:txBody>
      </p:sp>
      <p:grpSp>
        <p:nvGrpSpPr>
          <p:cNvPr id="2" name="Group 138"/>
          <p:cNvGrpSpPr>
            <a:grpSpLocks/>
          </p:cNvGrpSpPr>
          <p:nvPr/>
        </p:nvGrpSpPr>
        <p:grpSpPr bwMode="auto">
          <a:xfrm>
            <a:off x="9186863" y="5114926"/>
            <a:ext cx="1131520" cy="510139"/>
            <a:chOff x="509" y="3092"/>
            <a:chExt cx="1112" cy="477"/>
          </a:xfrm>
        </p:grpSpPr>
        <p:sp>
          <p:nvSpPr>
            <p:cNvPr id="73907" name="Rectangle 139"/>
            <p:cNvSpPr>
              <a:spLocks noChangeArrowheads="1"/>
            </p:cNvSpPr>
            <p:nvPr/>
          </p:nvSpPr>
          <p:spPr bwMode="auto">
            <a:xfrm>
              <a:off x="509" y="3121"/>
              <a:ext cx="73" cy="72"/>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908" name="Rectangle 140"/>
            <p:cNvSpPr>
              <a:spLocks noChangeArrowheads="1"/>
            </p:cNvSpPr>
            <p:nvPr/>
          </p:nvSpPr>
          <p:spPr bwMode="auto">
            <a:xfrm>
              <a:off x="629" y="3092"/>
              <a:ext cx="538" cy="17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FFFFFF"/>
                  </a:solidFill>
                  <a:latin typeface="Helvetica" pitchFamily="1" charset="0"/>
                  <a:ea typeface="Arial" pitchFamily="1" charset="0"/>
                  <a:cs typeface="Arial" pitchFamily="1" charset="0"/>
                </a:rPr>
                <a:t>Mounts</a:t>
              </a:r>
              <a:endParaRPr lang="en-US" sz="1200">
                <a:solidFill>
                  <a:prstClr val="black"/>
                </a:solidFill>
                <a:latin typeface="Helvetica" pitchFamily="1" charset="0"/>
                <a:ea typeface="Arial" pitchFamily="1" charset="0"/>
                <a:cs typeface="Arial" pitchFamily="1" charset="0"/>
              </a:endParaRPr>
            </a:p>
          </p:txBody>
        </p:sp>
        <p:sp>
          <p:nvSpPr>
            <p:cNvPr id="73909" name="Rectangle 141"/>
            <p:cNvSpPr>
              <a:spLocks noChangeArrowheads="1"/>
            </p:cNvSpPr>
            <p:nvPr/>
          </p:nvSpPr>
          <p:spPr bwMode="auto">
            <a:xfrm>
              <a:off x="510" y="3275"/>
              <a:ext cx="72" cy="72"/>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910" name="Rectangle 142"/>
            <p:cNvSpPr>
              <a:spLocks noChangeArrowheads="1"/>
            </p:cNvSpPr>
            <p:nvPr/>
          </p:nvSpPr>
          <p:spPr bwMode="auto">
            <a:xfrm>
              <a:off x="629" y="3245"/>
              <a:ext cx="992" cy="17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FFFFFF"/>
                  </a:solidFill>
                  <a:latin typeface="Helvetica" pitchFamily="1" charset="0"/>
                  <a:ea typeface="Arial" pitchFamily="1" charset="0"/>
                  <a:cs typeface="Arial" pitchFamily="1" charset="0"/>
                </a:rPr>
                <a:t>Intromissions</a:t>
              </a:r>
              <a:endParaRPr lang="en-US" sz="1200">
                <a:solidFill>
                  <a:prstClr val="black"/>
                </a:solidFill>
                <a:latin typeface="Helvetica" pitchFamily="1" charset="0"/>
                <a:ea typeface="Arial" pitchFamily="1" charset="0"/>
                <a:cs typeface="Arial" pitchFamily="1" charset="0"/>
              </a:endParaRPr>
            </a:p>
          </p:txBody>
        </p:sp>
        <p:sp>
          <p:nvSpPr>
            <p:cNvPr id="73911" name="Rectangle 143"/>
            <p:cNvSpPr>
              <a:spLocks noChangeArrowheads="1"/>
            </p:cNvSpPr>
            <p:nvPr/>
          </p:nvSpPr>
          <p:spPr bwMode="auto">
            <a:xfrm>
              <a:off x="509" y="3420"/>
              <a:ext cx="73" cy="72"/>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912" name="Rectangle 144"/>
            <p:cNvSpPr>
              <a:spLocks noChangeArrowheads="1"/>
            </p:cNvSpPr>
            <p:nvPr/>
          </p:nvSpPr>
          <p:spPr bwMode="auto">
            <a:xfrm>
              <a:off x="629" y="3396"/>
              <a:ext cx="891" cy="17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FFFFFF"/>
                  </a:solidFill>
                  <a:latin typeface="Helvetica" pitchFamily="1" charset="0"/>
                  <a:ea typeface="Arial" pitchFamily="1" charset="0"/>
                  <a:cs typeface="Arial" pitchFamily="1" charset="0"/>
                </a:rPr>
                <a:t>Ejaculations</a:t>
              </a:r>
              <a:endParaRPr lang="en-US" sz="1200">
                <a:solidFill>
                  <a:prstClr val="black"/>
                </a:solidFill>
                <a:latin typeface="Helvetica" pitchFamily="1" charset="0"/>
                <a:ea typeface="Arial" pitchFamily="1" charset="0"/>
                <a:cs typeface="Arial" pitchFamily="1" charset="0"/>
              </a:endParaRPr>
            </a:p>
          </p:txBody>
        </p:sp>
      </p:grpSp>
      <p:sp>
        <p:nvSpPr>
          <p:cNvPr id="73819" name="Rectangle 256"/>
          <p:cNvSpPr>
            <a:spLocks noChangeArrowheads="1"/>
          </p:cNvSpPr>
          <p:nvPr/>
        </p:nvSpPr>
        <p:spPr bwMode="auto">
          <a:xfrm>
            <a:off x="6248400" y="6172204"/>
            <a:ext cx="3455988" cy="276999"/>
          </a:xfrm>
          <a:prstGeom prst="rect">
            <a:avLst/>
          </a:prstGeom>
          <a:noFill/>
          <a:ln w="9525">
            <a:noFill/>
            <a:miter lim="800000"/>
            <a:headEnd/>
            <a:tailEnd/>
          </a:ln>
        </p:spPr>
        <p:txBody>
          <a:bodyPr>
            <a:prstTxWarp prst="textNoShape">
              <a:avLst/>
            </a:prstTxWarp>
            <a:spAutoFit/>
          </a:bodyPr>
          <a:lstStyle/>
          <a:p>
            <a:pPr eaLnBrk="0" hangingPunct="0"/>
            <a:r>
              <a:rPr lang="en-US" sz="1200" i="1">
                <a:solidFill>
                  <a:prstClr val="white"/>
                </a:solidFill>
                <a:latin typeface="Helvetica" pitchFamily="1" charset="0"/>
                <a:ea typeface="Arial" pitchFamily="1" charset="0"/>
                <a:cs typeface="Arial" pitchFamily="1" charset="0"/>
              </a:rPr>
              <a:t>Fiorino and Phillips, J. Neuroscience, 1997.</a:t>
            </a:r>
          </a:p>
        </p:txBody>
      </p:sp>
      <p:sp>
        <p:nvSpPr>
          <p:cNvPr id="73820" name="Rectangle 258"/>
          <p:cNvSpPr>
            <a:spLocks noChangeArrowheads="1"/>
          </p:cNvSpPr>
          <p:nvPr/>
        </p:nvSpPr>
        <p:spPr bwMode="auto">
          <a:xfrm>
            <a:off x="1524000" y="228600"/>
            <a:ext cx="9144000" cy="1143000"/>
          </a:xfrm>
          <a:prstGeom prst="rect">
            <a:avLst/>
          </a:prstGeom>
          <a:noFill/>
          <a:ln w="9525">
            <a:noFill/>
            <a:miter lim="800000"/>
            <a:headEnd/>
            <a:tailEnd/>
          </a:ln>
        </p:spPr>
        <p:txBody>
          <a:bodyPr>
            <a:prstTxWarp prst="textNoShape">
              <a:avLst/>
            </a:prstTxWarp>
          </a:bodyPr>
          <a:lstStyle/>
          <a:p>
            <a:pPr algn="ctr" eaLnBrk="0" hangingPunct="0"/>
            <a:r>
              <a:rPr kumimoji="1" lang="en-US" sz="3400" b="1">
                <a:solidFill>
                  <a:prstClr val="black"/>
                </a:solidFill>
                <a:latin typeface="Helvetica" pitchFamily="1" charset="0"/>
                <a:ea typeface="Arial" pitchFamily="1" charset="0"/>
                <a:cs typeface="Arial" pitchFamily="1" charset="0"/>
              </a:rPr>
              <a:t>Natural Rewards Elevate Dopamine Levels</a:t>
            </a:r>
          </a:p>
        </p:txBody>
      </p:sp>
      <p:sp>
        <p:nvSpPr>
          <p:cNvPr id="73821" name="Line 264"/>
          <p:cNvSpPr>
            <a:spLocks noChangeShapeType="1"/>
          </p:cNvSpPr>
          <p:nvPr/>
        </p:nvSpPr>
        <p:spPr bwMode="auto">
          <a:xfrm>
            <a:off x="6445250" y="1785943"/>
            <a:ext cx="0" cy="14112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2" name="Line 265"/>
          <p:cNvSpPr>
            <a:spLocks noChangeShapeType="1"/>
          </p:cNvSpPr>
          <p:nvPr/>
        </p:nvSpPr>
        <p:spPr bwMode="auto">
          <a:xfrm>
            <a:off x="6408738" y="2492375"/>
            <a:ext cx="36512"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3" name="Line 266"/>
          <p:cNvSpPr>
            <a:spLocks noChangeShapeType="1"/>
          </p:cNvSpPr>
          <p:nvPr/>
        </p:nvSpPr>
        <p:spPr bwMode="auto">
          <a:xfrm>
            <a:off x="6408738" y="1785942"/>
            <a:ext cx="36512" cy="1587"/>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4" name="Rectangle 267"/>
          <p:cNvSpPr>
            <a:spLocks noChangeArrowheads="1"/>
          </p:cNvSpPr>
          <p:nvPr/>
        </p:nvSpPr>
        <p:spPr bwMode="auto">
          <a:xfrm>
            <a:off x="6153157" y="3121025"/>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100</a:t>
            </a:r>
            <a:endParaRPr lang="en-US" sz="2400">
              <a:solidFill>
                <a:prstClr val="black"/>
              </a:solidFill>
              <a:latin typeface="Helvetica" pitchFamily="1" charset="0"/>
              <a:ea typeface="Arial" pitchFamily="1" charset="0"/>
              <a:cs typeface="Arial" pitchFamily="1" charset="0"/>
            </a:endParaRPr>
          </a:p>
        </p:txBody>
      </p:sp>
      <p:sp>
        <p:nvSpPr>
          <p:cNvPr id="73825" name="Rectangle 268"/>
          <p:cNvSpPr>
            <a:spLocks noChangeArrowheads="1"/>
          </p:cNvSpPr>
          <p:nvPr/>
        </p:nvSpPr>
        <p:spPr bwMode="auto">
          <a:xfrm>
            <a:off x="6153157" y="2420939"/>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150</a:t>
            </a:r>
            <a:endParaRPr lang="en-US" sz="2400">
              <a:solidFill>
                <a:prstClr val="black"/>
              </a:solidFill>
              <a:latin typeface="Helvetica" pitchFamily="1" charset="0"/>
              <a:ea typeface="Arial" pitchFamily="1" charset="0"/>
              <a:cs typeface="Arial" pitchFamily="1" charset="0"/>
            </a:endParaRPr>
          </a:p>
        </p:txBody>
      </p:sp>
      <p:sp>
        <p:nvSpPr>
          <p:cNvPr id="73826" name="Rectangle 269"/>
          <p:cNvSpPr>
            <a:spLocks noChangeArrowheads="1"/>
          </p:cNvSpPr>
          <p:nvPr/>
        </p:nvSpPr>
        <p:spPr bwMode="auto">
          <a:xfrm>
            <a:off x="6153157" y="1714500"/>
            <a:ext cx="299549" cy="21544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200</a:t>
            </a:r>
            <a:endParaRPr lang="en-US" sz="2400">
              <a:solidFill>
                <a:prstClr val="black"/>
              </a:solidFill>
              <a:latin typeface="Helvetica" pitchFamily="1" charset="0"/>
              <a:ea typeface="Arial" pitchFamily="1" charset="0"/>
              <a:cs typeface="Arial" pitchFamily="1" charset="0"/>
            </a:endParaRPr>
          </a:p>
        </p:txBody>
      </p:sp>
      <p:sp>
        <p:nvSpPr>
          <p:cNvPr id="73827" name="Rectangle 270"/>
          <p:cNvSpPr>
            <a:spLocks noChangeArrowheads="1"/>
          </p:cNvSpPr>
          <p:nvPr/>
        </p:nvSpPr>
        <p:spPr bwMode="auto">
          <a:xfrm rot="-5400000">
            <a:off x="4647358" y="2909323"/>
            <a:ext cx="2636940" cy="21544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a:solidFill>
                  <a:srgbClr val="FFFFFF"/>
                </a:solidFill>
                <a:latin typeface="Helvetica" pitchFamily="1" charset="0"/>
                <a:ea typeface="Arial" pitchFamily="1" charset="0"/>
                <a:cs typeface="Arial" pitchFamily="1" charset="0"/>
              </a:rPr>
              <a:t>DA Concentration (% Baseline)</a:t>
            </a:r>
            <a:endParaRPr lang="en-US" sz="1400">
              <a:solidFill>
                <a:prstClr val="black"/>
              </a:solidFill>
              <a:latin typeface="Helvetica" pitchFamily="1" charset="0"/>
              <a:ea typeface="Arial" pitchFamily="1" charset="0"/>
              <a:cs typeface="Arial" pitchFamily="1" charset="0"/>
            </a:endParaRPr>
          </a:p>
        </p:txBody>
      </p:sp>
      <p:sp>
        <p:nvSpPr>
          <p:cNvPr id="73828" name="Line 271"/>
          <p:cNvSpPr>
            <a:spLocks noChangeShapeType="1"/>
          </p:cNvSpPr>
          <p:nvPr/>
        </p:nvSpPr>
        <p:spPr bwMode="auto">
          <a:xfrm>
            <a:off x="6408738" y="3190875"/>
            <a:ext cx="36512" cy="1588"/>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29" name="Line 272"/>
          <p:cNvSpPr>
            <a:spLocks noChangeShapeType="1"/>
          </p:cNvSpPr>
          <p:nvPr/>
        </p:nvSpPr>
        <p:spPr bwMode="auto">
          <a:xfrm>
            <a:off x="6450013" y="5029200"/>
            <a:ext cx="2374900"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30" name="Line 273"/>
          <p:cNvSpPr>
            <a:spLocks noChangeShapeType="1"/>
          </p:cNvSpPr>
          <p:nvPr/>
        </p:nvSpPr>
        <p:spPr bwMode="auto">
          <a:xfrm flipV="1">
            <a:off x="6572250" y="2492378"/>
            <a:ext cx="306388" cy="6286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1" name="Line 274"/>
          <p:cNvSpPr>
            <a:spLocks noChangeShapeType="1"/>
          </p:cNvSpPr>
          <p:nvPr/>
        </p:nvSpPr>
        <p:spPr bwMode="auto">
          <a:xfrm flipV="1">
            <a:off x="6878638" y="1785941"/>
            <a:ext cx="315912" cy="70643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2" name="Line 275"/>
          <p:cNvSpPr>
            <a:spLocks noChangeShapeType="1"/>
          </p:cNvSpPr>
          <p:nvPr/>
        </p:nvSpPr>
        <p:spPr bwMode="auto">
          <a:xfrm>
            <a:off x="7194550" y="1785943"/>
            <a:ext cx="304800" cy="28257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3" name="Line 276"/>
          <p:cNvSpPr>
            <a:spLocks noChangeShapeType="1"/>
          </p:cNvSpPr>
          <p:nvPr/>
        </p:nvSpPr>
        <p:spPr bwMode="auto">
          <a:xfrm>
            <a:off x="7499350" y="2068518"/>
            <a:ext cx="306388" cy="16668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4" name="Line 277"/>
          <p:cNvSpPr>
            <a:spLocks noChangeShapeType="1"/>
          </p:cNvSpPr>
          <p:nvPr/>
        </p:nvSpPr>
        <p:spPr bwMode="auto">
          <a:xfrm flipV="1">
            <a:off x="7805738" y="2163765"/>
            <a:ext cx="315912" cy="71437"/>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5" name="Line 278"/>
          <p:cNvSpPr>
            <a:spLocks noChangeShapeType="1"/>
          </p:cNvSpPr>
          <p:nvPr/>
        </p:nvSpPr>
        <p:spPr bwMode="auto">
          <a:xfrm>
            <a:off x="8121650" y="2163765"/>
            <a:ext cx="306388" cy="187325"/>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6" name="Line 279"/>
          <p:cNvSpPr>
            <a:spLocks noChangeShapeType="1"/>
          </p:cNvSpPr>
          <p:nvPr/>
        </p:nvSpPr>
        <p:spPr bwMode="auto">
          <a:xfrm flipV="1">
            <a:off x="8428038" y="2332038"/>
            <a:ext cx="315912" cy="19051"/>
          </a:xfrm>
          <a:prstGeom prst="line">
            <a:avLst/>
          </a:prstGeom>
          <a:noFill/>
          <a:ln w="28575">
            <a:solidFill>
              <a:srgbClr val="FF9966"/>
            </a:solidFill>
            <a:round/>
            <a:headEnd/>
            <a:tailEnd/>
          </a:ln>
        </p:spPr>
        <p:txBody>
          <a:bodyPr>
            <a:prstTxWarp prst="textNoShape">
              <a:avLst/>
            </a:prstTxWarp>
          </a:bodyPr>
          <a:lstStyle/>
          <a:p>
            <a:endParaRPr lang="en-US">
              <a:solidFill>
                <a:prstClr val="black"/>
              </a:solidFill>
              <a:latin typeface="Calibri"/>
            </a:endParaRPr>
          </a:p>
        </p:txBody>
      </p:sp>
      <p:sp>
        <p:nvSpPr>
          <p:cNvPr id="73837" name="Rectangle 280"/>
          <p:cNvSpPr>
            <a:spLocks noChangeArrowheads="1"/>
          </p:cNvSpPr>
          <p:nvPr/>
        </p:nvSpPr>
        <p:spPr bwMode="auto">
          <a:xfrm>
            <a:off x="6507163" y="3074993"/>
            <a:ext cx="120650" cy="84137"/>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38" name="Rectangle 281"/>
          <p:cNvSpPr>
            <a:spLocks noChangeArrowheads="1"/>
          </p:cNvSpPr>
          <p:nvPr/>
        </p:nvSpPr>
        <p:spPr bwMode="auto">
          <a:xfrm>
            <a:off x="6813550" y="2446343"/>
            <a:ext cx="120650" cy="84137"/>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39" name="Rectangle 282"/>
          <p:cNvSpPr>
            <a:spLocks noChangeArrowheads="1"/>
          </p:cNvSpPr>
          <p:nvPr/>
        </p:nvSpPr>
        <p:spPr bwMode="auto">
          <a:xfrm>
            <a:off x="7127875" y="1741492"/>
            <a:ext cx="122238" cy="82551"/>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0" name="Rectangle 283"/>
          <p:cNvSpPr>
            <a:spLocks noChangeArrowheads="1"/>
          </p:cNvSpPr>
          <p:nvPr/>
        </p:nvSpPr>
        <p:spPr bwMode="auto">
          <a:xfrm>
            <a:off x="7434263" y="2022475"/>
            <a:ext cx="120650" cy="84139"/>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1" name="Rectangle 284"/>
          <p:cNvSpPr>
            <a:spLocks noChangeArrowheads="1"/>
          </p:cNvSpPr>
          <p:nvPr/>
        </p:nvSpPr>
        <p:spPr bwMode="auto">
          <a:xfrm>
            <a:off x="7742238" y="2190754"/>
            <a:ext cx="119062" cy="82551"/>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2" name="Rectangle 285"/>
          <p:cNvSpPr>
            <a:spLocks noChangeArrowheads="1"/>
          </p:cNvSpPr>
          <p:nvPr/>
        </p:nvSpPr>
        <p:spPr bwMode="auto">
          <a:xfrm>
            <a:off x="8056563" y="2119318"/>
            <a:ext cx="120650" cy="84137"/>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3" name="Rectangle 286"/>
          <p:cNvSpPr>
            <a:spLocks noChangeArrowheads="1"/>
          </p:cNvSpPr>
          <p:nvPr/>
        </p:nvSpPr>
        <p:spPr bwMode="auto">
          <a:xfrm>
            <a:off x="8362950" y="2305050"/>
            <a:ext cx="120650" cy="84139"/>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4" name="Rectangle 287"/>
          <p:cNvSpPr>
            <a:spLocks noChangeArrowheads="1"/>
          </p:cNvSpPr>
          <p:nvPr/>
        </p:nvSpPr>
        <p:spPr bwMode="auto">
          <a:xfrm>
            <a:off x="8678863" y="2286002"/>
            <a:ext cx="120650" cy="84139"/>
          </a:xfrm>
          <a:prstGeom prst="rect">
            <a:avLst/>
          </a:prstGeom>
          <a:solidFill>
            <a:srgbClr val="FF9966"/>
          </a:solidFill>
          <a:ln w="9525">
            <a:solidFill>
              <a:srgbClr val="FF9966"/>
            </a:solid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5" name="Rectangle 288"/>
          <p:cNvSpPr>
            <a:spLocks noChangeArrowheads="1"/>
          </p:cNvSpPr>
          <p:nvPr/>
        </p:nvSpPr>
        <p:spPr bwMode="auto">
          <a:xfrm>
            <a:off x="7086600" y="4144963"/>
            <a:ext cx="65088" cy="417512"/>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6" name="Rectangle 289"/>
          <p:cNvSpPr>
            <a:spLocks noChangeArrowheads="1"/>
          </p:cNvSpPr>
          <p:nvPr/>
        </p:nvSpPr>
        <p:spPr bwMode="auto">
          <a:xfrm>
            <a:off x="7394575" y="4337055"/>
            <a:ext cx="76200" cy="225425"/>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7" name="Rectangle 290"/>
          <p:cNvSpPr>
            <a:spLocks noChangeArrowheads="1"/>
          </p:cNvSpPr>
          <p:nvPr/>
        </p:nvSpPr>
        <p:spPr bwMode="auto">
          <a:xfrm>
            <a:off x="7712078" y="4189418"/>
            <a:ext cx="66675" cy="373063"/>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8" name="Rectangle 291"/>
          <p:cNvSpPr>
            <a:spLocks noChangeArrowheads="1"/>
          </p:cNvSpPr>
          <p:nvPr/>
        </p:nvSpPr>
        <p:spPr bwMode="auto">
          <a:xfrm>
            <a:off x="8020050" y="4298953"/>
            <a:ext cx="65088" cy="263525"/>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49" name="Rectangle 292"/>
          <p:cNvSpPr>
            <a:spLocks noChangeArrowheads="1"/>
          </p:cNvSpPr>
          <p:nvPr/>
        </p:nvSpPr>
        <p:spPr bwMode="auto">
          <a:xfrm>
            <a:off x="8326438" y="4105275"/>
            <a:ext cx="68262" cy="457200"/>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0" name="Rectangle 293"/>
          <p:cNvSpPr>
            <a:spLocks noChangeArrowheads="1"/>
          </p:cNvSpPr>
          <p:nvPr/>
        </p:nvSpPr>
        <p:spPr bwMode="auto">
          <a:xfrm>
            <a:off x="8636007" y="4387855"/>
            <a:ext cx="66675" cy="174625"/>
          </a:xfrm>
          <a:prstGeom prst="rect">
            <a:avLst/>
          </a:prstGeom>
          <a:solidFill>
            <a:srgbClr val="00CC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1" name="Rectangle 294"/>
          <p:cNvSpPr>
            <a:spLocks noChangeArrowheads="1"/>
          </p:cNvSpPr>
          <p:nvPr/>
        </p:nvSpPr>
        <p:spPr bwMode="auto">
          <a:xfrm>
            <a:off x="7151688" y="3314701"/>
            <a:ext cx="74612" cy="1247775"/>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2" name="Rectangle 295"/>
          <p:cNvSpPr>
            <a:spLocks noChangeArrowheads="1"/>
          </p:cNvSpPr>
          <p:nvPr/>
        </p:nvSpPr>
        <p:spPr bwMode="auto">
          <a:xfrm>
            <a:off x="7470776" y="3900490"/>
            <a:ext cx="61913" cy="661987"/>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3" name="Rectangle 296"/>
          <p:cNvSpPr>
            <a:spLocks noChangeArrowheads="1"/>
          </p:cNvSpPr>
          <p:nvPr/>
        </p:nvSpPr>
        <p:spPr bwMode="auto">
          <a:xfrm>
            <a:off x="7778757" y="3816353"/>
            <a:ext cx="73025" cy="746125"/>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4" name="Rectangle 297"/>
          <p:cNvSpPr>
            <a:spLocks noChangeArrowheads="1"/>
          </p:cNvSpPr>
          <p:nvPr/>
        </p:nvSpPr>
        <p:spPr bwMode="auto">
          <a:xfrm>
            <a:off x="8085138" y="4227514"/>
            <a:ext cx="74612" cy="334963"/>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5" name="Rectangle 298"/>
          <p:cNvSpPr>
            <a:spLocks noChangeArrowheads="1"/>
          </p:cNvSpPr>
          <p:nvPr/>
        </p:nvSpPr>
        <p:spPr bwMode="auto">
          <a:xfrm>
            <a:off x="8394707" y="3938594"/>
            <a:ext cx="74613" cy="623887"/>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6" name="Rectangle 299"/>
          <p:cNvSpPr>
            <a:spLocks noChangeArrowheads="1"/>
          </p:cNvSpPr>
          <p:nvPr/>
        </p:nvSpPr>
        <p:spPr bwMode="auto">
          <a:xfrm>
            <a:off x="8702682" y="4144963"/>
            <a:ext cx="73025" cy="417512"/>
          </a:xfrm>
          <a:prstGeom prst="rect">
            <a:avLst/>
          </a:prstGeom>
          <a:solidFill>
            <a:srgbClr val="FFFF99"/>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7" name="Rectangle 300"/>
          <p:cNvSpPr>
            <a:spLocks noChangeArrowheads="1"/>
          </p:cNvSpPr>
          <p:nvPr/>
        </p:nvSpPr>
        <p:spPr bwMode="auto">
          <a:xfrm>
            <a:off x="7226300" y="4479928"/>
            <a:ext cx="65088" cy="82551"/>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8" name="Rectangle 301"/>
          <p:cNvSpPr>
            <a:spLocks noChangeArrowheads="1"/>
          </p:cNvSpPr>
          <p:nvPr/>
        </p:nvSpPr>
        <p:spPr bwMode="auto">
          <a:xfrm>
            <a:off x="7532695" y="4459290"/>
            <a:ext cx="77787" cy="103187"/>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59" name="Rectangle 302"/>
          <p:cNvSpPr>
            <a:spLocks noChangeArrowheads="1"/>
          </p:cNvSpPr>
          <p:nvPr/>
        </p:nvSpPr>
        <p:spPr bwMode="auto">
          <a:xfrm>
            <a:off x="7851775" y="4498975"/>
            <a:ext cx="65088" cy="63500"/>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0" name="Rectangle 303"/>
          <p:cNvSpPr>
            <a:spLocks noChangeArrowheads="1"/>
          </p:cNvSpPr>
          <p:nvPr/>
        </p:nvSpPr>
        <p:spPr bwMode="auto">
          <a:xfrm>
            <a:off x="8159750" y="4524375"/>
            <a:ext cx="65088" cy="38100"/>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1" name="Rectangle 304"/>
          <p:cNvSpPr>
            <a:spLocks noChangeArrowheads="1"/>
          </p:cNvSpPr>
          <p:nvPr/>
        </p:nvSpPr>
        <p:spPr bwMode="auto">
          <a:xfrm>
            <a:off x="8469314" y="4498975"/>
            <a:ext cx="65087" cy="63500"/>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2" name="Rectangle 305"/>
          <p:cNvSpPr>
            <a:spLocks noChangeArrowheads="1"/>
          </p:cNvSpPr>
          <p:nvPr/>
        </p:nvSpPr>
        <p:spPr bwMode="auto">
          <a:xfrm>
            <a:off x="8775707" y="4543426"/>
            <a:ext cx="68263" cy="19051"/>
          </a:xfrm>
          <a:prstGeom prst="rect">
            <a:avLst/>
          </a:prstGeom>
          <a:solidFill>
            <a:srgbClr val="00FFFF"/>
          </a:solidFill>
          <a:ln w="9525">
            <a:noFill/>
            <a:miter lim="800000"/>
            <a:headEnd/>
            <a:tailEnd/>
          </a:ln>
        </p:spPr>
        <p:txBody>
          <a:bodyPr>
            <a:prstTxWarp prst="textNoShape">
              <a:avLst/>
            </a:prstTxWarp>
          </a:bodyPr>
          <a:lstStyle/>
          <a:p>
            <a:pPr eaLnBrk="0" hangingPunct="0"/>
            <a:endParaRPr lang="en-US">
              <a:solidFill>
                <a:prstClr val="black"/>
              </a:solidFill>
              <a:latin typeface="Helvetica" pitchFamily="1" charset="0"/>
            </a:endParaRPr>
          </a:p>
        </p:txBody>
      </p:sp>
      <p:sp>
        <p:nvSpPr>
          <p:cNvPr id="73863" name="Line 306"/>
          <p:cNvSpPr>
            <a:spLocks noChangeShapeType="1"/>
          </p:cNvSpPr>
          <p:nvPr/>
        </p:nvSpPr>
        <p:spPr bwMode="auto">
          <a:xfrm>
            <a:off x="6453195" y="4562475"/>
            <a:ext cx="2389187"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grpSp>
        <p:nvGrpSpPr>
          <p:cNvPr id="3" name="Group 307"/>
          <p:cNvGrpSpPr>
            <a:grpSpLocks/>
          </p:cNvGrpSpPr>
          <p:nvPr/>
        </p:nvGrpSpPr>
        <p:grpSpPr bwMode="auto">
          <a:xfrm>
            <a:off x="9163060" y="3095633"/>
            <a:ext cx="571501" cy="1628775"/>
            <a:chOff x="5310" y="1920"/>
            <a:chExt cx="360" cy="1026"/>
          </a:xfrm>
        </p:grpSpPr>
        <p:sp>
          <p:nvSpPr>
            <p:cNvPr id="73897" name="Rectangle 308"/>
            <p:cNvSpPr>
              <a:spLocks noChangeArrowheads="1"/>
            </p:cNvSpPr>
            <p:nvPr/>
          </p:nvSpPr>
          <p:spPr bwMode="auto">
            <a:xfrm>
              <a:off x="5369" y="2000"/>
              <a:ext cx="126"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15</a:t>
              </a:r>
              <a:endParaRPr lang="en-US" sz="2400">
                <a:solidFill>
                  <a:prstClr val="black"/>
                </a:solidFill>
                <a:latin typeface="Helvetica" pitchFamily="1" charset="0"/>
                <a:ea typeface="Arial" pitchFamily="1" charset="0"/>
                <a:cs typeface="Arial" pitchFamily="1" charset="0"/>
              </a:endParaRPr>
            </a:p>
          </p:txBody>
        </p:sp>
        <p:sp>
          <p:nvSpPr>
            <p:cNvPr id="73898" name="Line 309"/>
            <p:cNvSpPr>
              <a:spLocks noChangeShapeType="1"/>
            </p:cNvSpPr>
            <p:nvPr/>
          </p:nvSpPr>
          <p:spPr bwMode="auto">
            <a:xfrm>
              <a:off x="5310" y="2050"/>
              <a:ext cx="0" cy="802"/>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9" name="Rectangle 310"/>
            <p:cNvSpPr>
              <a:spLocks noChangeArrowheads="1"/>
            </p:cNvSpPr>
            <p:nvPr/>
          </p:nvSpPr>
          <p:spPr bwMode="auto">
            <a:xfrm>
              <a:off x="5369" y="2786"/>
              <a:ext cx="63"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0</a:t>
              </a:r>
              <a:endParaRPr lang="en-US" sz="2400">
                <a:solidFill>
                  <a:prstClr val="black"/>
                </a:solidFill>
                <a:latin typeface="Helvetica" pitchFamily="1" charset="0"/>
                <a:ea typeface="Arial" pitchFamily="1" charset="0"/>
                <a:cs typeface="Arial" pitchFamily="1" charset="0"/>
              </a:endParaRPr>
            </a:p>
          </p:txBody>
        </p:sp>
        <p:sp>
          <p:nvSpPr>
            <p:cNvPr id="73900" name="Line 311"/>
            <p:cNvSpPr>
              <a:spLocks noChangeShapeType="1"/>
            </p:cNvSpPr>
            <p:nvPr/>
          </p:nvSpPr>
          <p:spPr bwMode="auto">
            <a:xfrm>
              <a:off x="5313" y="2049"/>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1" name="Rectangle 312"/>
            <p:cNvSpPr>
              <a:spLocks noChangeArrowheads="1"/>
            </p:cNvSpPr>
            <p:nvPr/>
          </p:nvSpPr>
          <p:spPr bwMode="auto">
            <a:xfrm>
              <a:off x="5369" y="2529"/>
              <a:ext cx="63"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5</a:t>
              </a:r>
              <a:endParaRPr lang="en-US" sz="2400">
                <a:solidFill>
                  <a:prstClr val="black"/>
                </a:solidFill>
                <a:latin typeface="Helvetica" pitchFamily="1" charset="0"/>
                <a:ea typeface="Arial" pitchFamily="1" charset="0"/>
                <a:cs typeface="Arial" pitchFamily="1" charset="0"/>
              </a:endParaRPr>
            </a:p>
          </p:txBody>
        </p:sp>
        <p:sp>
          <p:nvSpPr>
            <p:cNvPr id="73902" name="Rectangle 313"/>
            <p:cNvSpPr>
              <a:spLocks noChangeArrowheads="1"/>
            </p:cNvSpPr>
            <p:nvPr/>
          </p:nvSpPr>
          <p:spPr bwMode="auto">
            <a:xfrm>
              <a:off x="5369" y="2248"/>
              <a:ext cx="126" cy="13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a:solidFill>
                    <a:srgbClr val="FFFFFF"/>
                  </a:solidFill>
                  <a:latin typeface="Helvetica" pitchFamily="1" charset="0"/>
                  <a:ea typeface="Arial" pitchFamily="1" charset="0"/>
                  <a:cs typeface="Arial" pitchFamily="1" charset="0"/>
                </a:rPr>
                <a:t>10</a:t>
              </a:r>
              <a:endParaRPr lang="en-US" sz="2400">
                <a:solidFill>
                  <a:prstClr val="black"/>
                </a:solidFill>
                <a:latin typeface="Helvetica" pitchFamily="1" charset="0"/>
                <a:ea typeface="Arial" pitchFamily="1" charset="0"/>
                <a:cs typeface="Arial" pitchFamily="1" charset="0"/>
              </a:endParaRPr>
            </a:p>
          </p:txBody>
        </p:sp>
        <p:sp>
          <p:nvSpPr>
            <p:cNvPr id="73903" name="Line 314"/>
            <p:cNvSpPr>
              <a:spLocks noChangeShapeType="1"/>
            </p:cNvSpPr>
            <p:nvPr/>
          </p:nvSpPr>
          <p:spPr bwMode="auto">
            <a:xfrm>
              <a:off x="5313" y="2297"/>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4" name="Line 315"/>
            <p:cNvSpPr>
              <a:spLocks noChangeShapeType="1"/>
            </p:cNvSpPr>
            <p:nvPr/>
          </p:nvSpPr>
          <p:spPr bwMode="auto">
            <a:xfrm>
              <a:off x="5313" y="2572"/>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5" name="Line 316"/>
            <p:cNvSpPr>
              <a:spLocks noChangeShapeType="1"/>
            </p:cNvSpPr>
            <p:nvPr/>
          </p:nvSpPr>
          <p:spPr bwMode="auto">
            <a:xfrm>
              <a:off x="5313" y="2849"/>
              <a:ext cx="44" cy="0"/>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906" name="Rectangle 317"/>
            <p:cNvSpPr>
              <a:spLocks noChangeArrowheads="1"/>
            </p:cNvSpPr>
            <p:nvPr/>
          </p:nvSpPr>
          <p:spPr bwMode="auto">
            <a:xfrm rot="5400000">
              <a:off x="5099" y="2375"/>
              <a:ext cx="1026"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Copulation Frequency</a:t>
              </a:r>
              <a:endParaRPr lang="en-US" sz="1200">
                <a:solidFill>
                  <a:prstClr val="black"/>
                </a:solidFill>
                <a:latin typeface="Helvetica" pitchFamily="1" charset="0"/>
                <a:ea typeface="Arial" pitchFamily="1" charset="0"/>
                <a:cs typeface="Arial" pitchFamily="1" charset="0"/>
              </a:endParaRPr>
            </a:p>
          </p:txBody>
        </p:sp>
      </p:grpSp>
      <p:sp>
        <p:nvSpPr>
          <p:cNvPr id="73865" name="Rectangle 318"/>
          <p:cNvSpPr>
            <a:spLocks noChangeArrowheads="1"/>
          </p:cNvSpPr>
          <p:nvPr/>
        </p:nvSpPr>
        <p:spPr bwMode="auto">
          <a:xfrm>
            <a:off x="5771950" y="5116513"/>
            <a:ext cx="581439" cy="3693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Sample</a:t>
            </a:r>
          </a:p>
          <a:p>
            <a:pPr algn="ctr" eaLnBrk="0" hangingPunct="0"/>
            <a:r>
              <a:rPr lang="en-US" sz="1200" b="1">
                <a:solidFill>
                  <a:srgbClr val="FFFFFF"/>
                </a:solidFill>
                <a:latin typeface="Helvetica" pitchFamily="1" charset="0"/>
                <a:ea typeface="Arial" pitchFamily="1" charset="0"/>
                <a:cs typeface="Arial" pitchFamily="1" charset="0"/>
              </a:rPr>
              <a:t>Number</a:t>
            </a:r>
            <a:endParaRPr lang="en-US" sz="2400">
              <a:solidFill>
                <a:prstClr val="black"/>
              </a:solidFill>
              <a:latin typeface="Helvetica" pitchFamily="1" charset="0"/>
              <a:ea typeface="Arial" pitchFamily="1" charset="0"/>
              <a:cs typeface="Arial" pitchFamily="1" charset="0"/>
            </a:endParaRPr>
          </a:p>
        </p:txBody>
      </p:sp>
      <p:grpSp>
        <p:nvGrpSpPr>
          <p:cNvPr id="4" name="Group 319"/>
          <p:cNvGrpSpPr>
            <a:grpSpLocks/>
          </p:cNvGrpSpPr>
          <p:nvPr/>
        </p:nvGrpSpPr>
        <p:grpSpPr bwMode="auto">
          <a:xfrm>
            <a:off x="6515127" y="5027573"/>
            <a:ext cx="85726" cy="273050"/>
            <a:chOff x="2955" y="3143"/>
            <a:chExt cx="54" cy="172"/>
          </a:xfrm>
        </p:grpSpPr>
        <p:sp>
          <p:nvSpPr>
            <p:cNvPr id="73895" name="Line 320"/>
            <p:cNvSpPr>
              <a:spLocks noChangeShapeType="1"/>
            </p:cNvSpPr>
            <p:nvPr/>
          </p:nvSpPr>
          <p:spPr bwMode="auto">
            <a:xfrm flipV="1">
              <a:off x="2983"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6" name="Rectangle 321"/>
            <p:cNvSpPr>
              <a:spLocks noChangeArrowheads="1"/>
            </p:cNvSpPr>
            <p:nvPr/>
          </p:nvSpPr>
          <p:spPr bwMode="auto">
            <a:xfrm>
              <a:off x="2955"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1</a:t>
              </a:r>
              <a:endParaRPr lang="en-US" sz="2400">
                <a:solidFill>
                  <a:prstClr val="black"/>
                </a:solidFill>
                <a:latin typeface="Helvetica" pitchFamily="1" charset="0"/>
                <a:ea typeface="Arial" pitchFamily="1" charset="0"/>
                <a:cs typeface="Arial" pitchFamily="1" charset="0"/>
              </a:endParaRPr>
            </a:p>
          </p:txBody>
        </p:sp>
      </p:grpSp>
      <p:grpSp>
        <p:nvGrpSpPr>
          <p:cNvPr id="5" name="Group 322"/>
          <p:cNvGrpSpPr>
            <a:grpSpLocks/>
          </p:cNvGrpSpPr>
          <p:nvPr/>
        </p:nvGrpSpPr>
        <p:grpSpPr bwMode="auto">
          <a:xfrm>
            <a:off x="6807228" y="5027573"/>
            <a:ext cx="85726" cy="273050"/>
            <a:chOff x="3088" y="3143"/>
            <a:chExt cx="54" cy="172"/>
          </a:xfrm>
        </p:grpSpPr>
        <p:sp>
          <p:nvSpPr>
            <p:cNvPr id="73893" name="Line 323"/>
            <p:cNvSpPr>
              <a:spLocks noChangeShapeType="1"/>
            </p:cNvSpPr>
            <p:nvPr/>
          </p:nvSpPr>
          <p:spPr bwMode="auto">
            <a:xfrm flipV="1">
              <a:off x="3114"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4" name="Rectangle 324"/>
            <p:cNvSpPr>
              <a:spLocks noChangeArrowheads="1"/>
            </p:cNvSpPr>
            <p:nvPr/>
          </p:nvSpPr>
          <p:spPr bwMode="auto">
            <a:xfrm>
              <a:off x="3088"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2</a:t>
              </a:r>
              <a:endParaRPr lang="en-US" sz="2400">
                <a:solidFill>
                  <a:prstClr val="black"/>
                </a:solidFill>
                <a:latin typeface="Helvetica" pitchFamily="1" charset="0"/>
                <a:ea typeface="Arial" pitchFamily="1" charset="0"/>
                <a:cs typeface="Arial" pitchFamily="1" charset="0"/>
              </a:endParaRPr>
            </a:p>
          </p:txBody>
        </p:sp>
      </p:grpSp>
      <p:grpSp>
        <p:nvGrpSpPr>
          <p:cNvPr id="6" name="Group 325"/>
          <p:cNvGrpSpPr>
            <a:grpSpLocks/>
          </p:cNvGrpSpPr>
          <p:nvPr/>
        </p:nvGrpSpPr>
        <p:grpSpPr bwMode="auto">
          <a:xfrm>
            <a:off x="7137429" y="5027573"/>
            <a:ext cx="85726" cy="273050"/>
            <a:chOff x="3218" y="3143"/>
            <a:chExt cx="54" cy="172"/>
          </a:xfrm>
        </p:grpSpPr>
        <p:sp>
          <p:nvSpPr>
            <p:cNvPr id="73891" name="Line 326"/>
            <p:cNvSpPr>
              <a:spLocks noChangeShapeType="1"/>
            </p:cNvSpPr>
            <p:nvPr/>
          </p:nvSpPr>
          <p:spPr bwMode="auto">
            <a:xfrm flipV="1">
              <a:off x="3240"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2" name="Rectangle 327"/>
            <p:cNvSpPr>
              <a:spLocks noChangeArrowheads="1"/>
            </p:cNvSpPr>
            <p:nvPr/>
          </p:nvSpPr>
          <p:spPr bwMode="auto">
            <a:xfrm>
              <a:off x="3218"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3</a:t>
              </a:r>
              <a:endParaRPr lang="en-US" sz="2400">
                <a:solidFill>
                  <a:prstClr val="black"/>
                </a:solidFill>
                <a:latin typeface="Helvetica" pitchFamily="1" charset="0"/>
                <a:ea typeface="Arial" pitchFamily="1" charset="0"/>
                <a:cs typeface="Arial" pitchFamily="1" charset="0"/>
              </a:endParaRPr>
            </a:p>
          </p:txBody>
        </p:sp>
      </p:grpSp>
      <p:grpSp>
        <p:nvGrpSpPr>
          <p:cNvPr id="7" name="Group 328"/>
          <p:cNvGrpSpPr>
            <a:grpSpLocks/>
          </p:cNvGrpSpPr>
          <p:nvPr/>
        </p:nvGrpSpPr>
        <p:grpSpPr bwMode="auto">
          <a:xfrm>
            <a:off x="7470805" y="5027573"/>
            <a:ext cx="85726" cy="273050"/>
            <a:chOff x="3344" y="3143"/>
            <a:chExt cx="54" cy="172"/>
          </a:xfrm>
        </p:grpSpPr>
        <p:sp>
          <p:nvSpPr>
            <p:cNvPr id="73889" name="Line 329"/>
            <p:cNvSpPr>
              <a:spLocks noChangeShapeType="1"/>
            </p:cNvSpPr>
            <p:nvPr/>
          </p:nvSpPr>
          <p:spPr bwMode="auto">
            <a:xfrm flipV="1">
              <a:off x="3371"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90" name="Rectangle 330"/>
            <p:cNvSpPr>
              <a:spLocks noChangeArrowheads="1"/>
            </p:cNvSpPr>
            <p:nvPr/>
          </p:nvSpPr>
          <p:spPr bwMode="auto">
            <a:xfrm>
              <a:off x="3344"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4</a:t>
              </a:r>
              <a:endParaRPr lang="en-US" sz="2400">
                <a:solidFill>
                  <a:prstClr val="black"/>
                </a:solidFill>
                <a:latin typeface="Helvetica" pitchFamily="1" charset="0"/>
                <a:ea typeface="Arial" pitchFamily="1" charset="0"/>
                <a:cs typeface="Arial" pitchFamily="1" charset="0"/>
              </a:endParaRPr>
            </a:p>
          </p:txBody>
        </p:sp>
      </p:grpSp>
      <p:grpSp>
        <p:nvGrpSpPr>
          <p:cNvPr id="8" name="Group 331"/>
          <p:cNvGrpSpPr>
            <a:grpSpLocks/>
          </p:cNvGrpSpPr>
          <p:nvPr/>
        </p:nvGrpSpPr>
        <p:grpSpPr bwMode="auto">
          <a:xfrm>
            <a:off x="7793007" y="5027573"/>
            <a:ext cx="85724" cy="273050"/>
            <a:chOff x="3472" y="3143"/>
            <a:chExt cx="54" cy="172"/>
          </a:xfrm>
        </p:grpSpPr>
        <p:sp>
          <p:nvSpPr>
            <p:cNvPr id="73887" name="Line 332"/>
            <p:cNvSpPr>
              <a:spLocks noChangeShapeType="1"/>
            </p:cNvSpPr>
            <p:nvPr/>
          </p:nvSpPr>
          <p:spPr bwMode="auto">
            <a:xfrm flipV="1">
              <a:off x="3498"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8" name="Rectangle 333"/>
            <p:cNvSpPr>
              <a:spLocks noChangeArrowheads="1"/>
            </p:cNvSpPr>
            <p:nvPr/>
          </p:nvSpPr>
          <p:spPr bwMode="auto">
            <a:xfrm>
              <a:off x="3472"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5</a:t>
              </a:r>
              <a:endParaRPr lang="en-US" sz="2400">
                <a:solidFill>
                  <a:prstClr val="black"/>
                </a:solidFill>
                <a:latin typeface="Helvetica" pitchFamily="1" charset="0"/>
                <a:ea typeface="Arial" pitchFamily="1" charset="0"/>
                <a:cs typeface="Arial" pitchFamily="1" charset="0"/>
              </a:endParaRPr>
            </a:p>
          </p:txBody>
        </p:sp>
      </p:grpSp>
      <p:grpSp>
        <p:nvGrpSpPr>
          <p:cNvPr id="9" name="Group 334"/>
          <p:cNvGrpSpPr>
            <a:grpSpLocks/>
          </p:cNvGrpSpPr>
          <p:nvPr/>
        </p:nvGrpSpPr>
        <p:grpSpPr bwMode="auto">
          <a:xfrm>
            <a:off x="8083583" y="5032337"/>
            <a:ext cx="85726" cy="273050"/>
            <a:chOff x="3607" y="3143"/>
            <a:chExt cx="54" cy="172"/>
          </a:xfrm>
        </p:grpSpPr>
        <p:sp>
          <p:nvSpPr>
            <p:cNvPr id="73885" name="Line 335"/>
            <p:cNvSpPr>
              <a:spLocks noChangeShapeType="1"/>
            </p:cNvSpPr>
            <p:nvPr/>
          </p:nvSpPr>
          <p:spPr bwMode="auto">
            <a:xfrm flipV="1">
              <a:off x="3628"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6" name="Rectangle 336"/>
            <p:cNvSpPr>
              <a:spLocks noChangeArrowheads="1"/>
            </p:cNvSpPr>
            <p:nvPr/>
          </p:nvSpPr>
          <p:spPr bwMode="auto">
            <a:xfrm>
              <a:off x="3607"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6</a:t>
              </a:r>
              <a:endParaRPr lang="en-US" sz="2400">
                <a:solidFill>
                  <a:prstClr val="black"/>
                </a:solidFill>
                <a:latin typeface="Helvetica" pitchFamily="1" charset="0"/>
                <a:ea typeface="Arial" pitchFamily="1" charset="0"/>
                <a:cs typeface="Arial" pitchFamily="1" charset="0"/>
              </a:endParaRPr>
            </a:p>
          </p:txBody>
        </p:sp>
      </p:grpSp>
      <p:grpSp>
        <p:nvGrpSpPr>
          <p:cNvPr id="10" name="Group 337"/>
          <p:cNvGrpSpPr>
            <a:grpSpLocks/>
          </p:cNvGrpSpPr>
          <p:nvPr/>
        </p:nvGrpSpPr>
        <p:grpSpPr bwMode="auto">
          <a:xfrm>
            <a:off x="8385209" y="5027573"/>
            <a:ext cx="85726" cy="273050"/>
            <a:chOff x="3731" y="3143"/>
            <a:chExt cx="54" cy="172"/>
          </a:xfrm>
        </p:grpSpPr>
        <p:sp>
          <p:nvSpPr>
            <p:cNvPr id="73883" name="Line 338"/>
            <p:cNvSpPr>
              <a:spLocks noChangeShapeType="1"/>
            </p:cNvSpPr>
            <p:nvPr/>
          </p:nvSpPr>
          <p:spPr bwMode="auto">
            <a:xfrm flipV="1">
              <a:off x="3755" y="3143"/>
              <a:ext cx="1"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4" name="Rectangle 339"/>
            <p:cNvSpPr>
              <a:spLocks noChangeArrowheads="1"/>
            </p:cNvSpPr>
            <p:nvPr/>
          </p:nvSpPr>
          <p:spPr bwMode="auto">
            <a:xfrm>
              <a:off x="3731"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7</a:t>
              </a:r>
              <a:endParaRPr lang="en-US" sz="2400">
                <a:solidFill>
                  <a:prstClr val="black"/>
                </a:solidFill>
                <a:latin typeface="Helvetica" pitchFamily="1" charset="0"/>
                <a:ea typeface="Arial" pitchFamily="1" charset="0"/>
                <a:cs typeface="Arial" pitchFamily="1" charset="0"/>
              </a:endParaRPr>
            </a:p>
          </p:txBody>
        </p:sp>
      </p:grpSp>
      <p:grpSp>
        <p:nvGrpSpPr>
          <p:cNvPr id="11" name="Group 340"/>
          <p:cNvGrpSpPr>
            <a:grpSpLocks/>
          </p:cNvGrpSpPr>
          <p:nvPr/>
        </p:nvGrpSpPr>
        <p:grpSpPr bwMode="auto">
          <a:xfrm>
            <a:off x="8685179" y="5037097"/>
            <a:ext cx="85724" cy="273050"/>
            <a:chOff x="3857" y="3143"/>
            <a:chExt cx="54" cy="172"/>
          </a:xfrm>
        </p:grpSpPr>
        <p:sp>
          <p:nvSpPr>
            <p:cNvPr id="73881" name="Line 341"/>
            <p:cNvSpPr>
              <a:spLocks noChangeShapeType="1"/>
            </p:cNvSpPr>
            <p:nvPr/>
          </p:nvSpPr>
          <p:spPr bwMode="auto">
            <a:xfrm flipV="1">
              <a:off x="3883" y="3143"/>
              <a:ext cx="0" cy="24"/>
            </a:xfrm>
            <a:prstGeom prst="line">
              <a:avLst/>
            </a:prstGeom>
            <a:noFill/>
            <a:ln w="19050">
              <a:solidFill>
                <a:srgbClr val="FFFFFF"/>
              </a:solidFill>
              <a:round/>
              <a:headEnd/>
              <a:tailEnd/>
            </a:ln>
          </p:spPr>
          <p:txBody>
            <a:bodyPr>
              <a:prstTxWarp prst="textNoShape">
                <a:avLst/>
              </a:prstTxWarp>
            </a:bodyPr>
            <a:lstStyle/>
            <a:p>
              <a:endParaRPr lang="en-US">
                <a:solidFill>
                  <a:prstClr val="black"/>
                </a:solidFill>
                <a:latin typeface="Calibri"/>
              </a:endParaRPr>
            </a:p>
          </p:txBody>
        </p:sp>
        <p:sp>
          <p:nvSpPr>
            <p:cNvPr id="73882" name="Rectangle 342"/>
            <p:cNvSpPr>
              <a:spLocks noChangeArrowheads="1"/>
            </p:cNvSpPr>
            <p:nvPr/>
          </p:nvSpPr>
          <p:spPr bwMode="auto">
            <a:xfrm>
              <a:off x="3857" y="3199"/>
              <a:ext cx="54" cy="116"/>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200" b="1">
                  <a:solidFill>
                    <a:srgbClr val="FFFFFF"/>
                  </a:solidFill>
                  <a:latin typeface="Helvetica" pitchFamily="1" charset="0"/>
                  <a:ea typeface="Arial" pitchFamily="1" charset="0"/>
                  <a:cs typeface="Arial" pitchFamily="1" charset="0"/>
                </a:rPr>
                <a:t>8</a:t>
              </a:r>
              <a:endParaRPr lang="en-US" sz="2400">
                <a:solidFill>
                  <a:prstClr val="black"/>
                </a:solidFill>
                <a:latin typeface="Helvetica" pitchFamily="1" charset="0"/>
                <a:ea typeface="Arial" pitchFamily="1" charset="0"/>
                <a:cs typeface="Arial" pitchFamily="1" charset="0"/>
              </a:endParaRPr>
            </a:p>
          </p:txBody>
        </p:sp>
      </p:grpSp>
      <p:sp>
        <p:nvSpPr>
          <p:cNvPr id="73874" name="Text Box 343"/>
          <p:cNvSpPr txBox="1">
            <a:spLocks noChangeArrowheads="1"/>
          </p:cNvSpPr>
          <p:nvPr/>
        </p:nvSpPr>
        <p:spPr bwMode="auto">
          <a:xfrm>
            <a:off x="7424744" y="1225551"/>
            <a:ext cx="915635" cy="523220"/>
          </a:xfrm>
          <a:prstGeom prst="rect">
            <a:avLst/>
          </a:prstGeom>
          <a:noFill/>
          <a:ln w="9525">
            <a:noFill/>
            <a:miter lim="800000"/>
            <a:headEnd/>
            <a:tailEnd/>
          </a:ln>
        </p:spPr>
        <p:txBody>
          <a:bodyPr wrap="none">
            <a:prstTxWarp prst="textNoShape">
              <a:avLst/>
            </a:prstTxWarp>
            <a:spAutoFit/>
          </a:bodyPr>
          <a:lstStyle/>
          <a:p>
            <a:r>
              <a:rPr lang="en-US" sz="2800" b="1">
                <a:solidFill>
                  <a:prstClr val="white"/>
                </a:solidFill>
                <a:latin typeface="Helvetica" pitchFamily="1" charset="0"/>
                <a:ea typeface="Arial" pitchFamily="1" charset="0"/>
                <a:cs typeface="Arial" pitchFamily="1" charset="0"/>
              </a:rPr>
              <a:t>SEX</a:t>
            </a:r>
          </a:p>
        </p:txBody>
      </p:sp>
      <p:sp>
        <p:nvSpPr>
          <p:cNvPr id="73875" name="Rectangle 344"/>
          <p:cNvSpPr>
            <a:spLocks noChangeArrowheads="1"/>
          </p:cNvSpPr>
          <p:nvPr/>
        </p:nvSpPr>
        <p:spPr bwMode="auto">
          <a:xfrm>
            <a:off x="7407280" y="4738688"/>
            <a:ext cx="983655" cy="15388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b="1">
                <a:solidFill>
                  <a:srgbClr val="FFFFFF"/>
                </a:solidFill>
                <a:latin typeface="Helvetica" pitchFamily="1" charset="0"/>
                <a:ea typeface="Arial" pitchFamily="1" charset="0"/>
                <a:cs typeface="Arial" pitchFamily="1" charset="0"/>
              </a:rPr>
              <a:t>Female  Present</a:t>
            </a:r>
            <a:endParaRPr lang="en-US" sz="1000">
              <a:solidFill>
                <a:prstClr val="black"/>
              </a:solidFill>
              <a:latin typeface="Helvetica" pitchFamily="1" charset="0"/>
              <a:ea typeface="Arial" pitchFamily="1" charset="0"/>
              <a:cs typeface="Arial" pitchFamily="1" charset="0"/>
            </a:endParaRPr>
          </a:p>
        </p:txBody>
      </p:sp>
      <p:sp>
        <p:nvSpPr>
          <p:cNvPr id="73876" name="Line 345"/>
          <p:cNvSpPr>
            <a:spLocks noChangeShapeType="1"/>
          </p:cNvSpPr>
          <p:nvPr/>
        </p:nvSpPr>
        <p:spPr bwMode="auto">
          <a:xfrm>
            <a:off x="6867525" y="4629155"/>
            <a:ext cx="0" cy="104775"/>
          </a:xfrm>
          <a:prstGeom prst="line">
            <a:avLst/>
          </a:prstGeom>
          <a:noFill/>
          <a:ln w="25400">
            <a:solidFill>
              <a:schemeClr val="bg1"/>
            </a:solidFill>
            <a:round/>
            <a:headEnd/>
            <a:tailEnd/>
          </a:ln>
        </p:spPr>
        <p:txBody>
          <a:bodyPr>
            <a:prstTxWarp prst="textNoShape">
              <a:avLst/>
            </a:prstTxWarp>
          </a:bodyPr>
          <a:lstStyle/>
          <a:p>
            <a:endParaRPr lang="en-US">
              <a:solidFill>
                <a:prstClr val="black"/>
              </a:solidFill>
              <a:latin typeface="Calibri"/>
            </a:endParaRPr>
          </a:p>
        </p:txBody>
      </p:sp>
      <p:sp>
        <p:nvSpPr>
          <p:cNvPr id="73877" name="Line 346"/>
          <p:cNvSpPr>
            <a:spLocks noChangeShapeType="1"/>
          </p:cNvSpPr>
          <p:nvPr/>
        </p:nvSpPr>
        <p:spPr bwMode="auto">
          <a:xfrm>
            <a:off x="8763000" y="4629155"/>
            <a:ext cx="0" cy="104775"/>
          </a:xfrm>
          <a:prstGeom prst="line">
            <a:avLst/>
          </a:prstGeom>
          <a:noFill/>
          <a:ln w="25400">
            <a:solidFill>
              <a:schemeClr val="bg1"/>
            </a:solidFill>
            <a:round/>
            <a:headEnd/>
            <a:tailEnd/>
          </a:ln>
        </p:spPr>
        <p:txBody>
          <a:bodyPr>
            <a:prstTxWarp prst="textNoShape">
              <a:avLst/>
            </a:prstTxWarp>
          </a:bodyPr>
          <a:lstStyle/>
          <a:p>
            <a:endParaRPr lang="en-US">
              <a:solidFill>
                <a:prstClr val="black"/>
              </a:solidFill>
              <a:latin typeface="Calibri"/>
            </a:endParaRPr>
          </a:p>
        </p:txBody>
      </p:sp>
      <p:sp>
        <p:nvSpPr>
          <p:cNvPr id="73878" name="Line 347"/>
          <p:cNvSpPr>
            <a:spLocks noChangeShapeType="1"/>
          </p:cNvSpPr>
          <p:nvPr/>
        </p:nvSpPr>
        <p:spPr bwMode="auto">
          <a:xfrm>
            <a:off x="6867525" y="4724400"/>
            <a:ext cx="1905000" cy="0"/>
          </a:xfrm>
          <a:prstGeom prst="line">
            <a:avLst/>
          </a:prstGeom>
          <a:noFill/>
          <a:ln w="25400">
            <a:solidFill>
              <a:schemeClr val="bg1"/>
            </a:solidFill>
            <a:round/>
            <a:headEnd/>
            <a:tailEnd/>
          </a:ln>
        </p:spPr>
        <p:txBody>
          <a:bodyPr>
            <a:prstTxWarp prst="textNoShape">
              <a:avLst/>
            </a:prstTxWarp>
          </a:bodyPr>
          <a:lstStyle/>
          <a:p>
            <a:endParaRPr lang="en-US">
              <a:solidFill>
                <a:prstClr val="black"/>
              </a:solidFill>
              <a:latin typeface="Calibri"/>
            </a:endParaRPr>
          </a:p>
        </p:txBody>
      </p:sp>
      <p:sp>
        <p:nvSpPr>
          <p:cNvPr id="73879" name="Slide Number Placeholder 182"/>
          <p:cNvSpPr>
            <a:spLocks noGrp="1"/>
          </p:cNvSpPr>
          <p:nvPr>
            <p:ph type="sldNum" sz="quarter" idx="12"/>
          </p:nvPr>
        </p:nvSpPr>
        <p:spPr bwMode="auto">
          <a:noFill/>
          <a:ln>
            <a:miter lim="800000"/>
            <a:headEnd/>
            <a:tailEnd/>
          </a:ln>
        </p:spPr>
        <p:txBody>
          <a:bodyPr/>
          <a:lstStyle/>
          <a:p>
            <a:fld id="{20C13442-5074-1643-A855-9FCB2C174B5B}" type="slidenum">
              <a:rPr lang="en-US"/>
              <a:pPr/>
              <a:t>102</a:t>
            </a:fld>
            <a:endParaRPr lang="en-US"/>
          </a:p>
        </p:txBody>
      </p:sp>
      <p:sp>
        <p:nvSpPr>
          <p:cNvPr id="73880" name="Footer Placeholder 183"/>
          <p:cNvSpPr>
            <a:spLocks noGrp="1"/>
          </p:cNvSpPr>
          <p:nvPr>
            <p:ph type="ftr" sz="quarter" idx="11"/>
          </p:nvPr>
        </p:nvSpPr>
        <p:spPr bwMode="auto">
          <a:noFill/>
          <a:ln>
            <a:miter lim="800000"/>
            <a:headEnd/>
            <a:tailEnd/>
          </a:ln>
        </p:spPr>
        <p:txBody>
          <a:bodyPr/>
          <a:lstStyle/>
          <a:p>
            <a:r>
              <a:rPr lang="en-US"/>
              <a:t>Merrill Norton Pharm.D.,D.Ph.,ICCDP-D</a:t>
            </a:r>
          </a:p>
        </p:txBody>
      </p:sp>
    </p:spTree>
    <p:extLst>
      <p:ext uri="{BB962C8B-B14F-4D97-AF65-F5344CB8AC3E}">
        <p14:creationId xmlns:p14="http://schemas.microsoft.com/office/powerpoint/2010/main" val="387159634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NARCAN PARTIES</a:t>
            </a:r>
          </a:p>
        </p:txBody>
      </p:sp>
      <p:sp>
        <p:nvSpPr>
          <p:cNvPr id="3" name="Text Placeholder 2"/>
          <p:cNvSpPr>
            <a:spLocks noGrp="1"/>
          </p:cNvSpPr>
          <p:nvPr>
            <p:ph type="body" idx="1"/>
          </p:nvPr>
        </p:nvSpPr>
        <p:spPr/>
        <p:txBody>
          <a:bodyPr/>
          <a:lstStyle/>
          <a:p>
            <a:r>
              <a:rPr lang="en-US" dirty="0"/>
              <a:t>GROUP GATHERINGS </a:t>
            </a:r>
          </a:p>
          <a:p>
            <a:r>
              <a:rPr lang="en-US" dirty="0"/>
              <a:t>GET HIGH IN HOUSES OR CARS IN PUBLIC PLACES</a:t>
            </a:r>
          </a:p>
          <a:p>
            <a:r>
              <a:rPr lang="en-US" dirty="0"/>
              <a:t>EMERGENCY RESPONDERS REVIVE WITH NARCAN</a:t>
            </a:r>
          </a:p>
          <a:p>
            <a:r>
              <a:rPr lang="en-US" dirty="0"/>
              <a:t>GIVES THEM A RUSH</a:t>
            </a:r>
          </a:p>
        </p:txBody>
      </p:sp>
    </p:spTree>
    <p:extLst>
      <p:ext uri="{BB962C8B-B14F-4D97-AF65-F5344CB8AC3E}">
        <p14:creationId xmlns:p14="http://schemas.microsoft.com/office/powerpoint/2010/main" val="30824196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Brain Imaging SPECT </a:t>
            </a:r>
          </a:p>
        </p:txBody>
      </p:sp>
      <p:sp>
        <p:nvSpPr>
          <p:cNvPr id="70659" name="Content Placeholder 2"/>
          <p:cNvSpPr>
            <a:spLocks noGrp="1"/>
          </p:cNvSpPr>
          <p:nvPr>
            <p:ph idx="4294967295"/>
          </p:nvPr>
        </p:nvSpPr>
        <p:spPr>
          <a:xfrm>
            <a:off x="3009900" y="4743451"/>
            <a:ext cx="2457450" cy="1044179"/>
          </a:xfrm>
          <a:prstGeom prst="rect">
            <a:avLst/>
          </a:prstGeom>
        </p:spPr>
        <p:txBody>
          <a:bodyPr/>
          <a:lstStyle/>
          <a:p>
            <a:pPr marL="82154" indent="0">
              <a:buNone/>
            </a:pPr>
            <a:r>
              <a:rPr lang="en-US" altLang="en-US" sz="1350"/>
              <a:t>Normal brain view 39 y/o </a:t>
            </a:r>
            <a:r>
              <a:rPr lang="en-US" altLang="en-US" sz="1350" i="1"/>
              <a:t>top down surface view</a:t>
            </a:r>
            <a:r>
              <a:rPr lang="en-US" altLang="en-US" i="1"/>
              <a:t>, </a:t>
            </a:r>
            <a:r>
              <a:rPr lang="en-US" altLang="en-US" sz="1350" i="1"/>
              <a:t>full symmetrical activity</a:t>
            </a:r>
            <a:endParaRPr lang="en-US" altLang="en-US" i="1"/>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536032"/>
            <a:ext cx="2609850" cy="188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36032"/>
            <a:ext cx="2800350" cy="188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2" name="TextBox 3"/>
          <p:cNvSpPr txBox="1">
            <a:spLocks noChangeArrowheads="1"/>
          </p:cNvSpPr>
          <p:nvPr/>
        </p:nvSpPr>
        <p:spPr bwMode="auto">
          <a:xfrm>
            <a:off x="6324600" y="4686302"/>
            <a:ext cx="29146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fontAlgn="base">
              <a:spcBef>
                <a:spcPct val="0"/>
              </a:spcBef>
              <a:spcAft>
                <a:spcPct val="0"/>
              </a:spcAft>
              <a:defRPr>
                <a:solidFill>
                  <a:schemeClr val="tx1"/>
                </a:solidFill>
                <a:latin typeface="Georgia" charset="0"/>
              </a:defRPr>
            </a:lvl6pPr>
            <a:lvl7pPr marL="2971800" indent="-228600" fontAlgn="base">
              <a:spcBef>
                <a:spcPct val="0"/>
              </a:spcBef>
              <a:spcAft>
                <a:spcPct val="0"/>
              </a:spcAft>
              <a:defRPr>
                <a:solidFill>
                  <a:schemeClr val="tx1"/>
                </a:solidFill>
                <a:latin typeface="Georgia" charset="0"/>
              </a:defRPr>
            </a:lvl7pPr>
            <a:lvl8pPr marL="3429000" indent="-228600" fontAlgn="base">
              <a:spcBef>
                <a:spcPct val="0"/>
              </a:spcBef>
              <a:spcAft>
                <a:spcPct val="0"/>
              </a:spcAft>
              <a:defRPr>
                <a:solidFill>
                  <a:schemeClr val="tx1"/>
                </a:solidFill>
                <a:latin typeface="Georgia" charset="0"/>
              </a:defRPr>
            </a:lvl8pPr>
            <a:lvl9pPr marL="3886200" indent="-228600" fontAlgn="base">
              <a:spcBef>
                <a:spcPct val="0"/>
              </a:spcBef>
              <a:spcAft>
                <a:spcPct val="0"/>
              </a:spcAft>
              <a:defRPr>
                <a:solidFill>
                  <a:schemeClr val="tx1"/>
                </a:solidFill>
                <a:latin typeface="Georgia" charset="0"/>
              </a:defRPr>
            </a:lvl9pPr>
          </a:lstStyle>
          <a:p>
            <a:pPr eaLnBrk="1" hangingPunct="1"/>
            <a:r>
              <a:rPr lang="en-US" altLang="en-US" sz="1350"/>
              <a:t>39 y/o -- 25 yr. hx of frequent heroin use, </a:t>
            </a:r>
            <a:r>
              <a:rPr lang="en-US" altLang="en-US" sz="1350" i="1"/>
              <a:t>top down surface view </a:t>
            </a:r>
          </a:p>
          <a:p>
            <a:pPr eaLnBrk="1" hangingPunct="1"/>
            <a:r>
              <a:rPr lang="en-US" altLang="en-US" sz="1350"/>
              <a:t> marked overall decreased activity</a:t>
            </a:r>
          </a:p>
        </p:txBody>
      </p:sp>
    </p:spTree>
    <p:extLst>
      <p:ext uri="{BB962C8B-B14F-4D97-AF65-F5344CB8AC3E}">
        <p14:creationId xmlns:p14="http://schemas.microsoft.com/office/powerpoint/2010/main" val="30915362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a:t>Brain Imaging SPECT</a:t>
            </a:r>
          </a:p>
        </p:txBody>
      </p:sp>
      <p:sp>
        <p:nvSpPr>
          <p:cNvPr id="71683" name="Content Placeholder 2"/>
          <p:cNvSpPr>
            <a:spLocks noGrp="1"/>
          </p:cNvSpPr>
          <p:nvPr>
            <p:ph idx="4294967295"/>
          </p:nvPr>
        </p:nvSpPr>
        <p:spPr>
          <a:xfrm>
            <a:off x="2895600" y="2544367"/>
            <a:ext cx="6286500" cy="3243263"/>
          </a:xfrm>
          <a:prstGeom prst="rect">
            <a:avLst/>
          </a:prstGeom>
        </p:spPr>
        <p:txBody>
          <a:bodyPr/>
          <a:lstStyle/>
          <a:p>
            <a:endParaRPr lang="en-US" altLang="en-US"/>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571750"/>
            <a:ext cx="2857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2571750"/>
            <a:ext cx="2857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6" name="TextBox 4"/>
          <p:cNvSpPr txBox="1">
            <a:spLocks noChangeArrowheads="1"/>
          </p:cNvSpPr>
          <p:nvPr/>
        </p:nvSpPr>
        <p:spPr bwMode="auto">
          <a:xfrm>
            <a:off x="2952750" y="4686302"/>
            <a:ext cx="61722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fontAlgn="base">
              <a:spcBef>
                <a:spcPct val="0"/>
              </a:spcBef>
              <a:spcAft>
                <a:spcPct val="0"/>
              </a:spcAft>
              <a:defRPr>
                <a:solidFill>
                  <a:schemeClr val="tx1"/>
                </a:solidFill>
                <a:latin typeface="Georgia" charset="0"/>
              </a:defRPr>
            </a:lvl6pPr>
            <a:lvl7pPr marL="2971800" indent="-228600" fontAlgn="base">
              <a:spcBef>
                <a:spcPct val="0"/>
              </a:spcBef>
              <a:spcAft>
                <a:spcPct val="0"/>
              </a:spcAft>
              <a:defRPr>
                <a:solidFill>
                  <a:schemeClr val="tx1"/>
                </a:solidFill>
                <a:latin typeface="Georgia" charset="0"/>
              </a:defRPr>
            </a:lvl7pPr>
            <a:lvl8pPr marL="3429000" indent="-228600" fontAlgn="base">
              <a:spcBef>
                <a:spcPct val="0"/>
              </a:spcBef>
              <a:spcAft>
                <a:spcPct val="0"/>
              </a:spcAft>
              <a:defRPr>
                <a:solidFill>
                  <a:schemeClr val="tx1"/>
                </a:solidFill>
                <a:latin typeface="Georgia" charset="0"/>
              </a:defRPr>
            </a:lvl8pPr>
            <a:lvl9pPr marL="3886200" indent="-228600" fontAlgn="base">
              <a:spcBef>
                <a:spcPct val="0"/>
              </a:spcBef>
              <a:spcAft>
                <a:spcPct val="0"/>
              </a:spcAft>
              <a:defRPr>
                <a:solidFill>
                  <a:schemeClr val="tx1"/>
                </a:solidFill>
                <a:latin typeface="Georgia" charset="0"/>
              </a:defRPr>
            </a:lvl9pPr>
          </a:lstStyle>
          <a:p>
            <a:pPr eaLnBrk="1" hangingPunct="1"/>
            <a:r>
              <a:rPr lang="en-US" altLang="en-US" sz="1350"/>
              <a:t>39 y/o -- 25 yrs. of frequent heroin use               40 y/o, 7 yrs. on methadone </a:t>
            </a:r>
          </a:p>
          <a:p>
            <a:pPr eaLnBrk="1" hangingPunct="1"/>
            <a:r>
              <a:rPr lang="en-US" altLang="en-US" sz="1350"/>
              <a:t>                                                                                     heroin 10 yrs. prior</a:t>
            </a:r>
          </a:p>
          <a:p>
            <a:pPr eaLnBrk="1" hangingPunct="1"/>
            <a:endParaRPr lang="en-US" altLang="en-US" sz="1350" i="1"/>
          </a:p>
        </p:txBody>
      </p:sp>
    </p:spTree>
    <p:extLst>
      <p:ext uri="{BB962C8B-B14F-4D97-AF65-F5344CB8AC3E}">
        <p14:creationId xmlns:p14="http://schemas.microsoft.com/office/powerpoint/2010/main" val="40825088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0" y="1252539"/>
            <a:ext cx="2857500" cy="4352925"/>
          </a:xfrm>
          <a:prstGeom prst="rect">
            <a:avLst/>
          </a:prstGeom>
        </p:spPr>
      </p:pic>
    </p:spTree>
    <p:extLst>
      <p:ext uri="{BB962C8B-B14F-4D97-AF65-F5344CB8AC3E}">
        <p14:creationId xmlns:p14="http://schemas.microsoft.com/office/powerpoint/2010/main" val="17726711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Killer Heroin</a:t>
            </a:r>
          </a:p>
        </p:txBody>
      </p:sp>
      <p:sp>
        <p:nvSpPr>
          <p:cNvPr id="3" name="Content Placeholder 2"/>
          <p:cNvSpPr>
            <a:spLocks noGrp="1"/>
          </p:cNvSpPr>
          <p:nvPr>
            <p:ph sz="half" idx="4294967295"/>
          </p:nvPr>
        </p:nvSpPr>
        <p:spPr>
          <a:xfrm>
            <a:off x="2038350" y="2503170"/>
            <a:ext cx="4000500" cy="3018094"/>
          </a:xfrm>
          <a:prstGeom prst="rect">
            <a:avLst/>
          </a:prstGeom>
        </p:spPr>
        <p:txBody>
          <a:bodyPr>
            <a:normAutofit/>
          </a:bodyPr>
          <a:lstStyle/>
          <a:p>
            <a:r>
              <a:rPr lang="en-US" dirty="0"/>
              <a:t>Tainted heroin</a:t>
            </a:r>
          </a:p>
          <a:p>
            <a:r>
              <a:rPr lang="en-US" dirty="0"/>
              <a:t>Laced with fentanyl</a:t>
            </a:r>
          </a:p>
          <a:p>
            <a:r>
              <a:rPr lang="en-US" dirty="0"/>
              <a:t>May actually contain little or no heroin</a:t>
            </a:r>
          </a:p>
          <a:p>
            <a:r>
              <a:rPr lang="en-US" dirty="0"/>
              <a:t>Brand names</a:t>
            </a:r>
          </a:p>
          <a:p>
            <a:pPr lvl="1"/>
            <a:r>
              <a:rPr lang="en-US" dirty="0"/>
              <a:t>“Bad News”</a:t>
            </a:r>
          </a:p>
          <a:p>
            <a:pPr lvl="1"/>
            <a:r>
              <a:rPr lang="en-US" dirty="0"/>
              <a:t>”Theraflu”</a:t>
            </a:r>
          </a:p>
          <a:p>
            <a:pPr lvl="1"/>
            <a:endParaRPr lang="en-US" dirty="0"/>
          </a:p>
        </p:txBody>
      </p:sp>
      <p:pic>
        <p:nvPicPr>
          <p:cNvPr id="5" name="Content Placeholder 4"/>
          <p:cNvPicPr>
            <a:picLocks noGrp="1" noChangeAspect="1"/>
          </p:cNvPicPr>
          <p:nvPr>
            <p:ph sz="half" idx="4294967295"/>
          </p:nvPr>
        </p:nvPicPr>
        <p:blipFill>
          <a:blip r:embed="rId2"/>
          <a:stretch>
            <a:fillRect/>
          </a:stretch>
        </p:blipFill>
        <p:spPr>
          <a:xfrm>
            <a:off x="6848625" y="2400301"/>
            <a:ext cx="2609551" cy="1694092"/>
          </a:xfrm>
          <a:prstGeom prst="rect">
            <a:avLst/>
          </a:prstGeom>
        </p:spPr>
      </p:pic>
      <p:sp>
        <p:nvSpPr>
          <p:cNvPr id="6" name="TextBox 5"/>
          <p:cNvSpPr txBox="1"/>
          <p:nvPr/>
        </p:nvSpPr>
        <p:spPr>
          <a:xfrm>
            <a:off x="4316187" y="2947309"/>
            <a:ext cx="184731" cy="507831"/>
          </a:xfrm>
          <a:prstGeom prst="rect">
            <a:avLst/>
          </a:prstGeom>
          <a:noFill/>
        </p:spPr>
        <p:txBody>
          <a:bodyPr wrap="none" rtlCol="0">
            <a:spAutoFit/>
          </a:bodyPr>
          <a:lstStyle/>
          <a:p>
            <a:endParaRPr lang="en-US" sz="1350" dirty="0"/>
          </a:p>
          <a:p>
            <a:endParaRPr lang="en-US" sz="1350" dirty="0"/>
          </a:p>
        </p:txBody>
      </p:sp>
      <p:pic>
        <p:nvPicPr>
          <p:cNvPr id="7" name="Picture 6"/>
          <p:cNvPicPr>
            <a:picLocks noChangeAspect="1"/>
          </p:cNvPicPr>
          <p:nvPr/>
        </p:nvPicPr>
        <p:blipFill>
          <a:blip r:embed="rId3"/>
          <a:stretch>
            <a:fillRect/>
          </a:stretch>
        </p:blipFill>
        <p:spPr>
          <a:xfrm>
            <a:off x="6641648" y="4560570"/>
            <a:ext cx="3023507" cy="1062752"/>
          </a:xfrm>
          <a:prstGeom prst="rect">
            <a:avLst/>
          </a:prstGeom>
        </p:spPr>
      </p:pic>
    </p:spTree>
    <p:extLst>
      <p:ext uri="{BB962C8B-B14F-4D97-AF65-F5344CB8AC3E}">
        <p14:creationId xmlns:p14="http://schemas.microsoft.com/office/powerpoint/2010/main" val="11633818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07AFAE41-EB81-004B-A10D-C4804B17EC51}"/>
              </a:ext>
            </a:extLst>
          </p:cNvPr>
          <p:cNvSpPr>
            <a:spLocks noGrp="1"/>
          </p:cNvSpPr>
          <p:nvPr>
            <p:ph type="title"/>
          </p:nvPr>
        </p:nvSpPr>
        <p:spPr/>
        <p:txBody>
          <a:bodyPr/>
          <a:lstStyle/>
          <a:p>
            <a:pPr>
              <a:defRPr/>
            </a:pPr>
            <a:r>
              <a:rPr lang="en-US" dirty="0">
                <a:latin typeface="Trebuchet MS" charset="0"/>
              </a:rPr>
              <a:t>“Eyeballing”</a:t>
            </a:r>
          </a:p>
        </p:txBody>
      </p:sp>
      <p:sp>
        <p:nvSpPr>
          <p:cNvPr id="79874" name="Content Placeholder 3">
            <a:extLst>
              <a:ext uri="{FF2B5EF4-FFF2-40B4-BE49-F238E27FC236}">
                <a16:creationId xmlns:a16="http://schemas.microsoft.com/office/drawing/2014/main" id="{AA158417-9C31-6349-8BD8-E441376B6D97}"/>
              </a:ext>
            </a:extLst>
          </p:cNvPr>
          <p:cNvSpPr>
            <a:spLocks noGrp="1"/>
          </p:cNvSpPr>
          <p:nvPr>
            <p:ph sz="half" idx="1"/>
          </p:nvPr>
        </p:nvSpPr>
        <p:spPr>
          <a:xfrm>
            <a:off x="2136776" y="2057401"/>
            <a:ext cx="3863975" cy="4068763"/>
          </a:xfrm>
        </p:spPr>
        <p:txBody>
          <a:bodyPr/>
          <a:lstStyle/>
          <a:p>
            <a:r>
              <a:rPr lang="en-US" altLang="en-US" sz="2000">
                <a:latin typeface="Trebuchet MS" panose="020B0703020202090204" pitchFamily="34" charset="0"/>
                <a:ea typeface="ＭＳ Ｐゴシック" panose="020B0600070205080204" pitchFamily="34" charset="-128"/>
              </a:rPr>
              <a:t>Originated in England</a:t>
            </a:r>
          </a:p>
          <a:p>
            <a:r>
              <a:rPr lang="en-US" altLang="en-US" sz="2000">
                <a:latin typeface="Trebuchet MS" panose="020B0703020202090204" pitchFamily="34" charset="0"/>
                <a:ea typeface="ＭＳ Ｐゴシック" panose="020B0600070205080204" pitchFamily="34" charset="-128"/>
              </a:rPr>
              <a:t>Vodka poured directly in eye</a:t>
            </a:r>
          </a:p>
          <a:p>
            <a:r>
              <a:rPr lang="en-US" altLang="en-US" sz="2000">
                <a:latin typeface="Trebuchet MS" panose="020B0703020202090204" pitchFamily="34" charset="0"/>
                <a:ea typeface="ＭＳ Ｐゴシック" panose="020B0600070205080204" pitchFamily="34" charset="-128"/>
              </a:rPr>
              <a:t>Believed that the vodka is absorbed faster across the mucous membranes in eye and the blood vessels in eye </a:t>
            </a:r>
          </a:p>
          <a:p>
            <a:r>
              <a:rPr lang="en-US" altLang="en-US" sz="2000">
                <a:latin typeface="Trebuchet MS" panose="020B0703020202090204" pitchFamily="34" charset="0"/>
                <a:ea typeface="ＭＳ Ｐゴシック" panose="020B0600070205080204" pitchFamily="34" charset="-128"/>
              </a:rPr>
              <a:t>Faster absorption does not occur</a:t>
            </a:r>
          </a:p>
          <a:p>
            <a:r>
              <a:rPr lang="en-US" altLang="en-US" sz="2000">
                <a:latin typeface="Trebuchet MS" panose="020B0703020202090204" pitchFamily="34" charset="0"/>
                <a:ea typeface="ＭＳ Ｐゴシック" panose="020B0600070205080204" pitchFamily="34" charset="-128"/>
              </a:rPr>
              <a:t>Damage to eye can occur</a:t>
            </a:r>
          </a:p>
        </p:txBody>
      </p:sp>
      <p:sp>
        <p:nvSpPr>
          <p:cNvPr id="79875" name="Content Placeholder 4">
            <a:extLst>
              <a:ext uri="{FF2B5EF4-FFF2-40B4-BE49-F238E27FC236}">
                <a16:creationId xmlns:a16="http://schemas.microsoft.com/office/drawing/2014/main" id="{35A8B526-8785-7547-853D-9591B174E12E}"/>
              </a:ext>
            </a:extLst>
          </p:cNvPr>
          <p:cNvSpPr>
            <a:spLocks noGrp="1"/>
          </p:cNvSpPr>
          <p:nvPr>
            <p:ph sz="half" idx="2"/>
          </p:nvPr>
        </p:nvSpPr>
        <p:spPr>
          <a:xfrm>
            <a:off x="6184900" y="2057401"/>
            <a:ext cx="3868738" cy="4068763"/>
          </a:xfrm>
        </p:spPr>
        <p:txBody>
          <a:bodyPr/>
          <a:lstStyle/>
          <a:p>
            <a:endParaRPr lang="en-US" altLang="en-US">
              <a:latin typeface="Trebuchet MS" panose="020B0703020202090204" pitchFamily="34" charset="0"/>
              <a:ea typeface="ＭＳ Ｐゴシック" panose="020B0600070205080204" pitchFamily="34" charset="-128"/>
            </a:endParaRPr>
          </a:p>
        </p:txBody>
      </p:sp>
      <p:pic>
        <p:nvPicPr>
          <p:cNvPr id="79876" name="Picture 5">
            <a:extLst>
              <a:ext uri="{FF2B5EF4-FFF2-40B4-BE49-F238E27FC236}">
                <a16:creationId xmlns:a16="http://schemas.microsoft.com/office/drawing/2014/main" id="{8178C93D-B58A-9B41-88A9-8378822B64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22500"/>
            <a:ext cx="3302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3996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E07F-A720-8B48-BE02-F84CF8DBB44C}"/>
              </a:ext>
            </a:extLst>
          </p:cNvPr>
          <p:cNvSpPr>
            <a:spLocks noGrp="1"/>
          </p:cNvSpPr>
          <p:nvPr>
            <p:ph type="title"/>
          </p:nvPr>
        </p:nvSpPr>
        <p:spPr/>
        <p:txBody>
          <a:bodyPr/>
          <a:lstStyle/>
          <a:p>
            <a:pPr>
              <a:defRPr/>
            </a:pPr>
            <a:r>
              <a:rPr lang="en-US" dirty="0"/>
              <a:t>“In the news…</a:t>
            </a:r>
          </a:p>
        </p:txBody>
      </p:sp>
      <p:sp>
        <p:nvSpPr>
          <p:cNvPr id="80898" name="Text Placeholder 5">
            <a:extLst>
              <a:ext uri="{FF2B5EF4-FFF2-40B4-BE49-F238E27FC236}">
                <a16:creationId xmlns:a16="http://schemas.microsoft.com/office/drawing/2014/main" id="{25E67F1C-DC97-754E-B015-466D70E5444B}"/>
              </a:ext>
            </a:extLst>
          </p:cNvPr>
          <p:cNvSpPr>
            <a:spLocks noGrp="1"/>
          </p:cNvSpPr>
          <p:nvPr>
            <p:ph idx="1"/>
          </p:nvPr>
        </p:nvSpPr>
        <p:spPr/>
        <p:txBody>
          <a:bodyPr/>
          <a:lstStyle/>
          <a:p>
            <a:r>
              <a:rPr lang="en-US" altLang="en-US">
                <a:latin typeface="Trebuchet MS" panose="020B0703020202090204" pitchFamily="34" charset="0"/>
                <a:ea typeface="ＭＳ Ｐゴシック" panose="020B0600070205080204" pitchFamily="34" charset="-128"/>
              </a:rPr>
              <a:t>Alcohol Enemas – Butt Chugging</a:t>
            </a:r>
          </a:p>
          <a:p>
            <a:r>
              <a:rPr lang="en-US" altLang="en-US">
                <a:latin typeface="Trebuchet MS" panose="020B0703020202090204" pitchFamily="34" charset="0"/>
                <a:ea typeface="ＭＳ Ｐゴシック" panose="020B0600070205080204" pitchFamily="34" charset="-128"/>
              </a:rPr>
              <a:t>Vodka soaked tampons</a:t>
            </a:r>
          </a:p>
        </p:txBody>
      </p:sp>
      <p:sp>
        <p:nvSpPr>
          <p:cNvPr id="80899" name="Slide Number Placeholder 4">
            <a:extLst>
              <a:ext uri="{FF2B5EF4-FFF2-40B4-BE49-F238E27FC236}">
                <a16:creationId xmlns:a16="http://schemas.microsoft.com/office/drawing/2014/main" id="{F71C70AD-1EF0-464A-9058-53D28F39EB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6ADA82F8-3BC8-8E4B-9574-7AD2E5E193D8}" type="slidenum">
              <a:rPr lang="en-US" altLang="en-US" sz="1200">
                <a:solidFill>
                  <a:srgbClr val="BCBCBC"/>
                </a:solidFill>
              </a:rPr>
              <a:pPr eaLnBrk="1" hangingPunct="1"/>
              <a:t>109</a:t>
            </a:fld>
            <a:endParaRPr lang="en-US" altLang="en-US" sz="1200">
              <a:solidFill>
                <a:srgbClr val="BCBCBC"/>
              </a:solidFill>
            </a:endParaRPr>
          </a:p>
        </p:txBody>
      </p:sp>
      <p:pic>
        <p:nvPicPr>
          <p:cNvPr id="80900" name="Picture 8">
            <a:extLst>
              <a:ext uri="{FF2B5EF4-FFF2-40B4-BE49-F238E27FC236}">
                <a16:creationId xmlns:a16="http://schemas.microsoft.com/office/drawing/2014/main" id="{3F900A5C-6AE6-FB4E-8B9F-402697CEEC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352800"/>
            <a:ext cx="2844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7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b="1" dirty="0"/>
              <a:t>ADHD:  Prevalence</a:t>
            </a:r>
          </a:p>
        </p:txBody>
      </p:sp>
      <p:sp>
        <p:nvSpPr>
          <p:cNvPr id="35843" name="Rectangle 3"/>
          <p:cNvSpPr>
            <a:spLocks noGrp="1" noChangeArrowheads="1"/>
          </p:cNvSpPr>
          <p:nvPr>
            <p:ph type="body" idx="1"/>
          </p:nvPr>
        </p:nvSpPr>
        <p:spPr/>
        <p:txBody>
          <a:bodyPr>
            <a:normAutofit/>
          </a:bodyPr>
          <a:lstStyle/>
          <a:p>
            <a:pPr>
              <a:buFont typeface="Wingdings" charset="2"/>
              <a:buNone/>
            </a:pPr>
            <a:r>
              <a:rPr lang="en-US" altLang="en-US" sz="3200" b="1" dirty="0"/>
              <a:t>Wide range of variation in incidence due to:</a:t>
            </a:r>
          </a:p>
          <a:p>
            <a:r>
              <a:rPr lang="en-US" altLang="en-US" sz="3200" b="1" dirty="0"/>
              <a:t>Differences in informants (parents or teachers)</a:t>
            </a:r>
          </a:p>
          <a:p>
            <a:r>
              <a:rPr lang="en-US" altLang="en-US" sz="3200" b="1" dirty="0"/>
              <a:t>Culture (differences in awareness)</a:t>
            </a:r>
          </a:p>
          <a:p>
            <a:r>
              <a:rPr lang="en-US" altLang="en-US" sz="3200" b="1" dirty="0"/>
              <a:t>Degree of impairment needed for diagnosis</a:t>
            </a:r>
          </a:p>
        </p:txBody>
      </p:sp>
    </p:spTree>
    <p:extLst>
      <p:ext uri="{BB962C8B-B14F-4D97-AF65-F5344CB8AC3E}">
        <p14:creationId xmlns:p14="http://schemas.microsoft.com/office/powerpoint/2010/main" val="11833284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a:extLst>
              <a:ext uri="{FF2B5EF4-FFF2-40B4-BE49-F238E27FC236}">
                <a16:creationId xmlns:a16="http://schemas.microsoft.com/office/drawing/2014/main" id="{857A1954-2164-204B-80F4-DBE455978A21}"/>
              </a:ext>
            </a:extLst>
          </p:cNvPr>
          <p:cNvSpPr>
            <a:spLocks noGrp="1" noChangeArrowheads="1"/>
          </p:cNvSpPr>
          <p:nvPr>
            <p:ph type="title"/>
          </p:nvPr>
        </p:nvSpPr>
        <p:spPr>
          <a:xfrm>
            <a:off x="1981200" y="274638"/>
            <a:ext cx="8229600" cy="944562"/>
          </a:xfrm>
        </p:spPr>
        <p:txBody>
          <a:bodyPr/>
          <a:lstStyle/>
          <a:p>
            <a:pPr eaLnBrk="1" hangingPunct="1">
              <a:defRPr/>
            </a:pPr>
            <a:r>
              <a:rPr lang="en-US" sz="3600">
                <a:latin typeface="Trebuchet MS" charset="0"/>
              </a:rPr>
              <a:t>Sample of Products with DXM</a:t>
            </a:r>
          </a:p>
        </p:txBody>
      </p:sp>
      <p:sp>
        <p:nvSpPr>
          <p:cNvPr id="107522" name="Rectangle 5">
            <a:extLst>
              <a:ext uri="{FF2B5EF4-FFF2-40B4-BE49-F238E27FC236}">
                <a16:creationId xmlns:a16="http://schemas.microsoft.com/office/drawing/2014/main" id="{5EF6C19F-27AC-C141-A8A5-D8BFD646FC15}"/>
              </a:ext>
            </a:extLst>
          </p:cNvPr>
          <p:cNvSpPr>
            <a:spLocks noGrp="1" noChangeArrowheads="1"/>
          </p:cNvSpPr>
          <p:nvPr>
            <p:ph type="body" sz="half" idx="1"/>
          </p:nvPr>
        </p:nvSpPr>
        <p:spPr>
          <a:xfrm>
            <a:off x="2057400" y="1143000"/>
            <a:ext cx="4038600" cy="5715000"/>
          </a:xfrm>
        </p:spPr>
        <p:txBody>
          <a:bodyPr/>
          <a:lstStyle/>
          <a:p>
            <a:pPr eaLnBrk="1" hangingPunct="1"/>
            <a:r>
              <a:rPr lang="en-US" altLang="en-US" sz="2200">
                <a:latin typeface="Trebuchet MS" panose="020B0703020202090204" pitchFamily="34" charset="0"/>
                <a:ea typeface="ＭＳ Ｐゴシック" panose="020B0600070205080204" pitchFamily="34" charset="-128"/>
              </a:rPr>
              <a:t>Alka-Seltzer Plus Cold &amp; Cough medicine</a:t>
            </a:r>
          </a:p>
          <a:p>
            <a:pPr eaLnBrk="1" hangingPunct="1"/>
            <a:r>
              <a:rPr lang="en-US" altLang="en-US" sz="2200">
                <a:latin typeface="Trebuchet MS" panose="020B0703020202090204" pitchFamily="34" charset="0"/>
                <a:ea typeface="ＭＳ Ｐゴシック" panose="020B0600070205080204" pitchFamily="34" charset="-128"/>
              </a:rPr>
              <a:t>Coricidin HBP Cough and Cold </a:t>
            </a:r>
          </a:p>
          <a:p>
            <a:pPr eaLnBrk="1" hangingPunct="1"/>
            <a:r>
              <a:rPr lang="en-US" altLang="en-US" sz="2200">
                <a:latin typeface="Trebuchet MS" panose="020B0703020202090204" pitchFamily="34" charset="0"/>
                <a:ea typeface="ＭＳ Ｐゴシック" panose="020B0600070205080204" pitchFamily="34" charset="-128"/>
              </a:rPr>
              <a:t>Delsym medicines*</a:t>
            </a:r>
          </a:p>
          <a:p>
            <a:pPr eaLnBrk="1" hangingPunct="1"/>
            <a:r>
              <a:rPr lang="en-US" altLang="en-US" sz="2200">
                <a:latin typeface="Trebuchet MS" panose="020B0703020202090204" pitchFamily="34" charset="0"/>
                <a:ea typeface="ＭＳ Ｐゴシック" panose="020B0600070205080204" pitchFamily="34" charset="-128"/>
              </a:rPr>
              <a:t>Dimetapp DM </a:t>
            </a:r>
          </a:p>
          <a:p>
            <a:pPr eaLnBrk="1" hangingPunct="1"/>
            <a:r>
              <a:rPr lang="en-US" altLang="en-US" sz="2200">
                <a:latin typeface="Trebuchet MS" panose="020B0703020202090204" pitchFamily="34" charset="0"/>
                <a:ea typeface="ＭＳ Ｐゴシック" panose="020B0600070205080204" pitchFamily="34" charset="-128"/>
              </a:rPr>
              <a:t>Mucinex medicines*</a:t>
            </a:r>
          </a:p>
          <a:p>
            <a:pPr eaLnBrk="1" hangingPunct="1"/>
            <a:r>
              <a:rPr lang="en-US" altLang="en-US" sz="2200">
                <a:latin typeface="Trebuchet MS" panose="020B0703020202090204" pitchFamily="34" charset="0"/>
                <a:ea typeface="ＭＳ Ｐゴシック" panose="020B0600070205080204" pitchFamily="34" charset="-128"/>
              </a:rPr>
              <a:t>PediaCare cough medicines</a:t>
            </a:r>
          </a:p>
          <a:p>
            <a:pPr eaLnBrk="1" hangingPunct="1"/>
            <a:r>
              <a:rPr lang="en-US" altLang="en-US" sz="2200">
                <a:latin typeface="Trebuchet MS" panose="020B0703020202090204" pitchFamily="34" charset="0"/>
                <a:ea typeface="ＭＳ Ｐゴシック" panose="020B0600070205080204" pitchFamily="34" charset="-128"/>
              </a:rPr>
              <a:t>Robitussin cough medicines</a:t>
            </a:r>
          </a:p>
          <a:p>
            <a:pPr eaLnBrk="1" hangingPunct="1"/>
            <a:r>
              <a:rPr lang="en-US" altLang="en-US" sz="2200">
                <a:latin typeface="Trebuchet MS" panose="020B0703020202090204" pitchFamily="34" charset="0"/>
                <a:ea typeface="ＭＳ Ｐゴシック" panose="020B0600070205080204" pitchFamily="34" charset="-128"/>
              </a:rPr>
              <a:t>Sudafed cough medicines</a:t>
            </a:r>
          </a:p>
          <a:p>
            <a:pPr eaLnBrk="1" hangingPunct="1"/>
            <a:endParaRPr lang="en-US" altLang="en-US" sz="2200" b="1">
              <a:solidFill>
                <a:srgbClr val="990033"/>
              </a:solidFill>
              <a:latin typeface="Trebuchet MS" panose="020B0703020202090204" pitchFamily="34" charset="0"/>
              <a:ea typeface="ＭＳ Ｐゴシック" panose="020B0600070205080204" pitchFamily="34" charset="-128"/>
            </a:endParaRPr>
          </a:p>
        </p:txBody>
      </p:sp>
      <p:sp>
        <p:nvSpPr>
          <p:cNvPr id="107523" name="Rectangle 6">
            <a:extLst>
              <a:ext uri="{FF2B5EF4-FFF2-40B4-BE49-F238E27FC236}">
                <a16:creationId xmlns:a16="http://schemas.microsoft.com/office/drawing/2014/main" id="{076A4101-8619-D943-8DBF-718F491F92A4}"/>
              </a:ext>
            </a:extLst>
          </p:cNvPr>
          <p:cNvSpPr>
            <a:spLocks noGrp="1" noChangeArrowheads="1"/>
          </p:cNvSpPr>
          <p:nvPr>
            <p:ph type="body" sz="half" idx="2"/>
          </p:nvPr>
        </p:nvSpPr>
        <p:spPr>
          <a:xfrm>
            <a:off x="6248400" y="1143000"/>
            <a:ext cx="4038600" cy="5257800"/>
          </a:xfrm>
        </p:spPr>
        <p:txBody>
          <a:bodyPr/>
          <a:lstStyle/>
          <a:p>
            <a:pPr eaLnBrk="1" hangingPunct="1">
              <a:lnSpc>
                <a:spcPct val="80000"/>
              </a:lnSpc>
            </a:pPr>
            <a:r>
              <a:rPr lang="en-US" altLang="en-US" sz="2200">
                <a:latin typeface="Trebuchet MS" panose="020B0703020202090204" pitchFamily="34" charset="0"/>
                <a:ea typeface="ＭＳ Ｐゴシック" panose="020B0600070205080204" pitchFamily="34" charset="-128"/>
              </a:rPr>
              <a:t>TheraFlu cough medicines</a:t>
            </a:r>
          </a:p>
          <a:p>
            <a:pPr eaLnBrk="1" hangingPunct="1">
              <a:lnSpc>
                <a:spcPct val="80000"/>
              </a:lnSpc>
            </a:pPr>
            <a:r>
              <a:rPr lang="en-US" altLang="en-US" sz="2200">
                <a:latin typeface="Trebuchet MS" panose="020B0703020202090204" pitchFamily="34" charset="0"/>
                <a:ea typeface="ＭＳ Ｐゴシック" panose="020B0600070205080204" pitchFamily="34" charset="-128"/>
              </a:rPr>
              <a:t>Triaminic cough syrups</a:t>
            </a:r>
          </a:p>
          <a:p>
            <a:pPr eaLnBrk="1" hangingPunct="1">
              <a:lnSpc>
                <a:spcPct val="80000"/>
              </a:lnSpc>
            </a:pPr>
            <a:r>
              <a:rPr lang="en-US" altLang="en-US" sz="2200">
                <a:latin typeface="Trebuchet MS" panose="020B0703020202090204" pitchFamily="34" charset="0"/>
                <a:ea typeface="ＭＳ Ｐゴシック" panose="020B0600070205080204" pitchFamily="34" charset="-128"/>
              </a:rPr>
              <a:t>Tylenol Cough and Cold medicines</a:t>
            </a:r>
          </a:p>
          <a:p>
            <a:pPr eaLnBrk="1" hangingPunct="1">
              <a:lnSpc>
                <a:spcPct val="80000"/>
              </a:lnSpc>
            </a:pPr>
            <a:r>
              <a:rPr lang="en-US" altLang="en-US" sz="2200">
                <a:latin typeface="Trebuchet MS" panose="020B0703020202090204" pitchFamily="34" charset="0"/>
                <a:ea typeface="ＭＳ Ｐゴシック" panose="020B0600070205080204" pitchFamily="34" charset="-128"/>
              </a:rPr>
              <a:t>Vicks 44 Cough Relief medicines</a:t>
            </a:r>
          </a:p>
          <a:p>
            <a:pPr eaLnBrk="1" hangingPunct="1">
              <a:lnSpc>
                <a:spcPct val="80000"/>
              </a:lnSpc>
            </a:pPr>
            <a:r>
              <a:rPr lang="en-US" altLang="en-US" sz="2200">
                <a:latin typeface="Trebuchet MS" panose="020B0703020202090204" pitchFamily="34" charset="0"/>
                <a:ea typeface="ＭＳ Ｐゴシック" panose="020B0600070205080204" pitchFamily="34" charset="-128"/>
              </a:rPr>
              <a:t>Vicks NyQuil and Dayquil medicines*</a:t>
            </a:r>
          </a:p>
          <a:p>
            <a:pPr eaLnBrk="1" hangingPunct="1">
              <a:lnSpc>
                <a:spcPct val="80000"/>
              </a:lnSpc>
            </a:pPr>
            <a:r>
              <a:rPr lang="en-US" altLang="en-US" sz="2200">
                <a:latin typeface="Trebuchet MS" panose="020B0703020202090204" pitchFamily="34" charset="0"/>
                <a:ea typeface="ＭＳ Ｐゴシック" panose="020B0600070205080204" pitchFamily="34" charset="-128"/>
              </a:rPr>
              <a:t>Zicam</a:t>
            </a:r>
          </a:p>
          <a:p>
            <a:pPr eaLnBrk="1" hangingPunct="1">
              <a:lnSpc>
                <a:spcPct val="80000"/>
              </a:lnSpc>
            </a:pPr>
            <a:r>
              <a:rPr lang="en-US" altLang="en-US" sz="2200">
                <a:latin typeface="Trebuchet MS" panose="020B0703020202090204" pitchFamily="34" charset="0"/>
                <a:ea typeface="ＭＳ Ｐゴシック" panose="020B0600070205080204" pitchFamily="34" charset="-128"/>
              </a:rPr>
              <a:t>Generic/store brands</a:t>
            </a:r>
          </a:p>
          <a:p>
            <a:pPr eaLnBrk="1" hangingPunct="1">
              <a:lnSpc>
                <a:spcPct val="80000"/>
              </a:lnSpc>
              <a:buFontTx/>
              <a:buNone/>
            </a:pPr>
            <a:br>
              <a:rPr lang="en-US" altLang="en-US" sz="1700">
                <a:latin typeface="Trebuchet MS" panose="020B0703020202090204" pitchFamily="34" charset="0"/>
                <a:ea typeface="ＭＳ Ｐゴシック" panose="020B0600070205080204" pitchFamily="34" charset="-128"/>
              </a:rPr>
            </a:br>
            <a:r>
              <a:rPr lang="en-US" altLang="en-US" sz="1700" i="1">
                <a:latin typeface="Trebuchet MS" panose="020B0703020202090204" pitchFamily="34" charset="0"/>
                <a:ea typeface="ＭＳ Ｐゴシック" panose="020B0600070205080204" pitchFamily="34" charset="-128"/>
              </a:rPr>
              <a:t>*certain products</a:t>
            </a:r>
          </a:p>
          <a:p>
            <a:pPr eaLnBrk="1" hangingPunct="1">
              <a:lnSpc>
                <a:spcPct val="80000"/>
              </a:lnSpc>
              <a:buFontTx/>
              <a:buNone/>
            </a:pPr>
            <a:endParaRPr lang="en-US" altLang="en-US" sz="2200">
              <a:solidFill>
                <a:srgbClr val="990033"/>
              </a:solidFill>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38536662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A41D561-A15C-1848-A707-8998B7EF8D33}"/>
              </a:ext>
            </a:extLst>
          </p:cNvPr>
          <p:cNvSpPr>
            <a:spLocks noGrp="1"/>
          </p:cNvSpPr>
          <p:nvPr>
            <p:ph type="title"/>
          </p:nvPr>
        </p:nvSpPr>
        <p:spPr/>
        <p:txBody>
          <a:bodyPr/>
          <a:lstStyle/>
          <a:p>
            <a:pPr>
              <a:defRPr/>
            </a:pPr>
            <a:r>
              <a:rPr lang="en-US">
                <a:latin typeface="Trebuchet MS" charset="0"/>
              </a:rPr>
              <a:t>Pharming Parties or Trailmixing</a:t>
            </a:r>
          </a:p>
        </p:txBody>
      </p:sp>
      <p:sp>
        <p:nvSpPr>
          <p:cNvPr id="109570" name="Content Placeholder 2">
            <a:extLst>
              <a:ext uri="{FF2B5EF4-FFF2-40B4-BE49-F238E27FC236}">
                <a16:creationId xmlns:a16="http://schemas.microsoft.com/office/drawing/2014/main" id="{41A483D6-2A2C-1840-8B7C-604A9AAE892C}"/>
              </a:ext>
            </a:extLst>
          </p:cNvPr>
          <p:cNvSpPr>
            <a:spLocks noGrp="1"/>
          </p:cNvSpPr>
          <p:nvPr>
            <p:ph idx="1"/>
          </p:nvPr>
        </p:nvSpPr>
        <p:spPr/>
        <p:txBody>
          <a:bodyPr/>
          <a:lstStyle/>
          <a:p>
            <a:r>
              <a:rPr lang="en-US" altLang="en-US">
                <a:latin typeface="Trebuchet MS" panose="020B0703020202090204" pitchFamily="34" charset="0"/>
                <a:ea typeface="ＭＳ Ｐゴシック" panose="020B0600070205080204" pitchFamily="34" charset="-128"/>
              </a:rPr>
              <a:t>Everyone brings prescription or OTC drugs</a:t>
            </a:r>
          </a:p>
          <a:p>
            <a:r>
              <a:rPr lang="en-US" altLang="en-US">
                <a:latin typeface="Trebuchet MS" panose="020B0703020202090204" pitchFamily="34" charset="0"/>
                <a:ea typeface="ＭＳ Ｐゴシック" panose="020B0600070205080204" pitchFamily="34" charset="-128"/>
              </a:rPr>
              <a:t>Pills placed in bowl</a:t>
            </a:r>
          </a:p>
          <a:p>
            <a:r>
              <a:rPr lang="en-US" altLang="en-US">
                <a:latin typeface="Trebuchet MS" panose="020B0703020202090204" pitchFamily="34" charset="0"/>
                <a:ea typeface="ＭＳ Ｐゴシック" panose="020B0600070205080204" pitchFamily="34" charset="-128"/>
              </a:rPr>
              <a:t>Everyone grabs a handful of pills</a:t>
            </a:r>
          </a:p>
          <a:p>
            <a:r>
              <a:rPr lang="en-US" altLang="en-US">
                <a:latin typeface="Trebuchet MS" panose="020B0703020202090204" pitchFamily="34" charset="0"/>
                <a:ea typeface="ＭＳ Ｐゴシック" panose="020B0600070205080204" pitchFamily="34" charset="-128"/>
              </a:rPr>
              <a:t>Alcohol may or may not be involved</a:t>
            </a:r>
          </a:p>
          <a:p>
            <a:r>
              <a:rPr lang="en-US" altLang="en-US">
                <a:latin typeface="Trebuchet MS" panose="020B0703020202090204" pitchFamily="34" charset="0"/>
                <a:ea typeface="ＭＳ Ｐゴシック" panose="020B0600070205080204" pitchFamily="34" charset="-128"/>
              </a:rPr>
              <a:t>Preferred drugs are chlorpheniramine and dextromethorphan</a:t>
            </a:r>
          </a:p>
        </p:txBody>
      </p:sp>
      <p:pic>
        <p:nvPicPr>
          <p:cNvPr id="109571" name="Picture 3">
            <a:extLst>
              <a:ext uri="{FF2B5EF4-FFF2-40B4-BE49-F238E27FC236}">
                <a16:creationId xmlns:a16="http://schemas.microsoft.com/office/drawing/2014/main" id="{5959AF38-2525-3D47-846D-4FAFAA41E4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3988" y="4411663"/>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4851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EE76AA3-D8F0-3A40-8506-38110D47A8DA}"/>
              </a:ext>
            </a:extLst>
          </p:cNvPr>
          <p:cNvSpPr>
            <a:spLocks noGrp="1"/>
          </p:cNvSpPr>
          <p:nvPr>
            <p:ph type="title"/>
          </p:nvPr>
        </p:nvSpPr>
        <p:spPr/>
        <p:txBody>
          <a:bodyPr/>
          <a:lstStyle/>
          <a:p>
            <a:pPr>
              <a:defRPr/>
            </a:pPr>
            <a:r>
              <a:rPr lang="en-US">
                <a:latin typeface="Trebuchet MS" charset="0"/>
              </a:rPr>
              <a:t>Diphenhydramine Abuse</a:t>
            </a:r>
          </a:p>
        </p:txBody>
      </p:sp>
      <p:sp>
        <p:nvSpPr>
          <p:cNvPr id="110594" name="Content Placeholder 2">
            <a:extLst>
              <a:ext uri="{FF2B5EF4-FFF2-40B4-BE49-F238E27FC236}">
                <a16:creationId xmlns:a16="http://schemas.microsoft.com/office/drawing/2014/main" id="{81720DA4-C680-6941-863A-2A04A9023EFA}"/>
              </a:ext>
            </a:extLst>
          </p:cNvPr>
          <p:cNvSpPr>
            <a:spLocks noGrp="1"/>
          </p:cNvSpPr>
          <p:nvPr>
            <p:ph idx="1"/>
          </p:nvPr>
        </p:nvSpPr>
        <p:spPr>
          <a:xfrm>
            <a:off x="2513014" y="2103438"/>
            <a:ext cx="7165975" cy="4081462"/>
          </a:xfrm>
        </p:spPr>
        <p:txBody>
          <a:bodyPr/>
          <a:lstStyle/>
          <a:p>
            <a:r>
              <a:rPr lang="en-US" altLang="en-US">
                <a:latin typeface="Trebuchet MS" panose="020B0703020202090204" pitchFamily="34" charset="0"/>
                <a:ea typeface="ＭＳ Ｐゴシック" panose="020B0600070205080204" pitchFamily="34" charset="-128"/>
              </a:rPr>
              <a:t>High doses used for sleep or as sedative</a:t>
            </a:r>
          </a:p>
          <a:p>
            <a:r>
              <a:rPr lang="en-US" altLang="en-US">
                <a:latin typeface="Trebuchet MS" panose="020B0703020202090204" pitchFamily="34" charset="0"/>
                <a:ea typeface="ＭＳ Ｐゴシック" panose="020B0600070205080204" pitchFamily="34" charset="-128"/>
              </a:rPr>
              <a:t>Hallucinations can occur at doses of 150-700 mg</a:t>
            </a:r>
          </a:p>
          <a:p>
            <a:r>
              <a:rPr lang="en-US" altLang="en-US">
                <a:latin typeface="Trebuchet MS" panose="020B0703020202090204" pitchFamily="34" charset="0"/>
                <a:ea typeface="ＭＳ Ｐゴシック" panose="020B0600070205080204" pitchFamily="34" charset="-128"/>
              </a:rPr>
              <a:t>Can produce severe arrhythmias and add to sedative effect of other drugs or alcohol</a:t>
            </a:r>
          </a:p>
        </p:txBody>
      </p:sp>
      <p:pic>
        <p:nvPicPr>
          <p:cNvPr id="110595" name="Picture 3">
            <a:extLst>
              <a:ext uri="{FF2B5EF4-FFF2-40B4-BE49-F238E27FC236}">
                <a16:creationId xmlns:a16="http://schemas.microsoft.com/office/drawing/2014/main" id="{A68AD1EF-ED33-2449-9161-8ABDED00C7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19700"/>
            <a:ext cx="1600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a:extLst>
              <a:ext uri="{FF2B5EF4-FFF2-40B4-BE49-F238E27FC236}">
                <a16:creationId xmlns:a16="http://schemas.microsoft.com/office/drawing/2014/main" id="{D778FA3D-30C9-D54A-8171-7F2C75B04D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775200"/>
            <a:ext cx="1600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5">
            <a:extLst>
              <a:ext uri="{FF2B5EF4-FFF2-40B4-BE49-F238E27FC236}">
                <a16:creationId xmlns:a16="http://schemas.microsoft.com/office/drawing/2014/main" id="{606CBB0B-F598-3E43-9D1B-51FE537BBF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68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6">
            <a:extLst>
              <a:ext uri="{FF2B5EF4-FFF2-40B4-BE49-F238E27FC236}">
                <a16:creationId xmlns:a16="http://schemas.microsoft.com/office/drawing/2014/main" id="{B4FA6123-B636-1D42-B6B4-63D27F67A1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627563"/>
            <a:ext cx="18161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183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4599118A-5706-914C-AD3F-3483BDE82365}"/>
              </a:ext>
            </a:extLst>
          </p:cNvPr>
          <p:cNvSpPr>
            <a:spLocks noGrp="1" noChangeArrowheads="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a:ea typeface="+mj-ea"/>
                <a:cs typeface="+mj-cs"/>
              </a:rPr>
              <a:t>Ambien</a:t>
            </a:r>
          </a:p>
        </p:txBody>
      </p:sp>
      <p:sp>
        <p:nvSpPr>
          <p:cNvPr id="118786" name="Rectangle 3">
            <a:extLst>
              <a:ext uri="{FF2B5EF4-FFF2-40B4-BE49-F238E27FC236}">
                <a16:creationId xmlns:a16="http://schemas.microsoft.com/office/drawing/2014/main" id="{44E865F3-8FD6-B748-B29E-025BEBDAB83A}"/>
              </a:ext>
            </a:extLst>
          </p:cNvPr>
          <p:cNvSpPr>
            <a:spLocks noGrp="1" noChangeArrowheads="1"/>
          </p:cNvSpPr>
          <p:nvPr>
            <p:ph idx="1"/>
          </p:nvPr>
        </p:nvSpPr>
        <p:spPr/>
        <p:txBody>
          <a:bodyPr>
            <a:normAutofit fontScale="92500" lnSpcReduction="10000"/>
          </a:bodyPr>
          <a:lstStyle/>
          <a:p>
            <a:pPr eaLnBrk="1" hangingPunct="1"/>
            <a:r>
              <a:rPr lang="en-US" altLang="en-US">
                <a:latin typeface="Trebuchet MS" panose="020B0703020202090204" pitchFamily="34" charset="0"/>
                <a:ea typeface="ＭＳ Ｐゴシック" panose="020B0600070205080204" pitchFamily="34" charset="-128"/>
              </a:rPr>
              <a:t>Street names</a:t>
            </a:r>
          </a:p>
          <a:p>
            <a:pPr lvl="1" eaLnBrk="1" hangingPunct="1"/>
            <a:r>
              <a:rPr lang="en-US" altLang="en-US">
                <a:latin typeface="Trebuchet MS" panose="020B0703020202090204" pitchFamily="34" charset="0"/>
                <a:ea typeface="ＭＳ Ｐゴシック" panose="020B0600070205080204" pitchFamily="34" charset="-128"/>
              </a:rPr>
              <a:t>A-Minus</a:t>
            </a:r>
          </a:p>
          <a:p>
            <a:pPr lvl="1" eaLnBrk="1" hangingPunct="1"/>
            <a:r>
              <a:rPr lang="en-US" altLang="en-US">
                <a:latin typeface="Trebuchet MS" panose="020B0703020202090204" pitchFamily="34" charset="0"/>
                <a:ea typeface="ＭＳ Ｐゴシック" panose="020B0600070205080204" pitchFamily="34" charset="-128"/>
              </a:rPr>
              <a:t>Zombie Pills</a:t>
            </a:r>
          </a:p>
          <a:p>
            <a:pPr eaLnBrk="1" hangingPunct="1"/>
            <a:r>
              <a:rPr lang="en-US" altLang="en-US">
                <a:latin typeface="Trebuchet MS" panose="020B0703020202090204" pitchFamily="34" charset="0"/>
                <a:ea typeface="ＭＳ Ｐゴシック" panose="020B0600070205080204" pitchFamily="34" charset="-128"/>
              </a:rPr>
              <a:t>Use larger doses and resist urge to sleep</a:t>
            </a:r>
          </a:p>
          <a:p>
            <a:pPr eaLnBrk="1" hangingPunct="1"/>
            <a:r>
              <a:rPr lang="en-US" altLang="en-US">
                <a:latin typeface="Trebuchet MS" panose="020B0703020202090204" pitchFamily="34" charset="0"/>
                <a:ea typeface="ＭＳ Ｐゴシック" panose="020B0600070205080204" pitchFamily="34" charset="-128"/>
              </a:rPr>
              <a:t>Causes hallucinations and blackouts</a:t>
            </a:r>
          </a:p>
          <a:p>
            <a:pPr eaLnBrk="1" hangingPunct="1"/>
            <a:r>
              <a:rPr lang="en-US" altLang="en-US">
                <a:latin typeface="Trebuchet MS" panose="020B0703020202090204" pitchFamily="34" charset="0"/>
                <a:ea typeface="ＭＳ Ｐゴシック" panose="020B0600070205080204" pitchFamily="34" charset="-128"/>
              </a:rPr>
              <a:t>Date rapes can occur during blackouts</a:t>
            </a:r>
          </a:p>
          <a:p>
            <a:pPr eaLnBrk="1" hangingPunct="1"/>
            <a:r>
              <a:rPr lang="en-US" altLang="en-US">
                <a:latin typeface="Trebuchet MS" panose="020B0703020202090204" pitchFamily="34" charset="0"/>
                <a:ea typeface="ＭＳ Ｐゴシック" panose="020B0600070205080204" pitchFamily="34" charset="-128"/>
              </a:rPr>
              <a:t>Can cause fatalities especially if combined with alcohol</a:t>
            </a:r>
          </a:p>
          <a:p>
            <a:pPr eaLnBrk="1" hangingPunct="1"/>
            <a:r>
              <a:rPr lang="en-US" altLang="en-US">
                <a:latin typeface="Trebuchet MS" panose="020B0703020202090204" pitchFamily="34" charset="0"/>
                <a:ea typeface="ＭＳ Ｐゴシック" panose="020B0600070205080204" pitchFamily="34" charset="-128"/>
              </a:rPr>
              <a:t>Somnambulism (sleep walking and sleep driving) occurs with all related agents</a:t>
            </a:r>
          </a:p>
        </p:txBody>
      </p:sp>
      <p:sp>
        <p:nvSpPr>
          <p:cNvPr id="118788" name="Slide Number Placeholder 4">
            <a:extLst>
              <a:ext uri="{FF2B5EF4-FFF2-40B4-BE49-F238E27FC236}">
                <a16:creationId xmlns:a16="http://schemas.microsoft.com/office/drawing/2014/main" id="{09D7A203-6FED-5745-8A4C-1783D23541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F5EEA016-4798-124E-8A1C-0816745ABF1F}" type="slidenum">
              <a:rPr lang="en-US" altLang="en-US" sz="1200">
                <a:solidFill>
                  <a:srgbClr val="BCBCBC"/>
                </a:solidFill>
              </a:rPr>
              <a:pPr eaLnBrk="1" hangingPunct="1"/>
              <a:t>113</a:t>
            </a:fld>
            <a:endParaRPr lang="en-US" altLang="en-US" sz="1200">
              <a:solidFill>
                <a:srgbClr val="BCBCBC"/>
              </a:solidFill>
            </a:endParaRPr>
          </a:p>
        </p:txBody>
      </p:sp>
      <p:pic>
        <p:nvPicPr>
          <p:cNvPr id="118787" name="Picture 5" descr="ambien">
            <a:extLst>
              <a:ext uri="{FF2B5EF4-FFF2-40B4-BE49-F238E27FC236}">
                <a16:creationId xmlns:a16="http://schemas.microsoft.com/office/drawing/2014/main" id="{0B7D2EE9-6FC1-2F41-8AEF-CF7E698FF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762001"/>
            <a:ext cx="15525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2714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5B83-960B-394E-988A-92B645E84FA8}"/>
              </a:ext>
            </a:extLst>
          </p:cNvPr>
          <p:cNvSpPr>
            <a:spLocks noGrp="1"/>
          </p:cNvSpPr>
          <p:nvPr>
            <p:ph type="title"/>
          </p:nvPr>
        </p:nvSpPr>
        <p:spPr/>
        <p:txBody>
          <a:bodyPr/>
          <a:lstStyle/>
          <a:p>
            <a:r>
              <a:rPr lang="en-US" dirty="0"/>
              <a:t>WASP</a:t>
            </a:r>
          </a:p>
        </p:txBody>
      </p:sp>
      <p:sp>
        <p:nvSpPr>
          <p:cNvPr id="3" name="Content Placeholder 2">
            <a:extLst>
              <a:ext uri="{FF2B5EF4-FFF2-40B4-BE49-F238E27FC236}">
                <a16:creationId xmlns:a16="http://schemas.microsoft.com/office/drawing/2014/main" id="{95F1CF60-36A8-EF42-ACFE-5B77C9F8A883}"/>
              </a:ext>
            </a:extLst>
          </p:cNvPr>
          <p:cNvSpPr>
            <a:spLocks noGrp="1"/>
          </p:cNvSpPr>
          <p:nvPr>
            <p:ph idx="1"/>
          </p:nvPr>
        </p:nvSpPr>
        <p:spPr/>
        <p:txBody>
          <a:bodyPr/>
          <a:lstStyle/>
          <a:p>
            <a:r>
              <a:rPr lang="en-US" dirty="0"/>
              <a:t>METHAMPHETAMINE + BUG SPRAY (HOT SHOT)</a:t>
            </a:r>
          </a:p>
          <a:p>
            <a:r>
              <a:rPr lang="en-US" dirty="0"/>
              <a:t>VIOLENT, AGGRESSIVE, IRRATIONAL BEHAVIOR</a:t>
            </a:r>
          </a:p>
        </p:txBody>
      </p:sp>
    </p:spTree>
    <p:extLst>
      <p:ext uri="{BB962C8B-B14F-4D97-AF65-F5344CB8AC3E}">
        <p14:creationId xmlns:p14="http://schemas.microsoft.com/office/powerpoint/2010/main" val="123101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457200"/>
            <a:ext cx="8229600" cy="1371600"/>
          </a:xfrm>
        </p:spPr>
        <p:txBody>
          <a:bodyPr/>
          <a:lstStyle/>
          <a:p>
            <a:r>
              <a:rPr lang="en-US" altLang="en-US" b="1" dirty="0"/>
              <a:t>ADHD:  Treatment</a:t>
            </a:r>
          </a:p>
        </p:txBody>
      </p:sp>
      <p:sp>
        <p:nvSpPr>
          <p:cNvPr id="37891" name="Rectangle 3"/>
          <p:cNvSpPr>
            <a:spLocks noGrp="1" noChangeArrowheads="1"/>
          </p:cNvSpPr>
          <p:nvPr>
            <p:ph type="body" idx="1"/>
          </p:nvPr>
        </p:nvSpPr>
        <p:spPr/>
        <p:txBody>
          <a:bodyPr/>
          <a:lstStyle/>
          <a:p>
            <a:pPr>
              <a:buFont typeface="Wingdings" charset="2"/>
              <a:buNone/>
            </a:pPr>
            <a:r>
              <a:rPr lang="en-US" altLang="en-US" b="1" dirty="0"/>
              <a:t>   </a:t>
            </a:r>
            <a:r>
              <a:rPr lang="en-US" altLang="en-US" sz="3200" b="1" dirty="0"/>
              <a:t>Response to stimulant therapy is not diagnostic ADHD</a:t>
            </a:r>
          </a:p>
          <a:p>
            <a:pPr lvl="1"/>
            <a:r>
              <a:rPr lang="en-US" altLang="en-US" sz="2800" b="1" dirty="0"/>
              <a:t>Normal individuals show similar responses</a:t>
            </a:r>
          </a:p>
        </p:txBody>
      </p:sp>
    </p:spTree>
    <p:extLst>
      <p:ext uri="{BB962C8B-B14F-4D97-AF65-F5344CB8AC3E}">
        <p14:creationId xmlns:p14="http://schemas.microsoft.com/office/powerpoint/2010/main" val="5116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b="1" dirty="0"/>
              <a:t>ADHD:  Treatment Controversy</a:t>
            </a:r>
          </a:p>
        </p:txBody>
      </p:sp>
      <p:sp>
        <p:nvSpPr>
          <p:cNvPr id="39939" name="Rectangle 3"/>
          <p:cNvSpPr>
            <a:spLocks noGrp="1" noChangeArrowheads="1"/>
          </p:cNvSpPr>
          <p:nvPr>
            <p:ph type="body" idx="1"/>
          </p:nvPr>
        </p:nvSpPr>
        <p:spPr/>
        <p:txBody>
          <a:bodyPr>
            <a:noAutofit/>
          </a:bodyPr>
          <a:lstStyle/>
          <a:p>
            <a:pPr>
              <a:lnSpc>
                <a:spcPct val="90000"/>
              </a:lnSpc>
              <a:buFont typeface="Wingdings" charset="2"/>
              <a:buNone/>
            </a:pPr>
            <a:r>
              <a:rPr lang="en-US" altLang="en-US" sz="2800" b="1" dirty="0"/>
              <a:t>Increase in prescriptions may reflect:</a:t>
            </a:r>
          </a:p>
          <a:p>
            <a:pPr>
              <a:lnSpc>
                <a:spcPct val="90000"/>
              </a:lnSpc>
            </a:pPr>
            <a:r>
              <a:rPr lang="en-US" altLang="en-US" sz="2800" b="1" dirty="0"/>
              <a:t>Greater awareness of disorder</a:t>
            </a:r>
          </a:p>
          <a:p>
            <a:pPr>
              <a:lnSpc>
                <a:spcPct val="90000"/>
              </a:lnSpc>
            </a:pPr>
            <a:r>
              <a:rPr lang="en-US" altLang="en-US" sz="2800" b="1" dirty="0"/>
              <a:t>Increase in diagnosis among females</a:t>
            </a:r>
          </a:p>
          <a:p>
            <a:pPr>
              <a:lnSpc>
                <a:spcPct val="90000"/>
              </a:lnSpc>
            </a:pPr>
            <a:r>
              <a:rPr lang="en-US" altLang="en-US" sz="2800" b="1" dirty="0"/>
              <a:t>Increased recognition of inattentive subtype </a:t>
            </a:r>
          </a:p>
          <a:p>
            <a:pPr>
              <a:lnSpc>
                <a:spcPct val="90000"/>
              </a:lnSpc>
            </a:pPr>
            <a:r>
              <a:rPr lang="en-US" altLang="en-US" sz="2800" b="1" dirty="0"/>
              <a:t>Continuation of treatment into adolescence and adulthood </a:t>
            </a:r>
            <a:br>
              <a:rPr lang="en-US" altLang="en-US" sz="2800" b="1" dirty="0"/>
            </a:br>
            <a:endParaRPr lang="en-US" altLang="en-US" sz="2800" b="1" dirty="0"/>
          </a:p>
        </p:txBody>
      </p:sp>
    </p:spTree>
    <p:extLst>
      <p:ext uri="{BB962C8B-B14F-4D97-AF65-F5344CB8AC3E}">
        <p14:creationId xmlns:p14="http://schemas.microsoft.com/office/powerpoint/2010/main" val="185104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6" name="Picture 4" descr="PPT16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9562"/>
            <a:ext cx="8763000" cy="6173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20517" name="Text Box 5"/>
          <p:cNvSpPr txBox="1">
            <a:spLocks noChangeArrowheads="1"/>
          </p:cNvSpPr>
          <p:nvPr/>
        </p:nvSpPr>
        <p:spPr bwMode="auto">
          <a:xfrm>
            <a:off x="1812926" y="6051550"/>
            <a:ext cx="319991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en-US"/>
              <a:t>Zametkin &amp;Ernst NEJM 1999</a:t>
            </a:r>
          </a:p>
        </p:txBody>
      </p:sp>
    </p:spTree>
    <p:extLst>
      <p:ext uri="{BB962C8B-B14F-4D97-AF65-F5344CB8AC3E}">
        <p14:creationId xmlns:p14="http://schemas.microsoft.com/office/powerpoint/2010/main" val="16775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b="1" dirty="0"/>
              <a:t>Pathophysiology</a:t>
            </a:r>
          </a:p>
        </p:txBody>
      </p:sp>
      <p:sp>
        <p:nvSpPr>
          <p:cNvPr id="162819" name="Rectangle 3"/>
          <p:cNvSpPr>
            <a:spLocks noGrp="1" noChangeArrowheads="1"/>
          </p:cNvSpPr>
          <p:nvPr>
            <p:ph type="body" sz="half" idx="1"/>
          </p:nvPr>
        </p:nvSpPr>
        <p:spPr>
          <a:xfrm>
            <a:off x="1981200" y="1981200"/>
            <a:ext cx="4033838" cy="4114800"/>
          </a:xfrm>
        </p:spPr>
        <p:txBody>
          <a:bodyPr/>
          <a:lstStyle/>
          <a:p>
            <a:pPr>
              <a:lnSpc>
                <a:spcPct val="90000"/>
              </a:lnSpc>
            </a:pPr>
            <a:r>
              <a:rPr lang="en-US" altLang="en-US" sz="2800" b="1" dirty="0"/>
              <a:t>Dysfunctional circuits</a:t>
            </a:r>
          </a:p>
          <a:p>
            <a:pPr lvl="1">
              <a:lnSpc>
                <a:spcPct val="90000"/>
              </a:lnSpc>
            </a:pPr>
            <a:r>
              <a:rPr lang="en-US" altLang="en-US" sz="2400" b="1" dirty="0"/>
              <a:t>Frontal cortex</a:t>
            </a:r>
          </a:p>
          <a:p>
            <a:pPr lvl="1">
              <a:lnSpc>
                <a:spcPct val="90000"/>
              </a:lnSpc>
            </a:pPr>
            <a:r>
              <a:rPr lang="en-US" altLang="en-US" sz="2400" b="1" dirty="0"/>
              <a:t>RAS</a:t>
            </a:r>
          </a:p>
          <a:p>
            <a:pPr lvl="1">
              <a:lnSpc>
                <a:spcPct val="90000"/>
              </a:lnSpc>
            </a:pPr>
            <a:r>
              <a:rPr lang="en-US" altLang="en-US" sz="2400" b="1" dirty="0"/>
              <a:t>Limbic</a:t>
            </a:r>
          </a:p>
          <a:p>
            <a:pPr lvl="1">
              <a:lnSpc>
                <a:spcPct val="90000"/>
              </a:lnSpc>
              <a:buFont typeface="Wingdings" charset="2"/>
              <a:buNone/>
            </a:pPr>
            <a:endParaRPr lang="en-US" altLang="en-US" sz="2000" b="1" dirty="0"/>
          </a:p>
        </p:txBody>
      </p:sp>
      <p:pic>
        <p:nvPicPr>
          <p:cNvPr id="162820"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868064" y="920151"/>
            <a:ext cx="4419600" cy="4953000"/>
          </a:xfrm>
        </p:spPr>
      </p:pic>
    </p:spTree>
    <p:extLst>
      <p:ext uri="{BB962C8B-B14F-4D97-AF65-F5344CB8AC3E}">
        <p14:creationId xmlns:p14="http://schemas.microsoft.com/office/powerpoint/2010/main" val="204537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sz="4000" b="1"/>
              <a:t>ADHD:  Pharmacologic Substrate</a:t>
            </a:r>
          </a:p>
        </p:txBody>
      </p:sp>
      <p:sp>
        <p:nvSpPr>
          <p:cNvPr id="165891" name="Rectangle 3"/>
          <p:cNvSpPr>
            <a:spLocks noGrp="1" noChangeArrowheads="1"/>
          </p:cNvSpPr>
          <p:nvPr>
            <p:ph type="body" idx="1"/>
          </p:nvPr>
        </p:nvSpPr>
        <p:spPr/>
        <p:txBody>
          <a:bodyPr>
            <a:normAutofit/>
          </a:bodyPr>
          <a:lstStyle/>
          <a:p>
            <a:r>
              <a:rPr lang="en-US" altLang="en-US" sz="2800" b="1" dirty="0"/>
              <a:t>DA dysregulation produces deficits in response inhibition</a:t>
            </a:r>
          </a:p>
          <a:p>
            <a:r>
              <a:rPr lang="en-US" altLang="en-US" sz="2800" b="1" dirty="0"/>
              <a:t>NE dysregulation produces deficits in attention</a:t>
            </a:r>
          </a:p>
          <a:p>
            <a:pPr>
              <a:buFont typeface="Wingdings" charset="2"/>
              <a:buNone/>
            </a:pPr>
            <a:endParaRPr lang="en-US" altLang="en-US" sz="2800" dirty="0"/>
          </a:p>
          <a:p>
            <a:pPr algn="ctr">
              <a:buFont typeface="Wingdings" charset="2"/>
              <a:buNone/>
            </a:pPr>
            <a:r>
              <a:rPr lang="en-US" altLang="en-US" sz="2800" dirty="0"/>
              <a:t>   </a:t>
            </a:r>
            <a:r>
              <a:rPr lang="en-US" altLang="en-US" sz="2800" b="1" i="1" dirty="0"/>
              <a:t>All currently available drugs modulate NE and/or DA</a:t>
            </a:r>
          </a:p>
        </p:txBody>
      </p:sp>
    </p:spTree>
    <p:extLst>
      <p:ext uri="{BB962C8B-B14F-4D97-AF65-F5344CB8AC3E}">
        <p14:creationId xmlns:p14="http://schemas.microsoft.com/office/powerpoint/2010/main" val="126396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b="1"/>
              <a:t>ADHD: Stimulants</a:t>
            </a:r>
          </a:p>
        </p:txBody>
      </p:sp>
      <p:sp>
        <p:nvSpPr>
          <p:cNvPr id="44035" name="Rectangle 3"/>
          <p:cNvSpPr>
            <a:spLocks noGrp="1" noChangeArrowheads="1"/>
          </p:cNvSpPr>
          <p:nvPr>
            <p:ph type="body" idx="1"/>
          </p:nvPr>
        </p:nvSpPr>
        <p:spPr/>
        <p:txBody>
          <a:bodyPr>
            <a:normAutofit fontScale="85000" lnSpcReduction="20000"/>
          </a:bodyPr>
          <a:lstStyle/>
          <a:p>
            <a:r>
              <a:rPr lang="en-US" altLang="en-US" sz="2800" b="1" dirty="0"/>
              <a:t>Methylphenidate (Ritalin, Ritalin-</a:t>
            </a:r>
            <a:r>
              <a:rPr lang="en-US" altLang="en-US" sz="2800" b="1" dirty="0" err="1"/>
              <a:t>SR,Quillivant,Metadate</a:t>
            </a:r>
            <a:r>
              <a:rPr lang="en-US" altLang="en-US" sz="2800" b="1" dirty="0"/>
              <a:t>, </a:t>
            </a:r>
            <a:r>
              <a:rPr lang="en-US" altLang="en-US" sz="2800" b="1" dirty="0" err="1"/>
              <a:t>Daytrana</a:t>
            </a:r>
            <a:r>
              <a:rPr lang="en-US" altLang="en-US" sz="2800" b="1" dirty="0"/>
              <a:t>)</a:t>
            </a:r>
          </a:p>
          <a:p>
            <a:r>
              <a:rPr lang="en-US" altLang="en-US" sz="2800" b="1" dirty="0" err="1"/>
              <a:t>Dexmethylphenidate</a:t>
            </a:r>
            <a:r>
              <a:rPr lang="en-US" altLang="en-US" sz="2800" b="1" dirty="0"/>
              <a:t> (Focalin)</a:t>
            </a:r>
          </a:p>
          <a:p>
            <a:r>
              <a:rPr lang="en-US" altLang="en-US" sz="2800" b="1" dirty="0" err="1"/>
              <a:t>Dextroamphetamine</a:t>
            </a:r>
            <a:r>
              <a:rPr lang="en-US" altLang="en-US" sz="2800" b="1" dirty="0"/>
              <a:t> (Dexedrine, </a:t>
            </a:r>
            <a:r>
              <a:rPr lang="en-US" altLang="en-US" sz="2800" b="1" dirty="0" err="1"/>
              <a:t>Dextrostat</a:t>
            </a:r>
            <a:r>
              <a:rPr lang="en-US" altLang="en-US" sz="2800" b="1" dirty="0"/>
              <a:t>, </a:t>
            </a:r>
            <a:r>
              <a:rPr lang="en-US" altLang="en-US" sz="2800" b="1" dirty="0" err="1"/>
              <a:t>Oxydess</a:t>
            </a:r>
            <a:r>
              <a:rPr lang="en-US" altLang="en-US" sz="2800" b="1" dirty="0"/>
              <a:t>. </a:t>
            </a:r>
            <a:r>
              <a:rPr lang="en-US" altLang="en-US" sz="2800" b="1" dirty="0" err="1"/>
              <a:t>Dexdrine</a:t>
            </a:r>
            <a:r>
              <a:rPr lang="en-US" altLang="en-US" sz="2800" b="1" dirty="0"/>
              <a:t> </a:t>
            </a:r>
            <a:r>
              <a:rPr lang="en-US" altLang="en-US" sz="2800" b="1" dirty="0" err="1"/>
              <a:t>spansules</a:t>
            </a:r>
            <a:r>
              <a:rPr lang="en-US" altLang="en-US" sz="2800" b="1" dirty="0"/>
              <a:t>, </a:t>
            </a:r>
            <a:r>
              <a:rPr lang="en-US" altLang="en-US" sz="2800" b="1" dirty="0" err="1"/>
              <a:t>Spancap</a:t>
            </a:r>
            <a:r>
              <a:rPr lang="en-US" altLang="en-US" sz="2800" b="1" dirty="0"/>
              <a:t>)</a:t>
            </a:r>
          </a:p>
          <a:p>
            <a:r>
              <a:rPr lang="en-US" altLang="en-US" sz="2800" b="1" dirty="0"/>
              <a:t>D-amphetamine + amphetamine (Adderall)</a:t>
            </a:r>
          </a:p>
          <a:p>
            <a:r>
              <a:rPr lang="en-US" altLang="en-US" sz="2800" b="1" dirty="0" err="1"/>
              <a:t>Pemoline</a:t>
            </a:r>
            <a:r>
              <a:rPr lang="en-US" altLang="en-US" sz="2800" b="1" dirty="0"/>
              <a:t> (</a:t>
            </a:r>
            <a:r>
              <a:rPr lang="en-US" altLang="en-US" sz="2800" b="1" dirty="0" err="1"/>
              <a:t>Cylert</a:t>
            </a:r>
            <a:r>
              <a:rPr lang="en-US" altLang="en-US" sz="2800" b="1" dirty="0"/>
              <a:t>) WITHDRAWN</a:t>
            </a:r>
          </a:p>
          <a:p>
            <a:r>
              <a:rPr lang="en-US" altLang="en-US" sz="2800" b="1" dirty="0"/>
              <a:t>Methamphetamine (</a:t>
            </a:r>
            <a:r>
              <a:rPr lang="en-US" altLang="en-US" sz="2800" b="1" dirty="0" err="1"/>
              <a:t>Desoxyn</a:t>
            </a:r>
            <a:r>
              <a:rPr lang="en-US" altLang="en-US" sz="2800" b="1" dirty="0"/>
              <a:t>)</a:t>
            </a:r>
            <a:endParaRPr lang="en-US" altLang="en-US" b="1" dirty="0"/>
          </a:p>
        </p:txBody>
      </p:sp>
    </p:spTree>
    <p:extLst>
      <p:ext uri="{BB962C8B-B14F-4D97-AF65-F5344CB8AC3E}">
        <p14:creationId xmlns:p14="http://schemas.microsoft.com/office/powerpoint/2010/main" val="168056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b="1"/>
              <a:t>ADHD Drugs</a:t>
            </a:r>
          </a:p>
        </p:txBody>
      </p:sp>
      <p:sp>
        <p:nvSpPr>
          <p:cNvPr id="46083" name="Rectangle 3"/>
          <p:cNvSpPr>
            <a:spLocks noGrp="1" noChangeArrowheads="1"/>
          </p:cNvSpPr>
          <p:nvPr>
            <p:ph type="body" idx="1"/>
          </p:nvPr>
        </p:nvSpPr>
        <p:spPr/>
        <p:txBody>
          <a:bodyPr/>
          <a:lstStyle/>
          <a:p>
            <a:r>
              <a:rPr lang="en-US" altLang="en-US" b="1" dirty="0" err="1"/>
              <a:t>Lisdexamfetamine</a:t>
            </a:r>
            <a:r>
              <a:rPr lang="en-US" altLang="en-US" b="1" dirty="0"/>
              <a:t> (</a:t>
            </a:r>
            <a:r>
              <a:rPr lang="en-US" altLang="en-US" b="1" dirty="0" err="1"/>
              <a:t>Vyvanse</a:t>
            </a:r>
            <a:r>
              <a:rPr lang="en-US" altLang="en-US" b="1" dirty="0"/>
              <a:t>)</a:t>
            </a:r>
          </a:p>
          <a:p>
            <a:r>
              <a:rPr lang="en-US" altLang="en-US" b="1" dirty="0"/>
              <a:t>TCAs (amitriptyline, </a:t>
            </a:r>
            <a:r>
              <a:rPr lang="en-US" altLang="en-US" b="1" dirty="0" err="1"/>
              <a:t>desipramine</a:t>
            </a:r>
            <a:r>
              <a:rPr lang="en-US" altLang="en-US" b="1" dirty="0"/>
              <a:t>, imipramine, nortriptyline)</a:t>
            </a:r>
          </a:p>
          <a:p>
            <a:r>
              <a:rPr lang="en-US" altLang="en-US" b="1" dirty="0"/>
              <a:t>Alpha 2 agonists (clonidine [</a:t>
            </a:r>
            <a:r>
              <a:rPr lang="en-US" altLang="en-US" b="1" dirty="0" err="1"/>
              <a:t>kapvay</a:t>
            </a:r>
            <a:r>
              <a:rPr lang="en-US" altLang="en-US" b="1" dirty="0"/>
              <a:t>], </a:t>
            </a:r>
            <a:r>
              <a:rPr lang="en-US" altLang="en-US" b="1" dirty="0" err="1"/>
              <a:t>guanfacine</a:t>
            </a:r>
            <a:r>
              <a:rPr lang="en-US" altLang="en-US" b="1" dirty="0"/>
              <a:t> [</a:t>
            </a:r>
            <a:r>
              <a:rPr lang="en-US" altLang="en-US" b="1" dirty="0" err="1"/>
              <a:t>intuniv</a:t>
            </a:r>
            <a:r>
              <a:rPr lang="en-US" altLang="en-US" b="1" dirty="0"/>
              <a:t>])</a:t>
            </a:r>
          </a:p>
          <a:p>
            <a:r>
              <a:rPr lang="en-US" altLang="en-US" b="1" dirty="0"/>
              <a:t>Bupropion (Wellbutrin)</a:t>
            </a:r>
          </a:p>
          <a:p>
            <a:r>
              <a:rPr lang="en-US" altLang="en-US" b="1" dirty="0" err="1"/>
              <a:t>Modafinil</a:t>
            </a:r>
            <a:r>
              <a:rPr lang="en-US" altLang="en-US" b="1" dirty="0"/>
              <a:t> (Provigil)</a:t>
            </a:r>
          </a:p>
          <a:p>
            <a:r>
              <a:rPr lang="en-US" altLang="en-US" b="1" dirty="0"/>
              <a:t>Atomoxetine (Strattera)</a:t>
            </a:r>
          </a:p>
        </p:txBody>
      </p:sp>
    </p:spTree>
    <p:extLst>
      <p:ext uri="{BB962C8B-B14F-4D97-AF65-F5344CB8AC3E}">
        <p14:creationId xmlns:p14="http://schemas.microsoft.com/office/powerpoint/2010/main" val="103698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a:t>ADHD Drugs:  DAT</a:t>
            </a:r>
          </a:p>
        </p:txBody>
      </p:sp>
      <p:sp>
        <p:nvSpPr>
          <p:cNvPr id="50179" name="Rectangle 3"/>
          <p:cNvSpPr>
            <a:spLocks noGrp="1" noChangeArrowheads="1"/>
          </p:cNvSpPr>
          <p:nvPr>
            <p:ph type="body" idx="1"/>
          </p:nvPr>
        </p:nvSpPr>
        <p:spPr/>
        <p:txBody>
          <a:bodyPr>
            <a:normAutofit lnSpcReduction="10000"/>
          </a:bodyPr>
          <a:lstStyle/>
          <a:p>
            <a:r>
              <a:rPr lang="en-US" altLang="en-US" sz="2800" b="1"/>
              <a:t>Selective and principal target of most drugs</a:t>
            </a:r>
          </a:p>
          <a:p>
            <a:r>
              <a:rPr lang="en-US" altLang="en-US" sz="2800" b="1"/>
              <a:t>DA hypofunction in frontal cortex and basal ganglia is believed to be neurobiological feature of ADHD</a:t>
            </a:r>
          </a:p>
          <a:p>
            <a:r>
              <a:rPr lang="en-US" altLang="en-US" sz="2800" b="1"/>
              <a:t>DAT gene associated with ADHD</a:t>
            </a:r>
          </a:p>
          <a:p>
            <a:r>
              <a:rPr lang="en-US" altLang="en-US" sz="2800" b="1"/>
              <a:t>Abnormal levels of DAT have been detected in ADHD subjects in some studies</a:t>
            </a:r>
          </a:p>
          <a:p>
            <a:pPr>
              <a:buFont typeface="Wingdings" charset="2"/>
              <a:buNone/>
            </a:pPr>
            <a:endParaRPr lang="en-US" altLang="en-US" sz="2800" b="1"/>
          </a:p>
        </p:txBody>
      </p:sp>
    </p:spTree>
    <p:extLst>
      <p:ext uri="{BB962C8B-B14F-4D97-AF65-F5344CB8AC3E}">
        <p14:creationId xmlns:p14="http://schemas.microsoft.com/office/powerpoint/2010/main" val="120677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b="1"/>
              <a:t>Pediatric Pharmacology: Reality</a:t>
            </a:r>
          </a:p>
        </p:txBody>
      </p:sp>
      <p:sp>
        <p:nvSpPr>
          <p:cNvPr id="11267" name="Rectangle 3"/>
          <p:cNvSpPr>
            <a:spLocks noGrp="1" noChangeArrowheads="1"/>
          </p:cNvSpPr>
          <p:nvPr>
            <p:ph type="body" idx="1"/>
          </p:nvPr>
        </p:nvSpPr>
        <p:spPr/>
        <p:txBody>
          <a:bodyPr>
            <a:normAutofit/>
          </a:bodyPr>
          <a:lstStyle/>
          <a:p>
            <a:pPr>
              <a:buFont typeface="Wingdings" charset="2"/>
              <a:buNone/>
            </a:pPr>
            <a:r>
              <a:rPr lang="en-US" altLang="en-US" sz="3600" b="1" dirty="0"/>
              <a:t>“Clinical practice in child and adolescent psychiatry often precedes clinical research in the development of new treatment interventions.”</a:t>
            </a:r>
          </a:p>
        </p:txBody>
      </p:sp>
    </p:spTree>
    <p:extLst>
      <p:ext uri="{BB962C8B-B14F-4D97-AF65-F5344CB8AC3E}">
        <p14:creationId xmlns:p14="http://schemas.microsoft.com/office/powerpoint/2010/main" val="83575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b="1"/>
              <a:t>ADHD:  Generalizations about Dosing</a:t>
            </a:r>
          </a:p>
        </p:txBody>
      </p:sp>
      <p:sp>
        <p:nvSpPr>
          <p:cNvPr id="54275" name="Rectangle 3"/>
          <p:cNvSpPr>
            <a:spLocks noGrp="1" noChangeArrowheads="1"/>
          </p:cNvSpPr>
          <p:nvPr>
            <p:ph type="body" idx="1"/>
          </p:nvPr>
        </p:nvSpPr>
        <p:spPr/>
        <p:txBody>
          <a:bodyPr>
            <a:normAutofit/>
          </a:bodyPr>
          <a:lstStyle/>
          <a:p>
            <a:r>
              <a:rPr lang="en-US" altLang="en-US" sz="2800" b="1" dirty="0"/>
              <a:t>Academic performance may improve with low dose but higher doses may be required for improvement of motor restlessness and attention</a:t>
            </a:r>
          </a:p>
          <a:p>
            <a:r>
              <a:rPr lang="en-US" altLang="en-US" sz="2800" b="1" dirty="0"/>
              <a:t>Assess adverse effects, behavior and academic function through reports from teachers or parents before altering dose</a:t>
            </a:r>
          </a:p>
        </p:txBody>
      </p:sp>
    </p:spTree>
    <p:extLst>
      <p:ext uri="{BB962C8B-B14F-4D97-AF65-F5344CB8AC3E}">
        <p14:creationId xmlns:p14="http://schemas.microsoft.com/office/powerpoint/2010/main" val="91316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b="1"/>
              <a:t>Concerta</a:t>
            </a:r>
            <a:r>
              <a:rPr lang="en-US" altLang="en-US" b="1">
                <a:latin typeface="Comic Sans MS" charset="0"/>
              </a:rPr>
              <a:t> </a:t>
            </a:r>
          </a:p>
        </p:txBody>
      </p:sp>
      <p:sp>
        <p:nvSpPr>
          <p:cNvPr id="64515" name="Rectangle 3"/>
          <p:cNvSpPr>
            <a:spLocks noGrp="1" noChangeArrowheads="1"/>
          </p:cNvSpPr>
          <p:nvPr>
            <p:ph type="body" sz="half" idx="1"/>
          </p:nvPr>
        </p:nvSpPr>
        <p:spPr/>
        <p:txBody>
          <a:bodyPr>
            <a:normAutofit fontScale="92500" lnSpcReduction="20000"/>
          </a:bodyPr>
          <a:lstStyle/>
          <a:p>
            <a:r>
              <a:rPr lang="en-US" altLang="en-US" sz="2800" b="1"/>
              <a:t>Extended release methylphenidate</a:t>
            </a:r>
          </a:p>
          <a:p>
            <a:r>
              <a:rPr lang="en-US" altLang="en-US" sz="2800" b="1"/>
              <a:t>Tablet uses osmotic technology</a:t>
            </a:r>
          </a:p>
          <a:p>
            <a:r>
              <a:rPr lang="en-US" altLang="en-US" sz="2800" b="1"/>
              <a:t>Duration 12 hrs</a:t>
            </a:r>
          </a:p>
          <a:p>
            <a:r>
              <a:rPr lang="en-US" altLang="en-US" sz="2800" b="1"/>
              <a:t>Peak plasma levels 6-8 hrs</a:t>
            </a:r>
          </a:p>
          <a:p>
            <a:pPr>
              <a:buFont typeface="Wingdings" charset="2"/>
              <a:buNone/>
            </a:pPr>
            <a:endParaRPr lang="en-US" altLang="en-US" sz="2800" b="1"/>
          </a:p>
        </p:txBody>
      </p:sp>
      <p:pic>
        <p:nvPicPr>
          <p:cNvPr id="6451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4238626"/>
            <a:ext cx="5943600" cy="2238375"/>
          </a:xfrm>
        </p:spPr>
      </p:pic>
    </p:spTree>
    <p:extLst>
      <p:ext uri="{BB962C8B-B14F-4D97-AF65-F5344CB8AC3E}">
        <p14:creationId xmlns:p14="http://schemas.microsoft.com/office/powerpoint/2010/main" val="146374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b="1"/>
              <a:t>Methylphenidate: Warnings</a:t>
            </a:r>
          </a:p>
        </p:txBody>
      </p:sp>
      <p:sp>
        <p:nvSpPr>
          <p:cNvPr id="68611" name="Rectangle 3"/>
          <p:cNvSpPr>
            <a:spLocks noGrp="1" noChangeArrowheads="1"/>
          </p:cNvSpPr>
          <p:nvPr>
            <p:ph type="body" idx="1"/>
          </p:nvPr>
        </p:nvSpPr>
        <p:spPr/>
        <p:txBody>
          <a:bodyPr>
            <a:normAutofit/>
          </a:bodyPr>
          <a:lstStyle/>
          <a:p>
            <a:r>
              <a:rPr lang="en-US" altLang="en-US" sz="2400" b="1" dirty="0"/>
              <a:t>Do not use for severe depression</a:t>
            </a:r>
          </a:p>
          <a:p>
            <a:r>
              <a:rPr lang="en-US" altLang="en-US" sz="2400" b="1" dirty="0"/>
              <a:t>Do not use for treatment of fatigue</a:t>
            </a:r>
          </a:p>
          <a:p>
            <a:r>
              <a:rPr lang="en-US" altLang="en-US" sz="2400" b="1" dirty="0"/>
              <a:t>May lower seizure threshold</a:t>
            </a:r>
          </a:p>
          <a:p>
            <a:r>
              <a:rPr lang="en-US" altLang="en-US" sz="2400" b="1" dirty="0"/>
              <a:t>Use cautiously in hypertensive patients</a:t>
            </a:r>
          </a:p>
          <a:p>
            <a:r>
              <a:rPr lang="en-US" altLang="en-US" sz="2400" b="1" dirty="0"/>
              <a:t>May affect accommodation and produce blurring of vision</a:t>
            </a:r>
          </a:p>
        </p:txBody>
      </p:sp>
    </p:spTree>
    <p:extLst>
      <p:ext uri="{BB962C8B-B14F-4D97-AF65-F5344CB8AC3E}">
        <p14:creationId xmlns:p14="http://schemas.microsoft.com/office/powerpoint/2010/main" val="708144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b="1"/>
              <a:t>Methylphenidate: Warnings</a:t>
            </a:r>
          </a:p>
        </p:txBody>
      </p:sp>
      <p:sp>
        <p:nvSpPr>
          <p:cNvPr id="70659" name="Rectangle 3"/>
          <p:cNvSpPr>
            <a:spLocks noGrp="1" noChangeArrowheads="1"/>
          </p:cNvSpPr>
          <p:nvPr>
            <p:ph type="body" idx="1"/>
          </p:nvPr>
        </p:nvSpPr>
        <p:spPr/>
        <p:txBody>
          <a:bodyPr/>
          <a:lstStyle/>
          <a:p>
            <a:r>
              <a:rPr lang="en-US" altLang="en-US" sz="2800" b="1" dirty="0"/>
              <a:t>May exacerbate behavior disturbances and thought disorders in psychotic children</a:t>
            </a:r>
          </a:p>
          <a:p>
            <a:r>
              <a:rPr lang="en-US" altLang="en-US" sz="2800" b="1" dirty="0"/>
              <a:t>May slow weight gain and growth slightly but long term effects are minimal (may be related to ADHD and independent of therapy)</a:t>
            </a:r>
          </a:p>
          <a:p>
            <a:pPr>
              <a:buFont typeface="Wingdings" charset="2"/>
              <a:buNone/>
            </a:pPr>
            <a:endParaRPr lang="en-US" altLang="en-US" sz="2800" b="1" dirty="0"/>
          </a:p>
          <a:p>
            <a:endParaRPr lang="en-US" altLang="en-US" b="1" dirty="0"/>
          </a:p>
        </p:txBody>
      </p:sp>
    </p:spTree>
    <p:extLst>
      <p:ext uri="{BB962C8B-B14F-4D97-AF65-F5344CB8AC3E}">
        <p14:creationId xmlns:p14="http://schemas.microsoft.com/office/powerpoint/2010/main" val="1961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4000" b="1"/>
              <a:t>Methylphenidate: Side Effects</a:t>
            </a:r>
          </a:p>
        </p:txBody>
      </p:sp>
      <p:sp>
        <p:nvSpPr>
          <p:cNvPr id="72707" name="Rectangle 3"/>
          <p:cNvSpPr>
            <a:spLocks noGrp="1" noChangeArrowheads="1"/>
          </p:cNvSpPr>
          <p:nvPr>
            <p:ph type="body" idx="1"/>
          </p:nvPr>
        </p:nvSpPr>
        <p:spPr/>
        <p:txBody>
          <a:bodyPr>
            <a:normAutofit/>
          </a:bodyPr>
          <a:lstStyle/>
          <a:p>
            <a:pPr>
              <a:lnSpc>
                <a:spcPct val="90000"/>
              </a:lnSpc>
            </a:pPr>
            <a:r>
              <a:rPr lang="en-US" altLang="en-US" sz="2800" b="1" dirty="0"/>
              <a:t>Dose dependent</a:t>
            </a:r>
          </a:p>
          <a:p>
            <a:pPr>
              <a:lnSpc>
                <a:spcPct val="90000"/>
              </a:lnSpc>
            </a:pPr>
            <a:r>
              <a:rPr lang="en-US" altLang="en-US" sz="2800" b="1" dirty="0"/>
              <a:t>Decreased appetite in 80% of children - usually mild and limited to daytime eating</a:t>
            </a:r>
          </a:p>
          <a:p>
            <a:pPr>
              <a:lnSpc>
                <a:spcPct val="90000"/>
              </a:lnSpc>
            </a:pPr>
            <a:r>
              <a:rPr lang="en-US" altLang="en-US" sz="2800" b="1" dirty="0"/>
              <a:t>Substantial weight loss in 10-15% of children</a:t>
            </a:r>
          </a:p>
          <a:p>
            <a:pPr>
              <a:lnSpc>
                <a:spcPct val="90000"/>
              </a:lnSpc>
            </a:pPr>
            <a:r>
              <a:rPr lang="en-US" altLang="en-US" sz="2800" b="1" dirty="0"/>
              <a:t>Insomnia (3-85% of children)</a:t>
            </a:r>
          </a:p>
          <a:p>
            <a:pPr lvl="1">
              <a:lnSpc>
                <a:spcPct val="90000"/>
              </a:lnSpc>
            </a:pPr>
            <a:r>
              <a:rPr lang="en-US" altLang="en-US" sz="2400" b="1" dirty="0"/>
              <a:t>Sleep delays of about an hour</a:t>
            </a:r>
          </a:p>
        </p:txBody>
      </p:sp>
    </p:spTree>
    <p:extLst>
      <p:ext uri="{BB962C8B-B14F-4D97-AF65-F5344CB8AC3E}">
        <p14:creationId xmlns:p14="http://schemas.microsoft.com/office/powerpoint/2010/main" val="212924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ltLang="en-US"/>
              <a:t>Dexmethylphenidate (Focalin)</a:t>
            </a:r>
          </a:p>
        </p:txBody>
      </p:sp>
      <p:sp>
        <p:nvSpPr>
          <p:cNvPr id="322563" name="Rectangle 3"/>
          <p:cNvSpPr>
            <a:spLocks noGrp="1" noChangeArrowheads="1"/>
          </p:cNvSpPr>
          <p:nvPr>
            <p:ph type="body" idx="1"/>
          </p:nvPr>
        </p:nvSpPr>
        <p:spPr/>
        <p:txBody>
          <a:bodyPr>
            <a:normAutofit/>
          </a:bodyPr>
          <a:lstStyle/>
          <a:p>
            <a:r>
              <a:rPr lang="en-US" altLang="en-US" sz="2800" dirty="0"/>
              <a:t>D isomer</a:t>
            </a:r>
          </a:p>
          <a:p>
            <a:r>
              <a:rPr lang="en-US" altLang="en-US" sz="2800" dirty="0"/>
              <a:t>Duration of activity ~ 4 </a:t>
            </a:r>
            <a:r>
              <a:rPr lang="en-US" altLang="en-US" sz="2800" dirty="0" err="1"/>
              <a:t>hrs</a:t>
            </a:r>
            <a:endParaRPr lang="en-US" altLang="en-US" sz="2800" dirty="0"/>
          </a:p>
          <a:p>
            <a:r>
              <a:rPr lang="en-US" altLang="en-US" sz="2800" dirty="0"/>
              <a:t>Dosages available:  2.5, 5, 10 mg</a:t>
            </a:r>
          </a:p>
          <a:p>
            <a:r>
              <a:rPr lang="en-US" altLang="en-US" sz="2800" dirty="0"/>
              <a:t>Some patients may tolerate better than other forms of methylphenidate</a:t>
            </a:r>
          </a:p>
        </p:txBody>
      </p:sp>
    </p:spTree>
    <p:extLst>
      <p:ext uri="{BB962C8B-B14F-4D97-AF65-F5344CB8AC3E}">
        <p14:creationId xmlns:p14="http://schemas.microsoft.com/office/powerpoint/2010/main" val="101985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b="1"/>
              <a:t>D-amphetamine: Side Effects</a:t>
            </a:r>
          </a:p>
        </p:txBody>
      </p:sp>
      <p:sp>
        <p:nvSpPr>
          <p:cNvPr id="82947" name="Rectangle 3"/>
          <p:cNvSpPr>
            <a:spLocks noGrp="1" noChangeArrowheads="1"/>
          </p:cNvSpPr>
          <p:nvPr>
            <p:ph type="body" idx="1"/>
          </p:nvPr>
        </p:nvSpPr>
        <p:spPr/>
        <p:txBody>
          <a:bodyPr>
            <a:normAutofit/>
          </a:bodyPr>
          <a:lstStyle/>
          <a:p>
            <a:r>
              <a:rPr lang="en-US" altLang="en-US" sz="2800" b="1" dirty="0"/>
              <a:t>CVS - tachycardia, hypertension, arrhythmias</a:t>
            </a:r>
          </a:p>
          <a:p>
            <a:r>
              <a:rPr lang="en-US" altLang="en-US" sz="2800" b="1" dirty="0"/>
              <a:t>CNS - overstimulation, restlessness, insomnia, psychotic episodes, euphoria, changes in libido</a:t>
            </a:r>
          </a:p>
          <a:p>
            <a:r>
              <a:rPr lang="en-US" altLang="en-US" sz="2800" b="1" dirty="0"/>
              <a:t>GI - dry mouth, unpleasant taste, constipation, anorexia, weight loss</a:t>
            </a:r>
          </a:p>
        </p:txBody>
      </p:sp>
    </p:spTree>
    <p:extLst>
      <p:ext uri="{BB962C8B-B14F-4D97-AF65-F5344CB8AC3E}">
        <p14:creationId xmlns:p14="http://schemas.microsoft.com/office/powerpoint/2010/main" val="198158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en-US" b="1"/>
              <a:t>Atomoxetine</a:t>
            </a:r>
          </a:p>
        </p:txBody>
      </p:sp>
      <p:sp>
        <p:nvSpPr>
          <p:cNvPr id="185347" name="Rectangle 3"/>
          <p:cNvSpPr>
            <a:spLocks noGrp="1" noChangeArrowheads="1"/>
          </p:cNvSpPr>
          <p:nvPr>
            <p:ph type="body" idx="1"/>
          </p:nvPr>
        </p:nvSpPr>
        <p:spPr>
          <a:xfrm>
            <a:off x="468553" y="2770516"/>
            <a:ext cx="9905998" cy="3124201"/>
          </a:xfrm>
        </p:spPr>
        <p:txBody>
          <a:bodyPr>
            <a:normAutofit/>
          </a:bodyPr>
          <a:lstStyle/>
          <a:p>
            <a:r>
              <a:rPr lang="en-US" altLang="en-US" sz="2800" b="1" dirty="0"/>
              <a:t>Currently considered 2</a:t>
            </a:r>
            <a:r>
              <a:rPr lang="en-US" altLang="en-US" sz="2800" b="1" baseline="30000" dirty="0"/>
              <a:t>nd</a:t>
            </a:r>
            <a:r>
              <a:rPr lang="en-US" altLang="en-US" sz="2800" b="1" dirty="0"/>
              <a:t> line treatment in ADHD after stimulants</a:t>
            </a:r>
          </a:p>
          <a:p>
            <a:r>
              <a:rPr lang="en-US" altLang="en-US" sz="2800" b="1" dirty="0"/>
              <a:t>Considered appropriate treatment when adequate trials with two stimulant drugs have failed</a:t>
            </a:r>
          </a:p>
        </p:txBody>
      </p:sp>
      <p:pic>
        <p:nvPicPr>
          <p:cNvPr id="185349" name="Picture 5" descr="STRTR60MG%255B1%255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280" y="353684"/>
            <a:ext cx="2743200" cy="175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470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tLang="en-US" b="1"/>
              <a:t>Atomoxetine: SE and ADR</a:t>
            </a:r>
          </a:p>
        </p:txBody>
      </p:sp>
      <p:sp>
        <p:nvSpPr>
          <p:cNvPr id="186371" name="Rectangle 3"/>
          <p:cNvSpPr>
            <a:spLocks noGrp="1" noChangeArrowheads="1"/>
          </p:cNvSpPr>
          <p:nvPr>
            <p:ph type="body" idx="1"/>
          </p:nvPr>
        </p:nvSpPr>
        <p:spPr/>
        <p:txBody>
          <a:bodyPr/>
          <a:lstStyle/>
          <a:p>
            <a:r>
              <a:rPr lang="en-US" altLang="en-US" sz="2800" b="1"/>
              <a:t>Side effect profile is very similar to that of stimulant drugs</a:t>
            </a:r>
          </a:p>
          <a:p>
            <a:r>
              <a:rPr lang="en-US" altLang="en-US" sz="2800" b="1"/>
              <a:t>Greater risk of fatigue and sedation</a:t>
            </a:r>
          </a:p>
          <a:p>
            <a:r>
              <a:rPr lang="en-US" altLang="en-US" sz="2800" b="1"/>
              <a:t>Labeling was recently updated to include:</a:t>
            </a:r>
          </a:p>
          <a:p>
            <a:pPr lvl="1"/>
            <a:r>
              <a:rPr lang="en-US" altLang="en-US" sz="2400" b="1"/>
              <a:t>Bolded warning of the potential for severe liver injury</a:t>
            </a:r>
          </a:p>
          <a:p>
            <a:pPr lvl="1"/>
            <a:r>
              <a:rPr lang="en-US" altLang="en-US" sz="2400" b="1"/>
              <a:t>Black Box Warning of the potential for suicidal ideation in children under 12</a:t>
            </a:r>
          </a:p>
        </p:txBody>
      </p:sp>
    </p:spTree>
    <p:extLst>
      <p:ext uri="{BB962C8B-B14F-4D97-AF65-F5344CB8AC3E}">
        <p14:creationId xmlns:p14="http://schemas.microsoft.com/office/powerpoint/2010/main" val="2017753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b="1"/>
              <a:t>Stimulants: Adverse effects</a:t>
            </a:r>
          </a:p>
        </p:txBody>
      </p:sp>
      <p:sp>
        <p:nvSpPr>
          <p:cNvPr id="95235" name="Rectangle 3"/>
          <p:cNvSpPr>
            <a:spLocks noGrp="1" noChangeArrowheads="1"/>
          </p:cNvSpPr>
          <p:nvPr>
            <p:ph type="body" idx="1"/>
          </p:nvPr>
        </p:nvSpPr>
        <p:spPr/>
        <p:txBody>
          <a:bodyPr>
            <a:normAutofit/>
          </a:bodyPr>
          <a:lstStyle/>
          <a:p>
            <a:pPr>
              <a:buFont typeface="Wingdings" charset="2"/>
              <a:buNone/>
            </a:pPr>
            <a:r>
              <a:rPr lang="en-US" altLang="en-US" sz="2800" b="1" dirty="0"/>
              <a:t>At doses given to patients with ADHD</a:t>
            </a:r>
          </a:p>
          <a:p>
            <a:pPr lvl="1"/>
            <a:r>
              <a:rPr lang="en-US" altLang="en-US" sz="2400" b="1" dirty="0"/>
              <a:t>Euphoria does not occur</a:t>
            </a:r>
          </a:p>
          <a:p>
            <a:pPr lvl="2"/>
            <a:r>
              <a:rPr lang="en-US" altLang="en-US" sz="2000" b="1" dirty="0"/>
              <a:t>Oral dosing</a:t>
            </a:r>
          </a:p>
          <a:p>
            <a:pPr lvl="2"/>
            <a:r>
              <a:rPr lang="en-US" altLang="en-US" sz="2000" b="1" dirty="0"/>
              <a:t>Pharmacokinetics</a:t>
            </a:r>
          </a:p>
          <a:p>
            <a:pPr lvl="1"/>
            <a:r>
              <a:rPr lang="en-US" altLang="en-US" sz="2400" b="1" dirty="0"/>
              <a:t>Physiologic and psychological dependence is rare</a:t>
            </a:r>
          </a:p>
        </p:txBody>
      </p:sp>
    </p:spTree>
    <p:extLst>
      <p:ext uri="{BB962C8B-B14F-4D97-AF65-F5344CB8AC3E}">
        <p14:creationId xmlns:p14="http://schemas.microsoft.com/office/powerpoint/2010/main" val="201279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381000"/>
            <a:ext cx="6096000" cy="1371600"/>
          </a:xfrm>
        </p:spPr>
        <p:txBody>
          <a:bodyPr/>
          <a:lstStyle/>
          <a:p>
            <a:r>
              <a:rPr lang="en-US" altLang="en-US" b="1" dirty="0"/>
              <a:t>Recent Trends</a:t>
            </a:r>
          </a:p>
        </p:txBody>
      </p:sp>
      <p:sp>
        <p:nvSpPr>
          <p:cNvPr id="15363" name="Rectangle 3"/>
          <p:cNvSpPr>
            <a:spLocks noGrp="1" noChangeArrowheads="1"/>
          </p:cNvSpPr>
          <p:nvPr>
            <p:ph type="body" idx="1"/>
          </p:nvPr>
        </p:nvSpPr>
        <p:spPr/>
        <p:txBody>
          <a:bodyPr>
            <a:noAutofit/>
          </a:bodyPr>
          <a:lstStyle/>
          <a:p>
            <a:pPr>
              <a:lnSpc>
                <a:spcPct val="90000"/>
              </a:lnSpc>
            </a:pPr>
            <a:r>
              <a:rPr lang="en-US" altLang="en-US" sz="2800" b="1" dirty="0"/>
              <a:t>Children are more likely to receive pharmacotherapy</a:t>
            </a:r>
          </a:p>
          <a:p>
            <a:pPr lvl="1">
              <a:lnSpc>
                <a:spcPct val="90000"/>
              </a:lnSpc>
            </a:pPr>
            <a:r>
              <a:rPr lang="en-US" altLang="en-US" sz="2400" b="1" dirty="0"/>
              <a:t>ADHD</a:t>
            </a:r>
          </a:p>
          <a:p>
            <a:pPr lvl="1">
              <a:lnSpc>
                <a:spcPct val="90000"/>
              </a:lnSpc>
            </a:pPr>
            <a:r>
              <a:rPr lang="en-US" altLang="en-US" sz="2400" b="1" dirty="0"/>
              <a:t>Obsessive – compulsive disorder</a:t>
            </a:r>
          </a:p>
          <a:p>
            <a:pPr lvl="1">
              <a:lnSpc>
                <a:spcPct val="90000"/>
              </a:lnSpc>
            </a:pPr>
            <a:r>
              <a:rPr lang="en-US" altLang="en-US" sz="2400" b="1" dirty="0"/>
              <a:t>Mood disorder</a:t>
            </a:r>
          </a:p>
          <a:p>
            <a:pPr>
              <a:lnSpc>
                <a:spcPct val="90000"/>
              </a:lnSpc>
            </a:pPr>
            <a:r>
              <a:rPr lang="en-US" altLang="en-US" sz="2800" b="1" dirty="0"/>
              <a:t>Pharmacological treatment more commonly continued for several years</a:t>
            </a:r>
          </a:p>
        </p:txBody>
      </p:sp>
      <p:pic>
        <p:nvPicPr>
          <p:cNvPr id="15365" name="Picture 5" descr="ritalin_and_adhd_recent_de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57200"/>
            <a:ext cx="1428750" cy="144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54058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81200" y="381000"/>
            <a:ext cx="6096000" cy="1371600"/>
          </a:xfrm>
        </p:spPr>
        <p:txBody>
          <a:bodyPr/>
          <a:lstStyle/>
          <a:p>
            <a:r>
              <a:rPr lang="en-US" altLang="en-US" b="1"/>
              <a:t>ADHD:  Modafinil</a:t>
            </a:r>
          </a:p>
        </p:txBody>
      </p:sp>
      <p:sp>
        <p:nvSpPr>
          <p:cNvPr id="107523" name="Rectangle 3"/>
          <p:cNvSpPr>
            <a:spLocks noGrp="1" noChangeArrowheads="1"/>
          </p:cNvSpPr>
          <p:nvPr>
            <p:ph type="body" idx="1"/>
          </p:nvPr>
        </p:nvSpPr>
        <p:spPr/>
        <p:txBody>
          <a:bodyPr>
            <a:normAutofit/>
          </a:bodyPr>
          <a:lstStyle/>
          <a:p>
            <a:pPr>
              <a:lnSpc>
                <a:spcPct val="90000"/>
              </a:lnSpc>
            </a:pPr>
            <a:r>
              <a:rPr lang="en-US" altLang="en-US" sz="2800" b="1" dirty="0"/>
              <a:t>Mechanism is unclear but may</a:t>
            </a:r>
          </a:p>
          <a:p>
            <a:pPr lvl="1">
              <a:lnSpc>
                <a:spcPct val="90000"/>
              </a:lnSpc>
            </a:pPr>
            <a:r>
              <a:rPr lang="en-US" altLang="en-US" sz="2400" b="1" dirty="0"/>
              <a:t>Enhance histamine release</a:t>
            </a:r>
          </a:p>
          <a:p>
            <a:pPr lvl="1">
              <a:lnSpc>
                <a:spcPct val="90000"/>
              </a:lnSpc>
            </a:pPr>
            <a:r>
              <a:rPr lang="en-US" altLang="en-US" sz="2400" b="1" dirty="0"/>
              <a:t>Affect alpha-1 receptor function w/out affecting DA activity</a:t>
            </a:r>
          </a:p>
          <a:p>
            <a:pPr>
              <a:lnSpc>
                <a:spcPct val="90000"/>
              </a:lnSpc>
            </a:pPr>
            <a:r>
              <a:rPr lang="en-US" altLang="en-US" sz="2800" b="1" dirty="0"/>
              <a:t>Has been used to promote wakefulness in narcolepsy</a:t>
            </a:r>
          </a:p>
          <a:p>
            <a:pPr>
              <a:lnSpc>
                <a:spcPct val="90000"/>
              </a:lnSpc>
            </a:pPr>
            <a:r>
              <a:rPr lang="en-US" altLang="en-US" sz="2800" b="1" dirty="0"/>
              <a:t>Has shown efficacy against ADHD at 300 mg/d</a:t>
            </a:r>
          </a:p>
        </p:txBody>
      </p:sp>
      <p:pic>
        <p:nvPicPr>
          <p:cNvPr id="107525" name="Picture 5" descr="modafinil_summa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81000"/>
            <a:ext cx="2143125"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5850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b="1" dirty="0"/>
              <a:t>ADHD:  </a:t>
            </a:r>
            <a:r>
              <a:rPr lang="en-US" altLang="en-US" b="1" dirty="0" err="1"/>
              <a:t>Modafinil</a:t>
            </a:r>
            <a:endParaRPr lang="en-US" altLang="en-US" b="1" dirty="0"/>
          </a:p>
        </p:txBody>
      </p:sp>
      <p:sp>
        <p:nvSpPr>
          <p:cNvPr id="109571" name="Rectangle 3"/>
          <p:cNvSpPr>
            <a:spLocks noGrp="1" noChangeArrowheads="1"/>
          </p:cNvSpPr>
          <p:nvPr>
            <p:ph type="body" idx="1"/>
          </p:nvPr>
        </p:nvSpPr>
        <p:spPr/>
        <p:txBody>
          <a:bodyPr>
            <a:noAutofit/>
          </a:bodyPr>
          <a:lstStyle/>
          <a:p>
            <a:pPr>
              <a:buFont typeface="Wingdings" charset="2"/>
              <a:buNone/>
            </a:pPr>
            <a:r>
              <a:rPr lang="en-US" altLang="en-US" sz="2800" b="1" dirty="0"/>
              <a:t>Common side effects</a:t>
            </a:r>
          </a:p>
          <a:p>
            <a:pPr lvl="1"/>
            <a:r>
              <a:rPr lang="en-US" altLang="en-US" sz="2400" b="1" dirty="0"/>
              <a:t>Insomnia</a:t>
            </a:r>
          </a:p>
          <a:p>
            <a:pPr lvl="1"/>
            <a:r>
              <a:rPr lang="en-US" altLang="en-US" sz="2400" b="1" dirty="0"/>
              <a:t>Abdominal pain</a:t>
            </a:r>
          </a:p>
          <a:p>
            <a:pPr lvl="1"/>
            <a:r>
              <a:rPr lang="en-US" altLang="en-US" sz="2400" b="1" dirty="0"/>
              <a:t>Anorexia</a:t>
            </a:r>
          </a:p>
          <a:p>
            <a:pPr lvl="1"/>
            <a:r>
              <a:rPr lang="en-US" altLang="en-US" sz="2400" b="1" dirty="0"/>
              <a:t>Cough </a:t>
            </a:r>
          </a:p>
          <a:p>
            <a:pPr lvl="1"/>
            <a:r>
              <a:rPr lang="en-US" altLang="en-US" sz="2400" b="1" dirty="0"/>
              <a:t>Fever</a:t>
            </a:r>
          </a:p>
          <a:p>
            <a:pPr lvl="1"/>
            <a:r>
              <a:rPr lang="en-US" altLang="en-US" sz="2400" b="1" dirty="0"/>
              <a:t>Rhinitis</a:t>
            </a:r>
          </a:p>
        </p:txBody>
      </p:sp>
    </p:spTree>
    <p:extLst>
      <p:ext uri="{BB962C8B-B14F-4D97-AF65-F5344CB8AC3E}">
        <p14:creationId xmlns:p14="http://schemas.microsoft.com/office/powerpoint/2010/main" val="128773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b="1"/>
              <a:t>General Principles of Medical Intervention</a:t>
            </a:r>
          </a:p>
        </p:txBody>
      </p:sp>
      <p:sp>
        <p:nvSpPr>
          <p:cNvPr id="111619" name="Rectangle 3"/>
          <p:cNvSpPr>
            <a:spLocks noGrp="1" noChangeArrowheads="1"/>
          </p:cNvSpPr>
          <p:nvPr>
            <p:ph type="body" idx="1"/>
          </p:nvPr>
        </p:nvSpPr>
        <p:spPr/>
        <p:txBody>
          <a:bodyPr>
            <a:normAutofit/>
          </a:bodyPr>
          <a:lstStyle/>
          <a:p>
            <a:pPr>
              <a:lnSpc>
                <a:spcPct val="90000"/>
              </a:lnSpc>
              <a:buFont typeface="Wingdings" charset="2"/>
              <a:buNone/>
            </a:pPr>
            <a:r>
              <a:rPr lang="en-US" altLang="en-US" sz="3200" b="1" dirty="0"/>
              <a:t>Parents of school-age children may be reluctant to use medications and may be concerned or afraid of drug effects	</a:t>
            </a:r>
          </a:p>
          <a:p>
            <a:pPr lvl="1">
              <a:lnSpc>
                <a:spcPct val="90000"/>
              </a:lnSpc>
            </a:pPr>
            <a:r>
              <a:rPr lang="en-US" altLang="en-US" sz="2800" b="1" dirty="0"/>
              <a:t>Start medications at low dosages to avoid side effects</a:t>
            </a:r>
          </a:p>
          <a:p>
            <a:pPr lvl="1">
              <a:lnSpc>
                <a:spcPct val="90000"/>
              </a:lnSpc>
            </a:pPr>
            <a:r>
              <a:rPr lang="en-US" altLang="en-US" sz="2800" b="1" dirty="0"/>
              <a:t>Low dosages increase the need for interactions with families early in treatment</a:t>
            </a:r>
          </a:p>
        </p:txBody>
      </p:sp>
    </p:spTree>
    <p:extLst>
      <p:ext uri="{BB962C8B-B14F-4D97-AF65-F5344CB8AC3E}">
        <p14:creationId xmlns:p14="http://schemas.microsoft.com/office/powerpoint/2010/main" val="256433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b="1"/>
              <a:t>General Principles of Medical Intervention</a:t>
            </a:r>
          </a:p>
        </p:txBody>
      </p:sp>
      <p:sp>
        <p:nvSpPr>
          <p:cNvPr id="113667" name="Rectangle 3"/>
          <p:cNvSpPr>
            <a:spLocks noGrp="1" noChangeArrowheads="1"/>
          </p:cNvSpPr>
          <p:nvPr>
            <p:ph type="body" idx="1"/>
          </p:nvPr>
        </p:nvSpPr>
        <p:spPr/>
        <p:txBody>
          <a:bodyPr/>
          <a:lstStyle/>
          <a:p>
            <a:r>
              <a:rPr lang="en-US" altLang="en-US" sz="2800" b="1"/>
              <a:t>Initially use medications 7 days a week so parents can observe child under the influence of the drug</a:t>
            </a:r>
          </a:p>
          <a:p>
            <a:r>
              <a:rPr lang="en-US" altLang="en-US" sz="2800" b="1"/>
              <a:t>Accept that many doses may be missed</a:t>
            </a:r>
          </a:p>
          <a:p>
            <a:r>
              <a:rPr lang="en-US" altLang="en-US" sz="2800" b="1"/>
              <a:t>Behavior of school children varies from hour to hour and day to day, positive and negative effects need to be consistently observed before attributed to medication</a:t>
            </a:r>
            <a:endParaRPr lang="en-US" altLang="en-US" b="1"/>
          </a:p>
        </p:txBody>
      </p:sp>
    </p:spTree>
    <p:extLst>
      <p:ext uri="{BB962C8B-B14F-4D97-AF65-F5344CB8AC3E}">
        <p14:creationId xmlns:p14="http://schemas.microsoft.com/office/powerpoint/2010/main" val="1143775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b="1"/>
              <a:t>Reasons for treatment failure</a:t>
            </a:r>
          </a:p>
        </p:txBody>
      </p:sp>
      <p:sp>
        <p:nvSpPr>
          <p:cNvPr id="115715" name="Rectangle 3"/>
          <p:cNvSpPr>
            <a:spLocks noGrp="1" noChangeArrowheads="1"/>
          </p:cNvSpPr>
          <p:nvPr>
            <p:ph type="body" idx="1"/>
          </p:nvPr>
        </p:nvSpPr>
        <p:spPr/>
        <p:txBody>
          <a:bodyPr>
            <a:normAutofit/>
          </a:bodyPr>
          <a:lstStyle/>
          <a:p>
            <a:pPr>
              <a:lnSpc>
                <a:spcPct val="90000"/>
              </a:lnSpc>
            </a:pPr>
            <a:r>
              <a:rPr lang="en-US" altLang="en-US" sz="2800" b="1" dirty="0"/>
              <a:t>Small number of children cannot tolerate the drugs</a:t>
            </a:r>
          </a:p>
          <a:p>
            <a:pPr>
              <a:lnSpc>
                <a:spcPct val="90000"/>
              </a:lnSpc>
            </a:pPr>
            <a:r>
              <a:rPr lang="en-US" altLang="en-US" sz="2800" b="1" dirty="0"/>
              <a:t>Noncompliance</a:t>
            </a:r>
          </a:p>
          <a:p>
            <a:pPr>
              <a:lnSpc>
                <a:spcPct val="90000"/>
              </a:lnSpc>
            </a:pPr>
            <a:r>
              <a:rPr lang="en-US" altLang="en-US" sz="2800" b="1" dirty="0"/>
              <a:t>Over-reporting of side effects by parents weary of medication</a:t>
            </a:r>
          </a:p>
          <a:p>
            <a:pPr>
              <a:lnSpc>
                <a:spcPct val="90000"/>
              </a:lnSpc>
            </a:pPr>
            <a:r>
              <a:rPr lang="en-US" altLang="en-US" sz="2800" b="1" dirty="0"/>
              <a:t>Attempting to treat symptoms other than the core symptoms of ADHD</a:t>
            </a:r>
          </a:p>
        </p:txBody>
      </p:sp>
    </p:spTree>
    <p:extLst>
      <p:ext uri="{BB962C8B-B14F-4D97-AF65-F5344CB8AC3E}">
        <p14:creationId xmlns:p14="http://schemas.microsoft.com/office/powerpoint/2010/main" val="111484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b="1"/>
              <a:t>Depression</a:t>
            </a:r>
          </a:p>
        </p:txBody>
      </p:sp>
      <p:sp>
        <p:nvSpPr>
          <p:cNvPr id="191491" name="Rectangle 3"/>
          <p:cNvSpPr>
            <a:spLocks noGrp="1" noChangeArrowheads="1"/>
          </p:cNvSpPr>
          <p:nvPr>
            <p:ph type="body" idx="1"/>
          </p:nvPr>
        </p:nvSpPr>
        <p:spPr/>
        <p:txBody>
          <a:bodyPr>
            <a:noAutofit/>
          </a:bodyPr>
          <a:lstStyle/>
          <a:p>
            <a:r>
              <a:rPr lang="en-US" altLang="en-US" sz="2400" b="1" dirty="0"/>
              <a:t>Major depression is rare among children but more common in youth and adolescents (Epidemiological studies)</a:t>
            </a:r>
          </a:p>
          <a:p>
            <a:r>
              <a:rPr lang="en-US" altLang="en-US" sz="2400" b="1" dirty="0"/>
              <a:t>Primary clinical presentation:</a:t>
            </a:r>
          </a:p>
          <a:p>
            <a:pPr lvl="1"/>
            <a:r>
              <a:rPr lang="en-US" altLang="en-US" sz="2000" b="1" dirty="0"/>
              <a:t>Feeling blue</a:t>
            </a:r>
          </a:p>
          <a:p>
            <a:pPr lvl="1"/>
            <a:r>
              <a:rPr lang="en-US" altLang="en-US" sz="2000" b="1" dirty="0"/>
              <a:t>Depressed mood</a:t>
            </a:r>
          </a:p>
          <a:p>
            <a:pPr lvl="1"/>
            <a:r>
              <a:rPr lang="en-US" altLang="en-US" sz="2000" b="1" dirty="0"/>
              <a:t>Tired</a:t>
            </a:r>
          </a:p>
          <a:p>
            <a:pPr lvl="1"/>
            <a:r>
              <a:rPr lang="en-US" altLang="en-US" sz="2000" b="1" dirty="0"/>
              <a:t>Feel life is not worth living</a:t>
            </a:r>
          </a:p>
          <a:p>
            <a:pPr lvl="1"/>
            <a:r>
              <a:rPr lang="en-US" altLang="en-US" sz="2000" b="1" dirty="0"/>
              <a:t>Poor appetite</a:t>
            </a:r>
          </a:p>
        </p:txBody>
      </p:sp>
      <p:pic>
        <p:nvPicPr>
          <p:cNvPr id="191493" name="Picture 5" descr="ch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86200"/>
            <a:ext cx="20574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5952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b="1"/>
              <a:t>Antidepressants</a:t>
            </a:r>
          </a:p>
        </p:txBody>
      </p:sp>
      <p:sp>
        <p:nvSpPr>
          <p:cNvPr id="193539" name="Rectangle 3"/>
          <p:cNvSpPr>
            <a:spLocks noGrp="1" noChangeArrowheads="1"/>
          </p:cNvSpPr>
          <p:nvPr>
            <p:ph type="body" idx="1"/>
          </p:nvPr>
        </p:nvSpPr>
        <p:spPr/>
        <p:txBody>
          <a:bodyPr>
            <a:normAutofit/>
          </a:bodyPr>
          <a:lstStyle/>
          <a:p>
            <a:r>
              <a:rPr lang="en-US" altLang="en-US" sz="2800" b="1" dirty="0"/>
              <a:t>TCA’s considered to have little or no efficacy</a:t>
            </a:r>
          </a:p>
          <a:p>
            <a:r>
              <a:rPr lang="en-US" altLang="en-US" sz="2800" b="1" dirty="0"/>
              <a:t>Efficacy of SSRIs reported to be similar to that seen in adults</a:t>
            </a:r>
          </a:p>
          <a:p>
            <a:r>
              <a:rPr lang="en-US" altLang="en-US" sz="2800" b="1" dirty="0"/>
              <a:t>SSRIs considered first line treatment</a:t>
            </a:r>
          </a:p>
        </p:txBody>
      </p:sp>
    </p:spTree>
    <p:extLst>
      <p:ext uri="{BB962C8B-B14F-4D97-AF65-F5344CB8AC3E}">
        <p14:creationId xmlns:p14="http://schemas.microsoft.com/office/powerpoint/2010/main" val="117666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ltLang="en-US" sz="4000" b="1"/>
              <a:t>Antidepressants: Suicide Risk</a:t>
            </a:r>
          </a:p>
        </p:txBody>
      </p:sp>
      <p:sp>
        <p:nvSpPr>
          <p:cNvPr id="194563" name="Rectangle 3"/>
          <p:cNvSpPr>
            <a:spLocks noGrp="1" noChangeArrowheads="1"/>
          </p:cNvSpPr>
          <p:nvPr>
            <p:ph type="body" idx="1"/>
          </p:nvPr>
        </p:nvSpPr>
        <p:spPr/>
        <p:txBody>
          <a:bodyPr/>
          <a:lstStyle/>
          <a:p>
            <a:pPr>
              <a:lnSpc>
                <a:spcPct val="90000"/>
              </a:lnSpc>
              <a:buFont typeface="Wingdings" charset="2"/>
              <a:buNone/>
            </a:pPr>
            <a:r>
              <a:rPr lang="en-US" altLang="en-US" dirty="0"/>
              <a:t>   </a:t>
            </a:r>
            <a:r>
              <a:rPr lang="en-US" altLang="en-US" sz="2800" b="1" dirty="0"/>
              <a:t>June 2003 – Britain’s Medicines and Healthcare Products Regulatory Authority (MHRA)</a:t>
            </a:r>
          </a:p>
          <a:p>
            <a:pPr lvl="1">
              <a:lnSpc>
                <a:spcPct val="90000"/>
              </a:lnSpc>
            </a:pPr>
            <a:r>
              <a:rPr lang="en-US" altLang="en-US" sz="2400" b="1" dirty="0"/>
              <a:t>Paroxetine (Paxil) should not be used in children due to lack of efficacy and increased risk of suicide (1.5-3.2 x increased risk)</a:t>
            </a:r>
          </a:p>
          <a:p>
            <a:pPr lvl="1">
              <a:lnSpc>
                <a:spcPct val="90000"/>
              </a:lnSpc>
            </a:pPr>
            <a:r>
              <a:rPr lang="en-US" altLang="en-US" sz="2400" b="1" dirty="0"/>
              <a:t>Banned pediatric use of all SSRIs other than fluoxetine (Prozac)</a:t>
            </a:r>
          </a:p>
        </p:txBody>
      </p:sp>
    </p:spTree>
    <p:extLst>
      <p:ext uri="{BB962C8B-B14F-4D97-AF65-F5344CB8AC3E}">
        <p14:creationId xmlns:p14="http://schemas.microsoft.com/office/powerpoint/2010/main" val="54218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en-US" sz="4000" b="1"/>
              <a:t>Antidepressants: Suicide Risk</a:t>
            </a:r>
          </a:p>
        </p:txBody>
      </p:sp>
      <p:sp>
        <p:nvSpPr>
          <p:cNvPr id="195587" name="Rectangle 3"/>
          <p:cNvSpPr>
            <a:spLocks noGrp="1" noChangeArrowheads="1"/>
          </p:cNvSpPr>
          <p:nvPr>
            <p:ph type="body" idx="1"/>
          </p:nvPr>
        </p:nvSpPr>
        <p:spPr/>
        <p:txBody>
          <a:bodyPr>
            <a:noAutofit/>
          </a:bodyPr>
          <a:lstStyle/>
          <a:p>
            <a:r>
              <a:rPr lang="en-US" altLang="en-US" sz="2800" b="1" dirty="0"/>
              <a:t>FDA’s response to MHRA’s ruling:</a:t>
            </a:r>
          </a:p>
          <a:p>
            <a:pPr lvl="1">
              <a:buFont typeface="Wingdings" charset="2"/>
              <a:buNone/>
            </a:pPr>
            <a:r>
              <a:rPr lang="en-US" altLang="en-US" sz="2400" b="1" dirty="0"/>
              <a:t>“ Although the FDA has not completed its evaluation of the new safety data, the FDA is recommending that Paxil not be used in children and adolescents for the treatment of Major Depressive Disorder."</a:t>
            </a:r>
          </a:p>
          <a:p>
            <a:pPr lvl="1">
              <a:buFont typeface="Wingdings" charset="2"/>
              <a:buNone/>
            </a:pPr>
            <a:endParaRPr lang="en-US" altLang="en-US" sz="2400" b="1" dirty="0"/>
          </a:p>
        </p:txBody>
      </p:sp>
    </p:spTree>
    <p:extLst>
      <p:ext uri="{BB962C8B-B14F-4D97-AF65-F5344CB8AC3E}">
        <p14:creationId xmlns:p14="http://schemas.microsoft.com/office/powerpoint/2010/main" val="2084809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FDA Approved Antidepressants for Children</a:t>
            </a:r>
          </a:p>
        </p:txBody>
      </p:sp>
      <p:sp>
        <p:nvSpPr>
          <p:cNvPr id="5" name="Content Placeholder 4"/>
          <p:cNvSpPr>
            <a:spLocks noGrp="1"/>
          </p:cNvSpPr>
          <p:nvPr>
            <p:ph idx="1"/>
          </p:nvPr>
        </p:nvSpPr>
        <p:spPr/>
        <p:txBody>
          <a:bodyPr>
            <a:normAutofit lnSpcReduction="10000"/>
          </a:bodyPr>
          <a:lstStyle/>
          <a:p>
            <a:r>
              <a:rPr lang="en-US" dirty="0"/>
              <a:t>Clomipramine </a:t>
            </a:r>
            <a:r>
              <a:rPr lang="mr-IN" dirty="0"/>
              <a:t>–</a:t>
            </a:r>
            <a:r>
              <a:rPr lang="en-US" dirty="0"/>
              <a:t> OCD </a:t>
            </a:r>
            <a:r>
              <a:rPr lang="mr-IN" dirty="0"/>
              <a:t>–</a:t>
            </a:r>
            <a:r>
              <a:rPr lang="en-US" dirty="0"/>
              <a:t> 10 and older</a:t>
            </a:r>
          </a:p>
          <a:p>
            <a:r>
              <a:rPr lang="en-US" dirty="0"/>
              <a:t>Duloxetine (Cymbalta) </a:t>
            </a:r>
            <a:r>
              <a:rPr lang="mr-IN" dirty="0"/>
              <a:t>–</a:t>
            </a:r>
            <a:r>
              <a:rPr lang="en-US" dirty="0"/>
              <a:t> General Anxiety disorder - 7 and older</a:t>
            </a:r>
          </a:p>
          <a:p>
            <a:r>
              <a:rPr lang="en-US" dirty="0"/>
              <a:t>Escitalopram (Lexapro) </a:t>
            </a:r>
            <a:r>
              <a:rPr lang="mr-IN" dirty="0"/>
              <a:t>–</a:t>
            </a:r>
            <a:r>
              <a:rPr lang="en-US" dirty="0"/>
              <a:t> Major Depressive disorder </a:t>
            </a:r>
            <a:r>
              <a:rPr lang="mr-IN" dirty="0"/>
              <a:t>–</a:t>
            </a:r>
            <a:r>
              <a:rPr lang="en-US" dirty="0"/>
              <a:t> 12 and older</a:t>
            </a:r>
          </a:p>
          <a:p>
            <a:r>
              <a:rPr lang="en-US" dirty="0"/>
              <a:t>Fluoxetine (Prozac) - Major depressive disorder; OCD </a:t>
            </a:r>
            <a:r>
              <a:rPr lang="mr-IN" dirty="0"/>
              <a:t>–</a:t>
            </a:r>
            <a:r>
              <a:rPr lang="en-US" dirty="0"/>
              <a:t> 7 and older, 8 and older</a:t>
            </a:r>
          </a:p>
          <a:p>
            <a:r>
              <a:rPr lang="en-US" dirty="0"/>
              <a:t>Fluvoxamine </a:t>
            </a:r>
            <a:r>
              <a:rPr lang="mr-IN" dirty="0"/>
              <a:t>–</a:t>
            </a:r>
            <a:r>
              <a:rPr lang="en-US" dirty="0"/>
              <a:t> OCD </a:t>
            </a:r>
            <a:r>
              <a:rPr lang="mr-IN" dirty="0"/>
              <a:t>–</a:t>
            </a:r>
            <a:r>
              <a:rPr lang="en-US" dirty="0"/>
              <a:t> 8 and older</a:t>
            </a:r>
          </a:p>
          <a:p>
            <a:r>
              <a:rPr lang="en-US" dirty="0"/>
              <a:t>Olanzapine/fluoxetine (</a:t>
            </a:r>
            <a:r>
              <a:rPr lang="en-US" dirty="0" err="1"/>
              <a:t>Symbyax</a:t>
            </a:r>
            <a:r>
              <a:rPr lang="en-US" dirty="0"/>
              <a:t>) </a:t>
            </a:r>
            <a:r>
              <a:rPr lang="mr-IN" dirty="0"/>
              <a:t>–</a:t>
            </a:r>
            <a:r>
              <a:rPr lang="en-US" dirty="0"/>
              <a:t> Bipolar Depression- 10 and older</a:t>
            </a:r>
          </a:p>
          <a:p>
            <a:r>
              <a:rPr lang="en-US" dirty="0"/>
              <a:t>Sertraline (Zoloft) </a:t>
            </a:r>
            <a:r>
              <a:rPr lang="mr-IN" dirty="0"/>
              <a:t>–</a:t>
            </a:r>
            <a:r>
              <a:rPr lang="en-US" dirty="0"/>
              <a:t> OCD </a:t>
            </a:r>
            <a:r>
              <a:rPr lang="mr-IN" dirty="0"/>
              <a:t>–</a:t>
            </a:r>
            <a:r>
              <a:rPr lang="en-US" dirty="0"/>
              <a:t> 6 and older</a:t>
            </a:r>
          </a:p>
        </p:txBody>
      </p:sp>
    </p:spTree>
    <p:extLst>
      <p:ext uri="{BB962C8B-B14F-4D97-AF65-F5344CB8AC3E}">
        <p14:creationId xmlns:p14="http://schemas.microsoft.com/office/powerpoint/2010/main" val="63462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381000"/>
            <a:ext cx="6172200" cy="1371600"/>
          </a:xfrm>
        </p:spPr>
        <p:txBody>
          <a:bodyPr/>
          <a:lstStyle/>
          <a:p>
            <a:r>
              <a:rPr lang="en-US" altLang="en-US" sz="4000" b="1" dirty="0"/>
              <a:t>Safer Medications (?)</a:t>
            </a:r>
          </a:p>
        </p:txBody>
      </p:sp>
      <p:sp>
        <p:nvSpPr>
          <p:cNvPr id="17411" name="Rectangle 3"/>
          <p:cNvSpPr>
            <a:spLocks noGrp="1" noChangeArrowheads="1"/>
          </p:cNvSpPr>
          <p:nvPr>
            <p:ph type="body" idx="1"/>
          </p:nvPr>
        </p:nvSpPr>
        <p:spPr/>
        <p:txBody>
          <a:bodyPr>
            <a:noAutofit/>
          </a:bodyPr>
          <a:lstStyle/>
          <a:p>
            <a:pPr>
              <a:buFont typeface="Wingdings" charset="2"/>
              <a:buNone/>
            </a:pPr>
            <a:r>
              <a:rPr lang="en-US" altLang="en-US" sz="3600" b="1" dirty="0"/>
              <a:t>Better </a:t>
            </a:r>
            <a:r>
              <a:rPr lang="en-US" altLang="en-US" sz="3600" b="1" dirty="0" err="1"/>
              <a:t>risk:benefit</a:t>
            </a:r>
            <a:r>
              <a:rPr lang="en-US" altLang="en-US" sz="3600" b="1" dirty="0"/>
              <a:t> ratio</a:t>
            </a:r>
          </a:p>
          <a:p>
            <a:r>
              <a:rPr lang="en-US" altLang="en-US" sz="3600" b="1" dirty="0"/>
              <a:t>SSRIs do not have cardiac toxicity of TCAs</a:t>
            </a:r>
          </a:p>
          <a:p>
            <a:r>
              <a:rPr lang="en-US" altLang="en-US" sz="3600" b="1" dirty="0"/>
              <a:t>Atypical antipsychotics have fewer extrapyramidal side effects than  older typical agents</a:t>
            </a:r>
          </a:p>
        </p:txBody>
      </p:sp>
      <p:pic>
        <p:nvPicPr>
          <p:cNvPr id="17415" name="Picture 7" descr="fdaopty%2520copy">
            <a:hlinkClick r:id="rId3" invalidUrl="http://www.enviroblog.org/fdaopty copy.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533400"/>
            <a:ext cx="12954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62377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en-US" sz="4000" b="1"/>
              <a:t>Antidepressants: Suicide Risk</a:t>
            </a:r>
          </a:p>
        </p:txBody>
      </p:sp>
      <p:sp>
        <p:nvSpPr>
          <p:cNvPr id="196611" name="Rectangle 3"/>
          <p:cNvSpPr>
            <a:spLocks noGrp="1" noChangeArrowheads="1"/>
          </p:cNvSpPr>
          <p:nvPr>
            <p:ph type="body" idx="1"/>
          </p:nvPr>
        </p:nvSpPr>
        <p:spPr/>
        <p:txBody>
          <a:bodyPr/>
          <a:lstStyle/>
          <a:p>
            <a:pPr>
              <a:buFont typeface="Wingdings" charset="2"/>
              <a:buNone/>
            </a:pPr>
            <a:r>
              <a:rPr lang="en-US" altLang="en-US" dirty="0"/>
              <a:t>   </a:t>
            </a:r>
            <a:r>
              <a:rPr lang="en-US" altLang="en-US" sz="2800" b="1" dirty="0"/>
              <a:t>American College of </a:t>
            </a:r>
            <a:r>
              <a:rPr lang="en-US" altLang="en-US" sz="2800" b="1" dirty="0" err="1"/>
              <a:t>Neuropsychopharmacology</a:t>
            </a:r>
            <a:r>
              <a:rPr lang="en-US" altLang="en-US" sz="2800" b="1" dirty="0"/>
              <a:t> (ACNP) evaluated and concluded that SSRIs do not increase the risk of suicidal thinking or suicide attempts and that the benefits of SSRIs for treating childhood depression outweigh the risks of suicidal behavior.</a:t>
            </a:r>
          </a:p>
          <a:p>
            <a:pPr>
              <a:buFont typeface="Wingdings" charset="2"/>
              <a:buNone/>
            </a:pPr>
            <a:endParaRPr lang="en-US" altLang="en-US" b="1" dirty="0"/>
          </a:p>
          <a:p>
            <a:pPr lvl="1"/>
            <a:endParaRPr lang="en-US" altLang="en-US" b="1" dirty="0"/>
          </a:p>
        </p:txBody>
      </p:sp>
    </p:spTree>
    <p:extLst>
      <p:ext uri="{BB962C8B-B14F-4D97-AF65-F5344CB8AC3E}">
        <p14:creationId xmlns:p14="http://schemas.microsoft.com/office/powerpoint/2010/main" val="1287459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ltLang="en-US" sz="4000" b="1" dirty="0"/>
              <a:t>Antidepressants: Suicide Risk</a:t>
            </a:r>
          </a:p>
        </p:txBody>
      </p:sp>
      <p:sp>
        <p:nvSpPr>
          <p:cNvPr id="197635" name="Rectangle 3"/>
          <p:cNvSpPr>
            <a:spLocks noGrp="1" noChangeArrowheads="1"/>
          </p:cNvSpPr>
          <p:nvPr>
            <p:ph type="body" idx="1"/>
          </p:nvPr>
        </p:nvSpPr>
        <p:spPr/>
        <p:txBody>
          <a:bodyPr>
            <a:normAutofit fontScale="92500" lnSpcReduction="20000"/>
          </a:bodyPr>
          <a:lstStyle/>
          <a:p>
            <a:pPr>
              <a:lnSpc>
                <a:spcPct val="80000"/>
              </a:lnSpc>
              <a:buFont typeface="Wingdings" charset="2"/>
              <a:buNone/>
            </a:pPr>
            <a:r>
              <a:rPr lang="en-US" altLang="en-US" dirty="0"/>
              <a:t>	</a:t>
            </a:r>
            <a:r>
              <a:rPr lang="en-US" altLang="en-US" sz="3200" b="1" dirty="0"/>
              <a:t>February 2004 – FDA Psychopharmacological Drugs Advisory Committee and Pediatric Subcommittee Meeting</a:t>
            </a:r>
          </a:p>
          <a:p>
            <a:pPr lvl="1">
              <a:lnSpc>
                <a:spcPct val="80000"/>
              </a:lnSpc>
            </a:pPr>
            <a:r>
              <a:rPr lang="en-US" altLang="en-US" sz="2800" b="1" dirty="0"/>
              <a:t>American Academy of Child and Adolescent Psychiatry supported the ACNP task force conclusions and implicated depression itself as the most likely cause of suicide</a:t>
            </a:r>
          </a:p>
          <a:p>
            <a:pPr lvl="1">
              <a:lnSpc>
                <a:spcPct val="80000"/>
              </a:lnSpc>
              <a:buFont typeface="Wingdings" charset="2"/>
              <a:buNone/>
            </a:pPr>
            <a:endParaRPr lang="en-US" altLang="en-US" sz="2400" b="1" dirty="0"/>
          </a:p>
          <a:p>
            <a:pPr lvl="1">
              <a:lnSpc>
                <a:spcPct val="80000"/>
              </a:lnSpc>
              <a:buFont typeface="Wingdings" charset="2"/>
              <a:buNone/>
            </a:pPr>
            <a:endParaRPr lang="en-US" altLang="en-US" sz="2400" b="1" dirty="0"/>
          </a:p>
          <a:p>
            <a:pPr lvl="1">
              <a:lnSpc>
                <a:spcPct val="80000"/>
              </a:lnSpc>
              <a:buFont typeface="Wingdings" charset="2"/>
              <a:buNone/>
            </a:pPr>
            <a:endParaRPr lang="en-US" altLang="en-US" b="1" dirty="0"/>
          </a:p>
          <a:p>
            <a:pPr lvl="1">
              <a:lnSpc>
                <a:spcPct val="80000"/>
              </a:lnSpc>
              <a:buFont typeface="Wingdings" charset="2"/>
              <a:buNone/>
            </a:pPr>
            <a:r>
              <a:rPr lang="en-US" altLang="en-US" b="1" dirty="0"/>
              <a:t>					Anderson and </a:t>
            </a:r>
            <a:r>
              <a:rPr lang="en-US" altLang="en-US" b="1" dirty="0" err="1"/>
              <a:t>Navalta</a:t>
            </a:r>
            <a:r>
              <a:rPr lang="en-US" altLang="en-US" b="1" dirty="0"/>
              <a:t>, 2004</a:t>
            </a:r>
          </a:p>
        </p:txBody>
      </p:sp>
    </p:spTree>
    <p:extLst>
      <p:ext uri="{BB962C8B-B14F-4D97-AF65-F5344CB8AC3E}">
        <p14:creationId xmlns:p14="http://schemas.microsoft.com/office/powerpoint/2010/main" val="1514309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ltLang="en-US" sz="4000" b="1"/>
              <a:t>Antidepressants: Onset of Action</a:t>
            </a:r>
          </a:p>
        </p:txBody>
      </p:sp>
      <p:sp>
        <p:nvSpPr>
          <p:cNvPr id="200707" name="Rectangle 3"/>
          <p:cNvSpPr>
            <a:spLocks noGrp="1" noChangeArrowheads="1"/>
          </p:cNvSpPr>
          <p:nvPr>
            <p:ph type="body" idx="1"/>
          </p:nvPr>
        </p:nvSpPr>
        <p:spPr/>
        <p:txBody>
          <a:bodyPr/>
          <a:lstStyle/>
          <a:p>
            <a:pPr>
              <a:lnSpc>
                <a:spcPct val="90000"/>
              </a:lnSpc>
            </a:pPr>
            <a:r>
              <a:rPr lang="en-US" altLang="en-US" sz="2800" b="1"/>
              <a:t>Clinical effect is usually not manifest</a:t>
            </a:r>
            <a:r>
              <a:rPr lang="en-US" altLang="en-US" sz="2800"/>
              <a:t> </a:t>
            </a:r>
            <a:r>
              <a:rPr lang="en-US" altLang="en-US" sz="2800" b="1"/>
              <a:t>for  1-3 weeks</a:t>
            </a:r>
          </a:p>
          <a:p>
            <a:pPr>
              <a:lnSpc>
                <a:spcPct val="90000"/>
              </a:lnSpc>
            </a:pPr>
            <a:r>
              <a:rPr lang="en-US" altLang="en-US" sz="2800" b="1"/>
              <a:t>Clinical rule is usually to treat patient for a minimum of 6 wks at an adequate dosage before changing</a:t>
            </a:r>
          </a:p>
          <a:p>
            <a:pPr>
              <a:lnSpc>
                <a:spcPct val="90000"/>
              </a:lnSpc>
            </a:pPr>
            <a:r>
              <a:rPr lang="en-US" altLang="en-US" sz="2800" b="1"/>
              <a:t>Synaptic  effects occur immediately (hrs)</a:t>
            </a:r>
          </a:p>
          <a:p>
            <a:pPr>
              <a:lnSpc>
                <a:spcPct val="90000"/>
              </a:lnSpc>
            </a:pPr>
            <a:r>
              <a:rPr lang="en-US" altLang="en-US" sz="2800" b="1"/>
              <a:t>Adverse effects have same time course as synaptic effects</a:t>
            </a:r>
          </a:p>
        </p:txBody>
      </p:sp>
    </p:spTree>
    <p:extLst>
      <p:ext uri="{BB962C8B-B14F-4D97-AF65-F5344CB8AC3E}">
        <p14:creationId xmlns:p14="http://schemas.microsoft.com/office/powerpoint/2010/main" val="1491812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en-US" b="1" dirty="0"/>
              <a:t>Children: Antipsychotics</a:t>
            </a:r>
          </a:p>
        </p:txBody>
      </p:sp>
      <p:sp>
        <p:nvSpPr>
          <p:cNvPr id="231427" name="Rectangle 3"/>
          <p:cNvSpPr>
            <a:spLocks noGrp="1" noChangeArrowheads="1"/>
          </p:cNvSpPr>
          <p:nvPr>
            <p:ph type="body" idx="1"/>
          </p:nvPr>
        </p:nvSpPr>
        <p:spPr/>
        <p:txBody>
          <a:bodyPr>
            <a:noAutofit/>
          </a:bodyPr>
          <a:lstStyle/>
          <a:p>
            <a:r>
              <a:rPr lang="en-US" altLang="en-US" sz="2800" b="1" dirty="0"/>
              <a:t>Diagnosis is still a major problem and contributes to questions in literature</a:t>
            </a:r>
          </a:p>
          <a:p>
            <a:r>
              <a:rPr lang="en-US" altLang="en-US" sz="2800" b="1" dirty="0"/>
              <a:t>Rule out substance abuse</a:t>
            </a:r>
          </a:p>
          <a:p>
            <a:r>
              <a:rPr lang="en-US" altLang="en-US" sz="2800" b="1" dirty="0"/>
              <a:t>Mania shares symptoms with </a:t>
            </a:r>
          </a:p>
          <a:p>
            <a:pPr lvl="1"/>
            <a:r>
              <a:rPr lang="en-US" altLang="en-US" sz="2400" b="1" dirty="0"/>
              <a:t>ADHD</a:t>
            </a:r>
          </a:p>
          <a:p>
            <a:pPr lvl="1"/>
            <a:r>
              <a:rPr lang="en-US" altLang="en-US" sz="2400" b="1" dirty="0"/>
              <a:t>Depression and anxiety</a:t>
            </a:r>
          </a:p>
          <a:p>
            <a:pPr>
              <a:buFont typeface="Wingdings" charset="2"/>
              <a:buNone/>
            </a:pPr>
            <a:endParaRPr lang="en-US" altLang="en-US" sz="2800" b="1" dirty="0"/>
          </a:p>
        </p:txBody>
      </p:sp>
    </p:spTree>
    <p:extLst>
      <p:ext uri="{BB962C8B-B14F-4D97-AF65-F5344CB8AC3E}">
        <p14:creationId xmlns:p14="http://schemas.microsoft.com/office/powerpoint/2010/main" val="957311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b="1"/>
              <a:t>Children: Antipsychotics</a:t>
            </a:r>
          </a:p>
        </p:txBody>
      </p:sp>
      <p:sp>
        <p:nvSpPr>
          <p:cNvPr id="232451" name="Rectangle 3"/>
          <p:cNvSpPr>
            <a:spLocks noGrp="1" noChangeArrowheads="1"/>
          </p:cNvSpPr>
          <p:nvPr>
            <p:ph type="body" idx="1"/>
          </p:nvPr>
        </p:nvSpPr>
        <p:spPr/>
        <p:txBody>
          <a:bodyPr>
            <a:normAutofit/>
          </a:bodyPr>
          <a:lstStyle/>
          <a:p>
            <a:pPr>
              <a:lnSpc>
                <a:spcPct val="90000"/>
              </a:lnSpc>
            </a:pPr>
            <a:r>
              <a:rPr lang="en-US" altLang="en-US" sz="2800" b="1" dirty="0"/>
              <a:t>Many of the drugs are used to treat nonpsychotic states:</a:t>
            </a:r>
          </a:p>
          <a:p>
            <a:pPr lvl="1">
              <a:lnSpc>
                <a:spcPct val="90000"/>
              </a:lnSpc>
            </a:pPr>
            <a:r>
              <a:rPr lang="en-US" altLang="en-US" sz="2400" b="1" dirty="0"/>
              <a:t>Aggression</a:t>
            </a:r>
          </a:p>
          <a:p>
            <a:pPr lvl="1">
              <a:lnSpc>
                <a:spcPct val="90000"/>
              </a:lnSpc>
            </a:pPr>
            <a:r>
              <a:rPr lang="en-US" altLang="en-US" sz="2400" b="1" dirty="0"/>
              <a:t>Hyperactivity</a:t>
            </a:r>
          </a:p>
          <a:p>
            <a:pPr lvl="1">
              <a:lnSpc>
                <a:spcPct val="90000"/>
              </a:lnSpc>
            </a:pPr>
            <a:r>
              <a:rPr lang="en-US" altLang="en-US" sz="2400" b="1" dirty="0"/>
              <a:t>Tourette’s</a:t>
            </a:r>
          </a:p>
          <a:p>
            <a:pPr>
              <a:lnSpc>
                <a:spcPct val="90000"/>
              </a:lnSpc>
            </a:pPr>
            <a:r>
              <a:rPr lang="en-US" altLang="en-US" sz="2800" b="1" dirty="0"/>
              <a:t>Use of these agents has increased</a:t>
            </a:r>
          </a:p>
          <a:p>
            <a:pPr>
              <a:lnSpc>
                <a:spcPct val="90000"/>
              </a:lnSpc>
            </a:pPr>
            <a:r>
              <a:rPr lang="en-US" altLang="en-US" sz="2800" b="1" dirty="0"/>
              <a:t>MOA:  D2 and 5HT2 receptor blockade </a:t>
            </a:r>
          </a:p>
        </p:txBody>
      </p:sp>
    </p:spTree>
    <p:extLst>
      <p:ext uri="{BB962C8B-B14F-4D97-AF65-F5344CB8AC3E}">
        <p14:creationId xmlns:p14="http://schemas.microsoft.com/office/powerpoint/2010/main" val="1698380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en-US" b="1"/>
              <a:t>Children: Antipsychotics</a:t>
            </a:r>
          </a:p>
        </p:txBody>
      </p:sp>
      <p:sp>
        <p:nvSpPr>
          <p:cNvPr id="237571" name="Rectangle 3"/>
          <p:cNvSpPr>
            <a:spLocks noGrp="1" noChangeArrowheads="1"/>
          </p:cNvSpPr>
          <p:nvPr>
            <p:ph type="body" idx="1"/>
          </p:nvPr>
        </p:nvSpPr>
        <p:spPr/>
        <p:txBody>
          <a:bodyPr>
            <a:normAutofit lnSpcReduction="10000"/>
          </a:bodyPr>
          <a:lstStyle/>
          <a:p>
            <a:r>
              <a:rPr lang="en-US" altLang="en-US" sz="2800" b="1"/>
              <a:t>Controlled studies are lacking but needed</a:t>
            </a:r>
          </a:p>
          <a:p>
            <a:r>
              <a:rPr lang="en-US" altLang="en-US" sz="2800" b="1"/>
              <a:t>Difficult to assess the effects that antipsychotics have on learning and cognition</a:t>
            </a:r>
          </a:p>
          <a:p>
            <a:r>
              <a:rPr lang="en-US" altLang="en-US" sz="2800" b="1"/>
              <a:t>Drugs may need to be withdrawn periodically to assess for dyskinesias</a:t>
            </a:r>
          </a:p>
          <a:p>
            <a:r>
              <a:rPr lang="en-US" altLang="en-US" sz="2800" b="1"/>
              <a:t>Major concern is weight gain and hyperglycemia</a:t>
            </a:r>
          </a:p>
          <a:p>
            <a:endParaRPr lang="en-US" altLang="en-US" sz="2800" b="1"/>
          </a:p>
        </p:txBody>
      </p:sp>
    </p:spTree>
    <p:extLst>
      <p:ext uri="{BB962C8B-B14F-4D97-AF65-F5344CB8AC3E}">
        <p14:creationId xmlns:p14="http://schemas.microsoft.com/office/powerpoint/2010/main" val="553117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z="4000" b="1"/>
              <a:t>Pharmacotherapy in Learning Disabilities</a:t>
            </a:r>
          </a:p>
        </p:txBody>
      </p:sp>
      <p:sp>
        <p:nvSpPr>
          <p:cNvPr id="117763" name="Rectangle 3"/>
          <p:cNvSpPr>
            <a:spLocks noGrp="1" noChangeArrowheads="1"/>
          </p:cNvSpPr>
          <p:nvPr>
            <p:ph type="body" idx="1"/>
          </p:nvPr>
        </p:nvSpPr>
        <p:spPr/>
        <p:txBody>
          <a:bodyPr>
            <a:normAutofit/>
          </a:bodyPr>
          <a:lstStyle/>
          <a:p>
            <a:pPr>
              <a:lnSpc>
                <a:spcPct val="90000"/>
              </a:lnSpc>
            </a:pPr>
            <a:r>
              <a:rPr lang="en-US" altLang="en-US" sz="2400" b="1" dirty="0"/>
              <a:t>Behavioral and emotional problems are 2-3x more common in patients with learning disabilities</a:t>
            </a:r>
          </a:p>
          <a:p>
            <a:pPr>
              <a:lnSpc>
                <a:spcPct val="90000"/>
              </a:lnSpc>
            </a:pPr>
            <a:r>
              <a:rPr lang="en-US" altLang="en-US" sz="2400" b="1" dirty="0"/>
              <a:t>Unusual for psychotropic medications alone to be sufficient</a:t>
            </a:r>
          </a:p>
          <a:p>
            <a:pPr>
              <a:lnSpc>
                <a:spcPct val="90000"/>
              </a:lnSpc>
            </a:pPr>
            <a:r>
              <a:rPr lang="en-US" altLang="en-US" sz="2400" b="1" dirty="0"/>
              <a:t>Identify precise target symptoms for which the psychotropic medication is being prescribed</a:t>
            </a:r>
          </a:p>
        </p:txBody>
      </p:sp>
    </p:spTree>
    <p:extLst>
      <p:ext uri="{BB962C8B-B14F-4D97-AF65-F5344CB8AC3E}">
        <p14:creationId xmlns:p14="http://schemas.microsoft.com/office/powerpoint/2010/main" val="53666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sz="4000" b="1"/>
              <a:t>Pharmacotherapy in Learning Disabilities</a:t>
            </a:r>
          </a:p>
        </p:txBody>
      </p:sp>
      <p:sp>
        <p:nvSpPr>
          <p:cNvPr id="119811" name="Rectangle 3"/>
          <p:cNvSpPr>
            <a:spLocks noGrp="1" noChangeArrowheads="1"/>
          </p:cNvSpPr>
          <p:nvPr>
            <p:ph type="body" idx="1"/>
          </p:nvPr>
        </p:nvSpPr>
        <p:spPr/>
        <p:txBody>
          <a:bodyPr>
            <a:normAutofit/>
          </a:bodyPr>
          <a:lstStyle/>
          <a:p>
            <a:r>
              <a:rPr lang="en-US" altLang="en-US" sz="2800" b="1" dirty="0"/>
              <a:t>Try to reduce dosages if target symptoms are reduced or absent for a reasonable period</a:t>
            </a:r>
          </a:p>
          <a:p>
            <a:r>
              <a:rPr lang="en-US" altLang="en-US" sz="2800" b="1" dirty="0"/>
              <a:t>Patients are kept on meds for fear that symptoms will recur</a:t>
            </a:r>
          </a:p>
          <a:p>
            <a:r>
              <a:rPr lang="en-US" altLang="en-US" sz="2800" b="1" dirty="0"/>
              <a:t>Do not withdraw medication abruptly</a:t>
            </a:r>
          </a:p>
        </p:txBody>
      </p:sp>
    </p:spTree>
    <p:extLst>
      <p:ext uri="{BB962C8B-B14F-4D97-AF65-F5344CB8AC3E}">
        <p14:creationId xmlns:p14="http://schemas.microsoft.com/office/powerpoint/2010/main" val="983394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z="4000" b="1"/>
              <a:t>Pharmacotherapy in Learning Disabilities</a:t>
            </a:r>
          </a:p>
        </p:txBody>
      </p:sp>
      <p:sp>
        <p:nvSpPr>
          <p:cNvPr id="121859" name="Rectangle 3"/>
          <p:cNvSpPr>
            <a:spLocks noGrp="1" noChangeArrowheads="1"/>
          </p:cNvSpPr>
          <p:nvPr>
            <p:ph type="body" idx="1"/>
          </p:nvPr>
        </p:nvSpPr>
        <p:spPr/>
        <p:txBody>
          <a:bodyPr>
            <a:normAutofit/>
          </a:bodyPr>
          <a:lstStyle/>
          <a:p>
            <a:r>
              <a:rPr lang="en-US" altLang="en-US" sz="2800" b="1" dirty="0"/>
              <a:t>Start with small dosages initially</a:t>
            </a:r>
          </a:p>
          <a:p>
            <a:r>
              <a:rPr lang="en-US" altLang="en-US" sz="2800" b="1" dirty="0"/>
              <a:t>The presence of organic brain dysfunction often predisposes the patient to adverse drug effects</a:t>
            </a:r>
          </a:p>
        </p:txBody>
      </p:sp>
    </p:spTree>
    <p:extLst>
      <p:ext uri="{BB962C8B-B14F-4D97-AF65-F5344CB8AC3E}">
        <p14:creationId xmlns:p14="http://schemas.microsoft.com/office/powerpoint/2010/main" val="1505785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z="4000" b="1"/>
              <a:t>Learning Disabilities:  Antipsychotics</a:t>
            </a:r>
          </a:p>
        </p:txBody>
      </p:sp>
      <p:sp>
        <p:nvSpPr>
          <p:cNvPr id="123907" name="Rectangle 3"/>
          <p:cNvSpPr>
            <a:spLocks noGrp="1" noChangeArrowheads="1"/>
          </p:cNvSpPr>
          <p:nvPr>
            <p:ph type="body" idx="1"/>
          </p:nvPr>
        </p:nvSpPr>
        <p:spPr/>
        <p:txBody>
          <a:bodyPr/>
          <a:lstStyle/>
          <a:p>
            <a:r>
              <a:rPr lang="en-US" altLang="en-US" sz="2800" b="1"/>
              <a:t>Some evidence that antipsychotics reduce challenging behaviors but with significant side effects</a:t>
            </a:r>
          </a:p>
          <a:p>
            <a:r>
              <a:rPr lang="en-US" altLang="en-US" sz="2800" b="1"/>
              <a:t>Frequently cause sedation, compromise cognitive function and self-help skills</a:t>
            </a:r>
          </a:p>
          <a:p>
            <a:r>
              <a:rPr lang="en-US" altLang="en-US" sz="2800" b="1"/>
              <a:t>Newer atypical agents have not been proven to be more efficacious but may have a lower side effect incidence</a:t>
            </a:r>
          </a:p>
        </p:txBody>
      </p:sp>
    </p:spTree>
    <p:extLst>
      <p:ext uri="{BB962C8B-B14F-4D97-AF65-F5344CB8AC3E}">
        <p14:creationId xmlns:p14="http://schemas.microsoft.com/office/powerpoint/2010/main" val="95486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b="1"/>
              <a:t>Pediatric Pharmacology: Concerns</a:t>
            </a:r>
          </a:p>
        </p:txBody>
      </p:sp>
      <p:sp>
        <p:nvSpPr>
          <p:cNvPr id="19459" name="Rectangle 3"/>
          <p:cNvSpPr>
            <a:spLocks noGrp="1" noChangeArrowheads="1"/>
          </p:cNvSpPr>
          <p:nvPr>
            <p:ph type="body" idx="1"/>
          </p:nvPr>
        </p:nvSpPr>
        <p:spPr/>
        <p:txBody>
          <a:bodyPr>
            <a:normAutofit/>
          </a:bodyPr>
          <a:lstStyle/>
          <a:p>
            <a:r>
              <a:rPr lang="en-US" altLang="en-US" sz="3200" b="1" dirty="0"/>
              <a:t>Impact of Development</a:t>
            </a:r>
          </a:p>
          <a:p>
            <a:r>
              <a:rPr lang="en-US" altLang="en-US" sz="3200" b="1" dirty="0"/>
              <a:t>Unique side effects of medications</a:t>
            </a:r>
          </a:p>
          <a:p>
            <a:pPr lvl="1"/>
            <a:r>
              <a:rPr lang="en-US" altLang="en-US" sz="2800" b="1" dirty="0"/>
              <a:t>Aspirin – Reye’s syndrome</a:t>
            </a:r>
          </a:p>
          <a:p>
            <a:pPr lvl="1"/>
            <a:r>
              <a:rPr lang="en-US" altLang="en-US" sz="2800" b="1" dirty="0"/>
              <a:t>Tetracycline - discoloration of teeth </a:t>
            </a:r>
          </a:p>
        </p:txBody>
      </p:sp>
      <p:pic>
        <p:nvPicPr>
          <p:cNvPr id="19461" name="Picture 5" descr="FE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592" y="3733800"/>
            <a:ext cx="1905000"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09539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sz="4000" b="1"/>
              <a:t>Learning Disabilities:  Antipsychotics</a:t>
            </a:r>
          </a:p>
        </p:txBody>
      </p:sp>
      <p:sp>
        <p:nvSpPr>
          <p:cNvPr id="125955" name="Rectangle 3"/>
          <p:cNvSpPr>
            <a:spLocks noGrp="1" noChangeArrowheads="1"/>
          </p:cNvSpPr>
          <p:nvPr>
            <p:ph type="body" idx="1"/>
          </p:nvPr>
        </p:nvSpPr>
        <p:spPr/>
        <p:txBody>
          <a:bodyPr>
            <a:normAutofit fontScale="77500" lnSpcReduction="20000"/>
          </a:bodyPr>
          <a:lstStyle/>
          <a:p>
            <a:pPr>
              <a:lnSpc>
                <a:spcPct val="90000"/>
              </a:lnSpc>
            </a:pPr>
            <a:r>
              <a:rPr lang="en-US" altLang="en-US" sz="2400" b="1"/>
              <a:t>Side effects of concern</a:t>
            </a:r>
          </a:p>
          <a:p>
            <a:pPr lvl="1">
              <a:lnSpc>
                <a:spcPct val="90000"/>
              </a:lnSpc>
            </a:pPr>
            <a:r>
              <a:rPr lang="en-US" altLang="en-US" sz="2000" b="1"/>
              <a:t>Tardive dyskinesia</a:t>
            </a:r>
          </a:p>
          <a:p>
            <a:pPr lvl="1">
              <a:lnSpc>
                <a:spcPct val="90000"/>
              </a:lnSpc>
            </a:pPr>
            <a:r>
              <a:rPr lang="en-US" altLang="en-US" sz="2000" b="1"/>
              <a:t>Elevated liver enzymes</a:t>
            </a:r>
          </a:p>
          <a:p>
            <a:pPr lvl="1">
              <a:lnSpc>
                <a:spcPct val="90000"/>
              </a:lnSpc>
            </a:pPr>
            <a:r>
              <a:rPr lang="en-US" altLang="en-US" sz="2000" b="1"/>
              <a:t>Weight gain</a:t>
            </a:r>
          </a:p>
          <a:p>
            <a:pPr lvl="1">
              <a:lnSpc>
                <a:spcPct val="90000"/>
              </a:lnSpc>
            </a:pPr>
            <a:r>
              <a:rPr lang="en-US" altLang="en-US" sz="2000" b="1"/>
              <a:t>Hyperglycemia</a:t>
            </a:r>
          </a:p>
          <a:p>
            <a:pPr>
              <a:lnSpc>
                <a:spcPct val="90000"/>
              </a:lnSpc>
            </a:pPr>
            <a:r>
              <a:rPr lang="en-US" altLang="en-US" sz="2400" b="1"/>
              <a:t>Akathisia is of particular concern</a:t>
            </a:r>
          </a:p>
          <a:p>
            <a:pPr lvl="1">
              <a:lnSpc>
                <a:spcPct val="90000"/>
              </a:lnSpc>
            </a:pPr>
            <a:r>
              <a:rPr lang="en-US" altLang="en-US" sz="2000" b="1"/>
              <a:t>Patients have limited verbal skills to describe symptoms and this can be distressing and lead to agitation </a:t>
            </a:r>
          </a:p>
          <a:p>
            <a:pPr lvl="1">
              <a:lnSpc>
                <a:spcPct val="90000"/>
              </a:lnSpc>
            </a:pPr>
            <a:r>
              <a:rPr lang="en-US" altLang="en-US" sz="2000" b="1"/>
              <a:t>Agitation may promote increased dosages which can worsen the problem</a:t>
            </a:r>
          </a:p>
          <a:p>
            <a:pPr>
              <a:lnSpc>
                <a:spcPct val="90000"/>
              </a:lnSpc>
            </a:pPr>
            <a:r>
              <a:rPr lang="en-US" altLang="en-US" sz="2400" b="1"/>
              <a:t>Neuroleptic malignant syndrome is double that of those without learning disabilities</a:t>
            </a:r>
          </a:p>
        </p:txBody>
      </p:sp>
    </p:spTree>
    <p:extLst>
      <p:ext uri="{BB962C8B-B14F-4D97-AF65-F5344CB8AC3E}">
        <p14:creationId xmlns:p14="http://schemas.microsoft.com/office/powerpoint/2010/main" val="1633280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z="4000" b="1"/>
              <a:t>Learning Disabilities:  Antidepressants</a:t>
            </a:r>
          </a:p>
        </p:txBody>
      </p:sp>
      <p:sp>
        <p:nvSpPr>
          <p:cNvPr id="128003" name="Rectangle 3"/>
          <p:cNvSpPr>
            <a:spLocks noGrp="1" noChangeArrowheads="1"/>
          </p:cNvSpPr>
          <p:nvPr>
            <p:ph type="body" idx="1"/>
          </p:nvPr>
        </p:nvSpPr>
        <p:spPr/>
        <p:txBody>
          <a:bodyPr>
            <a:normAutofit/>
          </a:bodyPr>
          <a:lstStyle/>
          <a:p>
            <a:r>
              <a:rPr lang="en-US" altLang="en-US" sz="2800" b="1" dirty="0"/>
              <a:t>Depression can be difficult to diagnose due to limited verbal skills</a:t>
            </a:r>
          </a:p>
          <a:p>
            <a:r>
              <a:rPr lang="en-US" altLang="en-US" sz="2800" b="1" dirty="0"/>
              <a:t>SSRIs have been used in this population</a:t>
            </a:r>
          </a:p>
          <a:p>
            <a:pPr lvl="1"/>
            <a:r>
              <a:rPr lang="en-US" altLang="en-US" sz="2400" b="1" dirty="0"/>
              <a:t>Agitation and nausea are common side effects</a:t>
            </a:r>
          </a:p>
          <a:p>
            <a:pPr lvl="1"/>
            <a:r>
              <a:rPr lang="en-US" altLang="en-US" sz="2400" b="1" dirty="0"/>
              <a:t>Liquid dosage forms allow better titration of dose</a:t>
            </a:r>
          </a:p>
        </p:txBody>
      </p:sp>
    </p:spTree>
    <p:extLst>
      <p:ext uri="{BB962C8B-B14F-4D97-AF65-F5344CB8AC3E}">
        <p14:creationId xmlns:p14="http://schemas.microsoft.com/office/powerpoint/2010/main" val="8703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sz="4000" b="1"/>
              <a:t>Learning Disabilities:  Anxiolytics</a:t>
            </a:r>
          </a:p>
        </p:txBody>
      </p:sp>
      <p:sp>
        <p:nvSpPr>
          <p:cNvPr id="130051" name="Rectangle 3"/>
          <p:cNvSpPr>
            <a:spLocks noGrp="1" noChangeArrowheads="1"/>
          </p:cNvSpPr>
          <p:nvPr>
            <p:ph type="body" idx="1"/>
          </p:nvPr>
        </p:nvSpPr>
        <p:spPr/>
        <p:txBody>
          <a:bodyPr>
            <a:normAutofit fontScale="92500" lnSpcReduction="20000"/>
          </a:bodyPr>
          <a:lstStyle/>
          <a:p>
            <a:pPr>
              <a:lnSpc>
                <a:spcPct val="90000"/>
              </a:lnSpc>
            </a:pPr>
            <a:r>
              <a:rPr lang="en-US" altLang="en-US" sz="2800" b="1"/>
              <a:t>Limited work in this area</a:t>
            </a:r>
          </a:p>
          <a:p>
            <a:pPr>
              <a:lnSpc>
                <a:spcPct val="90000"/>
              </a:lnSpc>
            </a:pPr>
            <a:r>
              <a:rPr lang="en-US" altLang="en-US" sz="2800" b="1"/>
              <a:t>SSRIs have shown some benefit</a:t>
            </a:r>
          </a:p>
          <a:p>
            <a:pPr>
              <a:lnSpc>
                <a:spcPct val="90000"/>
              </a:lnSpc>
            </a:pPr>
            <a:r>
              <a:rPr lang="en-US" altLang="en-US" sz="2800" b="1"/>
              <a:t>Benzodiazepines often cause disinhibition and irritability in patients with organic brain impairments</a:t>
            </a:r>
          </a:p>
          <a:p>
            <a:pPr>
              <a:lnSpc>
                <a:spcPct val="90000"/>
              </a:lnSpc>
            </a:pPr>
            <a:r>
              <a:rPr lang="en-US" altLang="en-US" sz="2800" b="1"/>
              <a:t>Clonidine can be used to produce sedation and calming in children</a:t>
            </a:r>
          </a:p>
          <a:p>
            <a:pPr lvl="1">
              <a:lnSpc>
                <a:spcPct val="90000"/>
              </a:lnSpc>
            </a:pPr>
            <a:r>
              <a:rPr lang="en-US" altLang="en-US" sz="2400" b="1"/>
              <a:t>Dose should be less than 5 ug/kg</a:t>
            </a:r>
          </a:p>
          <a:p>
            <a:pPr lvl="1">
              <a:lnSpc>
                <a:spcPct val="90000"/>
              </a:lnSpc>
            </a:pPr>
            <a:r>
              <a:rPr lang="en-US" altLang="en-US" sz="2400" b="1"/>
              <a:t>Monitor blood pressure</a:t>
            </a:r>
          </a:p>
        </p:txBody>
      </p:sp>
    </p:spTree>
    <p:extLst>
      <p:ext uri="{BB962C8B-B14F-4D97-AF65-F5344CB8AC3E}">
        <p14:creationId xmlns:p14="http://schemas.microsoft.com/office/powerpoint/2010/main" val="996793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z="4000" b="1"/>
              <a:t>Learning Disabilities:  Mood Stabilizers</a:t>
            </a:r>
          </a:p>
        </p:txBody>
      </p:sp>
      <p:sp>
        <p:nvSpPr>
          <p:cNvPr id="132099" name="Rectangle 3"/>
          <p:cNvSpPr>
            <a:spLocks noGrp="1" noChangeArrowheads="1"/>
          </p:cNvSpPr>
          <p:nvPr>
            <p:ph type="body" idx="1"/>
          </p:nvPr>
        </p:nvSpPr>
        <p:spPr/>
        <p:txBody>
          <a:bodyPr>
            <a:normAutofit lnSpcReduction="10000"/>
          </a:bodyPr>
          <a:lstStyle/>
          <a:p>
            <a:r>
              <a:rPr lang="en-US" altLang="en-US" sz="2800" b="1"/>
              <a:t>Instability of mood is often seen in patients with learning disabilities rather than manic –depression</a:t>
            </a:r>
          </a:p>
          <a:p>
            <a:pPr lvl="1"/>
            <a:r>
              <a:rPr lang="en-US" altLang="en-US" sz="2400" b="1"/>
              <a:t>Rapid alternation between irritability, excitement, and high levels of activity and withdrawal and loss of interest</a:t>
            </a:r>
          </a:p>
          <a:p>
            <a:pPr lvl="1"/>
            <a:r>
              <a:rPr lang="en-US" altLang="en-US" sz="2400" b="1"/>
              <a:t>Lithium has been used successfully</a:t>
            </a:r>
          </a:p>
          <a:p>
            <a:r>
              <a:rPr lang="en-US" altLang="en-US" sz="2800" b="1"/>
              <a:t>Caution in Down’s syndrome with Lithium due to hypothyroidism which is common</a:t>
            </a:r>
          </a:p>
        </p:txBody>
      </p:sp>
    </p:spTree>
    <p:extLst>
      <p:ext uri="{BB962C8B-B14F-4D97-AF65-F5344CB8AC3E}">
        <p14:creationId xmlns:p14="http://schemas.microsoft.com/office/powerpoint/2010/main" val="434868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b="1"/>
              <a:t>Autism:  DA Antagonists</a:t>
            </a:r>
          </a:p>
        </p:txBody>
      </p:sp>
      <p:sp>
        <p:nvSpPr>
          <p:cNvPr id="148483" name="Rectangle 3"/>
          <p:cNvSpPr>
            <a:spLocks noGrp="1" noChangeArrowheads="1"/>
          </p:cNvSpPr>
          <p:nvPr>
            <p:ph type="body" idx="1"/>
          </p:nvPr>
        </p:nvSpPr>
        <p:spPr/>
        <p:txBody>
          <a:bodyPr/>
          <a:lstStyle/>
          <a:p>
            <a:r>
              <a:rPr lang="en-US" altLang="en-US" sz="2800" b="1"/>
              <a:t>Decrease motor symptoms (hyperactivity, fidgetiness, stereotypical behavior)</a:t>
            </a:r>
          </a:p>
          <a:p>
            <a:r>
              <a:rPr lang="en-US" altLang="en-US" sz="2800" b="1"/>
              <a:t>May facilitate learning but does not worsen learning</a:t>
            </a:r>
          </a:p>
          <a:p>
            <a:r>
              <a:rPr lang="en-US" altLang="en-US" sz="2800" b="1"/>
              <a:t>Improves behavior so patients may remain with families</a:t>
            </a:r>
          </a:p>
          <a:p>
            <a:r>
              <a:rPr lang="en-US" altLang="en-US" sz="2800" b="1"/>
              <a:t>High rate of dyskinesias (75% after 41 mos of treatment)</a:t>
            </a:r>
          </a:p>
        </p:txBody>
      </p:sp>
    </p:spTree>
    <p:extLst>
      <p:ext uri="{BB962C8B-B14F-4D97-AF65-F5344CB8AC3E}">
        <p14:creationId xmlns:p14="http://schemas.microsoft.com/office/powerpoint/2010/main" val="2024785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b="1"/>
              <a:t>Autism:  Antipsychotics</a:t>
            </a:r>
          </a:p>
        </p:txBody>
      </p:sp>
      <p:sp>
        <p:nvSpPr>
          <p:cNvPr id="229379" name="Rectangle 3"/>
          <p:cNvSpPr>
            <a:spLocks noGrp="1" noChangeArrowheads="1"/>
          </p:cNvSpPr>
          <p:nvPr>
            <p:ph type="body" idx="1"/>
          </p:nvPr>
        </p:nvSpPr>
        <p:spPr/>
        <p:txBody>
          <a:bodyPr>
            <a:noAutofit/>
          </a:bodyPr>
          <a:lstStyle/>
          <a:p>
            <a:pPr>
              <a:lnSpc>
                <a:spcPct val="90000"/>
              </a:lnSpc>
            </a:pPr>
            <a:r>
              <a:rPr lang="en-US" altLang="en-US" sz="1800" b="1" dirty="0"/>
              <a:t>Haloperidol</a:t>
            </a:r>
          </a:p>
          <a:p>
            <a:pPr lvl="1">
              <a:lnSpc>
                <a:spcPct val="90000"/>
              </a:lnSpc>
            </a:pPr>
            <a:r>
              <a:rPr lang="en-US" altLang="en-US" sz="1600" b="1" dirty="0"/>
              <a:t>Reduces aggression</a:t>
            </a:r>
          </a:p>
          <a:p>
            <a:pPr lvl="1">
              <a:lnSpc>
                <a:spcPct val="90000"/>
              </a:lnSpc>
            </a:pPr>
            <a:r>
              <a:rPr lang="en-US" altLang="en-US" sz="1600" b="1" dirty="0"/>
              <a:t>Adverse effects</a:t>
            </a:r>
          </a:p>
          <a:p>
            <a:pPr lvl="2">
              <a:lnSpc>
                <a:spcPct val="90000"/>
              </a:lnSpc>
            </a:pPr>
            <a:r>
              <a:rPr lang="en-US" altLang="en-US" b="1" dirty="0"/>
              <a:t>Sedation</a:t>
            </a:r>
          </a:p>
          <a:p>
            <a:pPr lvl="2">
              <a:lnSpc>
                <a:spcPct val="90000"/>
              </a:lnSpc>
            </a:pPr>
            <a:r>
              <a:rPr lang="en-US" altLang="en-US" b="1" dirty="0"/>
              <a:t>Muscle stiffness</a:t>
            </a:r>
          </a:p>
          <a:p>
            <a:pPr lvl="2">
              <a:lnSpc>
                <a:spcPct val="90000"/>
              </a:lnSpc>
            </a:pPr>
            <a:r>
              <a:rPr lang="en-US" altLang="en-US" b="1" dirty="0"/>
              <a:t>Abnormal movements</a:t>
            </a:r>
          </a:p>
          <a:p>
            <a:pPr>
              <a:lnSpc>
                <a:spcPct val="90000"/>
              </a:lnSpc>
            </a:pPr>
            <a:r>
              <a:rPr lang="en-US" altLang="en-US" sz="1800" b="1" dirty="0"/>
              <a:t>Risperidone</a:t>
            </a:r>
          </a:p>
          <a:p>
            <a:pPr lvl="1">
              <a:lnSpc>
                <a:spcPct val="90000"/>
              </a:lnSpc>
            </a:pPr>
            <a:r>
              <a:rPr lang="en-US" altLang="en-US" b="1" dirty="0"/>
              <a:t>Effective and well tolerated</a:t>
            </a:r>
          </a:p>
          <a:p>
            <a:pPr lvl="1">
              <a:lnSpc>
                <a:spcPct val="90000"/>
              </a:lnSpc>
            </a:pPr>
            <a:r>
              <a:rPr lang="en-US" altLang="en-US" b="1" dirty="0"/>
              <a:t>Increased weight gain, sedation</a:t>
            </a:r>
          </a:p>
          <a:p>
            <a:pPr>
              <a:lnSpc>
                <a:spcPct val="90000"/>
              </a:lnSpc>
            </a:pPr>
            <a:r>
              <a:rPr lang="en-US" altLang="en-US" sz="1800" b="1" dirty="0"/>
              <a:t>Olanzapine and ziprasidone are promising – no significant weight gain with ziprasidone</a:t>
            </a:r>
          </a:p>
        </p:txBody>
      </p:sp>
    </p:spTree>
    <p:extLst>
      <p:ext uri="{BB962C8B-B14F-4D97-AF65-F5344CB8AC3E}">
        <p14:creationId xmlns:p14="http://schemas.microsoft.com/office/powerpoint/2010/main" val="1600684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b="1"/>
              <a:t>Autism:  SSRIs</a:t>
            </a:r>
          </a:p>
        </p:txBody>
      </p:sp>
      <p:sp>
        <p:nvSpPr>
          <p:cNvPr id="149507" name="Rectangle 3"/>
          <p:cNvSpPr>
            <a:spLocks noGrp="1" noChangeArrowheads="1"/>
          </p:cNvSpPr>
          <p:nvPr>
            <p:ph type="body" idx="1"/>
          </p:nvPr>
        </p:nvSpPr>
        <p:spPr/>
        <p:txBody>
          <a:bodyPr>
            <a:normAutofit fontScale="92500" lnSpcReduction="10000"/>
          </a:bodyPr>
          <a:lstStyle/>
          <a:p>
            <a:pPr>
              <a:lnSpc>
                <a:spcPct val="90000"/>
              </a:lnSpc>
            </a:pPr>
            <a:r>
              <a:rPr lang="en-US" altLang="en-US" sz="2800" b="1"/>
              <a:t>Hypothesized that autism involves dysfunctional 5-HT system</a:t>
            </a:r>
          </a:p>
          <a:p>
            <a:pPr>
              <a:lnSpc>
                <a:spcPct val="90000"/>
              </a:lnSpc>
            </a:pPr>
            <a:r>
              <a:rPr lang="en-US" altLang="en-US" sz="2800" b="1"/>
              <a:t>Improve autistic symptoms</a:t>
            </a:r>
          </a:p>
          <a:p>
            <a:pPr>
              <a:lnSpc>
                <a:spcPct val="90000"/>
              </a:lnSpc>
            </a:pPr>
            <a:r>
              <a:rPr lang="en-US" altLang="en-US" sz="2800" b="1"/>
              <a:t>Decreases stereotypical behavior</a:t>
            </a:r>
          </a:p>
          <a:p>
            <a:pPr>
              <a:lnSpc>
                <a:spcPct val="90000"/>
              </a:lnSpc>
            </a:pPr>
            <a:r>
              <a:rPr lang="en-US" altLang="en-US" sz="2800" b="1"/>
              <a:t>Decreased anger, hyperactivity and compulsive-ritualized behavior</a:t>
            </a:r>
          </a:p>
          <a:p>
            <a:pPr>
              <a:lnSpc>
                <a:spcPct val="90000"/>
              </a:lnSpc>
            </a:pPr>
            <a:r>
              <a:rPr lang="en-US" altLang="en-US" sz="2800" b="1"/>
              <a:t>Monotherapy or to augment neuroleptics when obsessive-compulsive behavior is present</a:t>
            </a:r>
          </a:p>
          <a:p>
            <a:pPr>
              <a:lnSpc>
                <a:spcPct val="90000"/>
              </a:lnSpc>
              <a:buFont typeface="Wingdings" charset="2"/>
              <a:buNone/>
            </a:pPr>
            <a:endParaRPr lang="en-US" altLang="en-US" sz="2800" b="1"/>
          </a:p>
        </p:txBody>
      </p:sp>
    </p:spTree>
    <p:extLst>
      <p:ext uri="{BB962C8B-B14F-4D97-AF65-F5344CB8AC3E}">
        <p14:creationId xmlns:p14="http://schemas.microsoft.com/office/powerpoint/2010/main" val="1985533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ltLang="en-US" b="1"/>
              <a:t>Summary</a:t>
            </a:r>
          </a:p>
        </p:txBody>
      </p:sp>
      <p:sp>
        <p:nvSpPr>
          <p:cNvPr id="242691" name="Rectangle 3"/>
          <p:cNvSpPr>
            <a:spLocks noGrp="1" noChangeArrowheads="1"/>
          </p:cNvSpPr>
          <p:nvPr>
            <p:ph type="body" idx="1"/>
          </p:nvPr>
        </p:nvSpPr>
        <p:spPr/>
        <p:txBody>
          <a:bodyPr/>
          <a:lstStyle/>
          <a:p>
            <a:r>
              <a:rPr lang="en-US" altLang="en-US" sz="2800" b="1"/>
              <a:t>Safety and efficacy of drugs in children and adolescents has not been determined for many drugs even though use is increasing</a:t>
            </a:r>
          </a:p>
          <a:p>
            <a:r>
              <a:rPr lang="en-US" altLang="en-US" sz="2800" b="1"/>
              <a:t>Many of the clinical studies have small numbers of patients, are short-term and lack appropriate controls.</a:t>
            </a:r>
          </a:p>
          <a:p>
            <a:r>
              <a:rPr lang="en-US" altLang="en-US" sz="2800" b="1"/>
              <a:t>Clinical endpoints need to be identified and monitored </a:t>
            </a:r>
          </a:p>
        </p:txBody>
      </p:sp>
    </p:spTree>
    <p:extLst>
      <p:ext uri="{BB962C8B-B14F-4D97-AF65-F5344CB8AC3E}">
        <p14:creationId xmlns:p14="http://schemas.microsoft.com/office/powerpoint/2010/main" val="1087929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OTC Meds - Children</a:t>
            </a:r>
          </a:p>
        </p:txBody>
      </p:sp>
      <p:sp>
        <p:nvSpPr>
          <p:cNvPr id="3" name="Content Placeholder 2"/>
          <p:cNvSpPr>
            <a:spLocks noGrp="1"/>
          </p:cNvSpPr>
          <p:nvPr>
            <p:ph idx="1"/>
          </p:nvPr>
        </p:nvSpPr>
        <p:spPr/>
        <p:txBody>
          <a:bodyPr>
            <a:normAutofit fontScale="47500" lnSpcReduction="20000"/>
          </a:bodyPr>
          <a:lstStyle/>
          <a:p>
            <a:r>
              <a:rPr lang="en-US" sz="2900" dirty="0"/>
              <a:t>Antihistamines</a:t>
            </a:r>
          </a:p>
          <a:p>
            <a:pPr lvl="1"/>
            <a:r>
              <a:rPr lang="en-US" sz="2500" dirty="0"/>
              <a:t>Sedating </a:t>
            </a:r>
            <a:r>
              <a:rPr lang="mr-IN" sz="2500" dirty="0"/>
              <a:t>–</a:t>
            </a:r>
            <a:r>
              <a:rPr lang="en-US" sz="2500" dirty="0"/>
              <a:t> </a:t>
            </a:r>
            <a:r>
              <a:rPr lang="en-US" sz="2500" dirty="0" err="1"/>
              <a:t>Diphenydramine</a:t>
            </a:r>
            <a:endParaRPr lang="en-US" sz="2500" dirty="0"/>
          </a:p>
          <a:p>
            <a:pPr lvl="1"/>
            <a:r>
              <a:rPr lang="en-US" sz="2500" dirty="0" err="1"/>
              <a:t>Nonsedating</a:t>
            </a:r>
            <a:r>
              <a:rPr lang="en-US" sz="2500" dirty="0"/>
              <a:t> </a:t>
            </a:r>
            <a:r>
              <a:rPr lang="mr-IN" sz="2500" dirty="0"/>
              <a:t>–</a:t>
            </a:r>
            <a:r>
              <a:rPr lang="en-US" sz="2500" dirty="0"/>
              <a:t> </a:t>
            </a:r>
            <a:r>
              <a:rPr lang="en-US" sz="2500" dirty="0" err="1"/>
              <a:t>Clorpheniramine</a:t>
            </a:r>
            <a:endParaRPr lang="en-US" sz="2500" dirty="0"/>
          </a:p>
          <a:p>
            <a:pPr lvl="1"/>
            <a:r>
              <a:rPr lang="en-US" sz="2500" dirty="0"/>
              <a:t>CNS Stimulation</a:t>
            </a:r>
          </a:p>
          <a:p>
            <a:pPr lvl="1"/>
            <a:r>
              <a:rPr lang="en-US" sz="2500" dirty="0"/>
              <a:t>Abuse</a:t>
            </a:r>
          </a:p>
          <a:p>
            <a:r>
              <a:rPr lang="en-US" sz="2900" dirty="0"/>
              <a:t>Analgesics </a:t>
            </a:r>
            <a:r>
              <a:rPr lang="mr-IN" sz="2900" dirty="0"/>
              <a:t>–</a:t>
            </a:r>
            <a:r>
              <a:rPr lang="en-US" sz="2900" dirty="0"/>
              <a:t> Ibuprofen, naproxen, Acetaminophen</a:t>
            </a:r>
          </a:p>
          <a:p>
            <a:pPr lvl="1"/>
            <a:r>
              <a:rPr lang="en-US" sz="2500" dirty="0"/>
              <a:t>Skin reactions</a:t>
            </a:r>
          </a:p>
          <a:p>
            <a:pPr lvl="1"/>
            <a:r>
              <a:rPr lang="en-US" sz="2500" dirty="0"/>
              <a:t>Liver toxicity</a:t>
            </a:r>
          </a:p>
          <a:p>
            <a:r>
              <a:rPr lang="en-US" sz="2900" dirty="0"/>
              <a:t>Cough cold preparations</a:t>
            </a:r>
          </a:p>
          <a:p>
            <a:pPr lvl="1"/>
            <a:r>
              <a:rPr lang="en-US" sz="2500" dirty="0"/>
              <a:t>Alcohol content</a:t>
            </a:r>
            <a:endParaRPr lang="en-US" dirty="0"/>
          </a:p>
          <a:p>
            <a:pPr lvl="1"/>
            <a:r>
              <a:rPr lang="en-US" dirty="0"/>
              <a:t>Dextromethorphan</a:t>
            </a:r>
          </a:p>
        </p:txBody>
      </p:sp>
    </p:spTree>
    <p:extLst>
      <p:ext uri="{BB962C8B-B14F-4D97-AF65-F5344CB8AC3E}">
        <p14:creationId xmlns:p14="http://schemas.microsoft.com/office/powerpoint/2010/main" val="770085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Supplements and herbs</a:t>
            </a:r>
          </a:p>
        </p:txBody>
      </p:sp>
      <p:sp>
        <p:nvSpPr>
          <p:cNvPr id="3" name="Content Placeholder 2"/>
          <p:cNvSpPr>
            <a:spLocks noGrp="1"/>
          </p:cNvSpPr>
          <p:nvPr>
            <p:ph idx="1"/>
          </p:nvPr>
        </p:nvSpPr>
        <p:spPr/>
        <p:txBody>
          <a:bodyPr/>
          <a:lstStyle/>
          <a:p>
            <a:r>
              <a:rPr lang="en-US" dirty="0"/>
              <a:t>Safe?</a:t>
            </a:r>
          </a:p>
          <a:p>
            <a:r>
              <a:rPr lang="en-US" dirty="0"/>
              <a:t>Controlled by the FDA?</a:t>
            </a:r>
          </a:p>
          <a:p>
            <a:r>
              <a:rPr lang="en-US" dirty="0"/>
              <a:t>Drug interactions</a:t>
            </a:r>
          </a:p>
          <a:p>
            <a:r>
              <a:rPr lang="en-US" dirty="0"/>
              <a:t>Side effects</a:t>
            </a:r>
          </a:p>
        </p:txBody>
      </p:sp>
    </p:spTree>
    <p:extLst>
      <p:ext uri="{BB962C8B-B14F-4D97-AF65-F5344CB8AC3E}">
        <p14:creationId xmlns:p14="http://schemas.microsoft.com/office/powerpoint/2010/main" val="52093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a:t>Major Questions to Consider</a:t>
            </a:r>
          </a:p>
        </p:txBody>
      </p:sp>
      <p:sp>
        <p:nvSpPr>
          <p:cNvPr id="23555" name="Rectangle 3"/>
          <p:cNvSpPr>
            <a:spLocks noGrp="1" noChangeArrowheads="1"/>
          </p:cNvSpPr>
          <p:nvPr>
            <p:ph type="body" idx="4294967295"/>
          </p:nvPr>
        </p:nvSpPr>
        <p:spPr>
          <a:xfrm>
            <a:off x="2209800" y="1981200"/>
            <a:ext cx="8229600" cy="4114800"/>
          </a:xfrm>
        </p:spPr>
        <p:txBody>
          <a:bodyPr>
            <a:normAutofit/>
          </a:bodyPr>
          <a:lstStyle/>
          <a:p>
            <a:r>
              <a:rPr lang="en-US" altLang="en-US" sz="3600" b="1" dirty="0"/>
              <a:t>Are there age-related differences in the pharmacokinetics, safety and efficacy of medications?</a:t>
            </a:r>
          </a:p>
          <a:p>
            <a:r>
              <a:rPr lang="en-US" altLang="en-US" sz="3600" b="1" dirty="0"/>
              <a:t>Are the disorders being treated the same or similar to adult counterparts?</a:t>
            </a:r>
          </a:p>
        </p:txBody>
      </p:sp>
    </p:spTree>
    <p:extLst>
      <p:ext uri="{BB962C8B-B14F-4D97-AF65-F5344CB8AC3E}">
        <p14:creationId xmlns:p14="http://schemas.microsoft.com/office/powerpoint/2010/main" val="925364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A8A2F03-9926-6F4F-AE7A-2ABB358E6FE1}"/>
              </a:ext>
            </a:extLst>
          </p:cNvPr>
          <p:cNvSpPr>
            <a:spLocks noGrp="1" noChangeArrowheads="1"/>
          </p:cNvSpPr>
          <p:nvPr>
            <p:ph type="title"/>
          </p:nvPr>
        </p:nvSpPr>
        <p:spPr/>
        <p:txBody>
          <a:bodyPr/>
          <a:lstStyle/>
          <a:p>
            <a:pPr eaLnBrk="1" hangingPunct="1"/>
            <a:r>
              <a:rPr lang="en-US" altLang="en-US" b="1">
                <a:ea typeface="ＭＳ Ｐゴシック" panose="020B0600070205080204" pitchFamily="34" charset="-128"/>
              </a:rPr>
              <a:t>MedWatch Program</a:t>
            </a:r>
          </a:p>
        </p:txBody>
      </p:sp>
      <p:sp>
        <p:nvSpPr>
          <p:cNvPr id="59394" name="Rectangle 3">
            <a:extLst>
              <a:ext uri="{FF2B5EF4-FFF2-40B4-BE49-F238E27FC236}">
                <a16:creationId xmlns:a16="http://schemas.microsoft.com/office/drawing/2014/main" id="{8643FE89-8AA8-4D40-A9E1-6EBEEA6C8D72}"/>
              </a:ext>
            </a:extLst>
          </p:cNvPr>
          <p:cNvSpPr>
            <a:spLocks noGrp="1" noChangeArrowheads="1"/>
          </p:cNvSpPr>
          <p:nvPr>
            <p:ph type="body" idx="1"/>
          </p:nvPr>
        </p:nvSpPr>
        <p:spPr/>
        <p:txBody>
          <a:bodyPr/>
          <a:lstStyle/>
          <a:p>
            <a:pPr eaLnBrk="1" hangingPunct="1"/>
            <a:r>
              <a:rPr lang="en-US" altLang="en-US" b="1">
                <a:ea typeface="ＭＳ Ｐゴシック" panose="020B0600070205080204" pitchFamily="34" charset="-128"/>
              </a:rPr>
              <a:t>Initiated in 1993</a:t>
            </a:r>
          </a:p>
          <a:p>
            <a:pPr eaLnBrk="1" hangingPunct="1"/>
            <a:r>
              <a:rPr lang="en-US" altLang="en-US" b="1">
                <a:ea typeface="ＭＳ Ｐゴシック" panose="020B0600070205080204" pitchFamily="34" charset="-128"/>
              </a:rPr>
              <a:t>Goals of program</a:t>
            </a:r>
          </a:p>
          <a:p>
            <a:pPr lvl="1" eaLnBrk="1" hangingPunct="1"/>
            <a:r>
              <a:rPr lang="en-US" altLang="en-US" b="1">
                <a:ea typeface="ＭＳ Ｐゴシック" panose="020B0600070205080204" pitchFamily="34" charset="-128"/>
              </a:rPr>
              <a:t>Simplify reporting process</a:t>
            </a:r>
          </a:p>
          <a:p>
            <a:pPr lvl="1" eaLnBrk="1" hangingPunct="1"/>
            <a:r>
              <a:rPr lang="en-US" altLang="en-US" b="1">
                <a:ea typeface="ＭＳ Ｐゴシック" panose="020B0600070205080204" pitchFamily="34" charset="-128"/>
              </a:rPr>
              <a:t>Clarify what is to be reported to FDA</a:t>
            </a:r>
          </a:p>
          <a:p>
            <a:pPr lvl="1" eaLnBrk="1" hangingPunct="1"/>
            <a:r>
              <a:rPr lang="en-US" altLang="en-US" b="1">
                <a:ea typeface="ＭＳ Ｐゴシック" panose="020B0600070205080204" pitchFamily="34" charset="-128"/>
              </a:rPr>
              <a:t>Enhance awareness of serious side effects</a:t>
            </a:r>
          </a:p>
          <a:p>
            <a:pPr lvl="1" eaLnBrk="1" hangingPunct="1"/>
            <a:r>
              <a:rPr lang="en-US" altLang="en-US" b="1">
                <a:ea typeface="ＭＳ Ｐゴシック" panose="020B0600070205080204" pitchFamily="34" charset="-128"/>
              </a:rPr>
              <a:t>Provide feedback to healthcare providers</a:t>
            </a:r>
          </a:p>
        </p:txBody>
      </p:sp>
    </p:spTree>
    <p:extLst>
      <p:ext uri="{BB962C8B-B14F-4D97-AF65-F5344CB8AC3E}">
        <p14:creationId xmlns:p14="http://schemas.microsoft.com/office/powerpoint/2010/main" val="749226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21C1FAFA-F8B5-D145-B80C-56214C6EA86B}"/>
              </a:ext>
            </a:extLst>
          </p:cNvPr>
          <p:cNvSpPr>
            <a:spLocks noGrp="1" noChangeArrowheads="1"/>
          </p:cNvSpPr>
          <p:nvPr>
            <p:ph type="title"/>
          </p:nvPr>
        </p:nvSpPr>
        <p:spPr/>
        <p:txBody>
          <a:bodyPr/>
          <a:lstStyle/>
          <a:p>
            <a:pPr eaLnBrk="1" hangingPunct="1"/>
            <a:r>
              <a:rPr lang="en-US" altLang="en-US" b="1">
                <a:ea typeface="ＭＳ Ｐゴシック" panose="020B0600070205080204" pitchFamily="34" charset="-128"/>
              </a:rPr>
              <a:t>MedWatch Program</a:t>
            </a:r>
          </a:p>
        </p:txBody>
      </p:sp>
      <p:sp>
        <p:nvSpPr>
          <p:cNvPr id="61442" name="Rectangle 3">
            <a:extLst>
              <a:ext uri="{FF2B5EF4-FFF2-40B4-BE49-F238E27FC236}">
                <a16:creationId xmlns:a16="http://schemas.microsoft.com/office/drawing/2014/main" id="{8D5A771B-8738-A745-A3B2-BEF8D8C733C9}"/>
              </a:ext>
            </a:extLst>
          </p:cNvPr>
          <p:cNvSpPr>
            <a:spLocks noGrp="1" noChangeArrowheads="1"/>
          </p:cNvSpPr>
          <p:nvPr>
            <p:ph type="body" idx="1"/>
          </p:nvPr>
        </p:nvSpPr>
        <p:spPr/>
        <p:txBody>
          <a:bodyPr>
            <a:normAutofit fontScale="62500" lnSpcReduction="20000"/>
          </a:bodyPr>
          <a:lstStyle/>
          <a:p>
            <a:pPr eaLnBrk="1" hangingPunct="1">
              <a:lnSpc>
                <a:spcPct val="90000"/>
              </a:lnSpc>
            </a:pPr>
            <a:r>
              <a:rPr lang="en-US" altLang="en-US" sz="2800" b="1">
                <a:ea typeface="ＭＳ Ｐゴシック" panose="020B0600070205080204" pitchFamily="34" charset="-128"/>
              </a:rPr>
              <a:t>Not necessary to show direct causal relationship in the individual report</a:t>
            </a:r>
          </a:p>
          <a:p>
            <a:pPr eaLnBrk="1" hangingPunct="1">
              <a:lnSpc>
                <a:spcPct val="90000"/>
              </a:lnSpc>
            </a:pPr>
            <a:r>
              <a:rPr lang="en-US" altLang="en-US" sz="2800" b="1">
                <a:ea typeface="ＭＳ Ｐゴシック" panose="020B0600070205080204" pitchFamily="34" charset="-128"/>
              </a:rPr>
              <a:t>Information needed</a:t>
            </a:r>
          </a:p>
          <a:p>
            <a:pPr lvl="1" eaLnBrk="1" hangingPunct="1">
              <a:lnSpc>
                <a:spcPct val="90000"/>
              </a:lnSpc>
            </a:pPr>
            <a:r>
              <a:rPr lang="en-US" altLang="en-US" sz="2400" b="1">
                <a:ea typeface="ＭＳ Ｐゴシック" panose="020B0600070205080204" pitchFamily="34" charset="-128"/>
              </a:rPr>
              <a:t>Patient</a:t>
            </a:r>
          </a:p>
          <a:p>
            <a:pPr lvl="1" eaLnBrk="1" hangingPunct="1">
              <a:lnSpc>
                <a:spcPct val="90000"/>
              </a:lnSpc>
            </a:pPr>
            <a:r>
              <a:rPr lang="en-US" altLang="en-US" sz="2400" b="1">
                <a:ea typeface="ＭＳ Ｐゴシック" panose="020B0600070205080204" pitchFamily="34" charset="-128"/>
              </a:rPr>
              <a:t>Drug</a:t>
            </a:r>
          </a:p>
          <a:p>
            <a:pPr lvl="1" eaLnBrk="1" hangingPunct="1">
              <a:lnSpc>
                <a:spcPct val="90000"/>
              </a:lnSpc>
            </a:pPr>
            <a:r>
              <a:rPr lang="en-US" altLang="en-US" sz="2400" b="1">
                <a:ea typeface="ＭＳ Ｐゴシック" panose="020B0600070205080204" pitchFamily="34" charset="-128"/>
              </a:rPr>
              <a:t>Adverse event</a:t>
            </a:r>
          </a:p>
          <a:p>
            <a:pPr eaLnBrk="1" hangingPunct="1">
              <a:lnSpc>
                <a:spcPct val="90000"/>
              </a:lnSpc>
            </a:pPr>
            <a:r>
              <a:rPr lang="en-US" altLang="en-US" sz="2800" b="1">
                <a:ea typeface="ＭＳ Ｐゴシック" panose="020B0600070205080204" pitchFamily="34" charset="-128"/>
              </a:rPr>
              <a:t>Reporting is simplified</a:t>
            </a:r>
          </a:p>
          <a:p>
            <a:pPr lvl="1" eaLnBrk="1" hangingPunct="1">
              <a:lnSpc>
                <a:spcPct val="90000"/>
              </a:lnSpc>
            </a:pPr>
            <a:r>
              <a:rPr lang="en-US" altLang="en-US" sz="2400" b="1">
                <a:ea typeface="ＭＳ Ｐゴシック" panose="020B0600070205080204" pitchFamily="34" charset="-128"/>
              </a:rPr>
              <a:t>1-800-FDA-1088</a:t>
            </a:r>
          </a:p>
          <a:p>
            <a:pPr lvl="1" eaLnBrk="1" hangingPunct="1">
              <a:lnSpc>
                <a:spcPct val="90000"/>
              </a:lnSpc>
            </a:pPr>
            <a:r>
              <a:rPr lang="en-US" altLang="en-US" sz="2400" b="1">
                <a:ea typeface="ＭＳ Ｐゴシック" panose="020B0600070205080204" pitchFamily="34" charset="-128"/>
              </a:rPr>
              <a:t>Prepaid mail form (FDA 3500)</a:t>
            </a:r>
          </a:p>
          <a:p>
            <a:pPr lvl="1" eaLnBrk="1" hangingPunct="1">
              <a:lnSpc>
                <a:spcPct val="90000"/>
              </a:lnSpc>
            </a:pPr>
            <a:r>
              <a:rPr lang="en-US" altLang="en-US" sz="2400" b="1">
                <a:ea typeface="ＭＳ Ｐゴシック" panose="020B0600070205080204" pitchFamily="34" charset="-128"/>
              </a:rPr>
              <a:t>Fax: 1-800-FDA-0178</a:t>
            </a:r>
          </a:p>
          <a:p>
            <a:pPr lvl="1" eaLnBrk="1" hangingPunct="1">
              <a:lnSpc>
                <a:spcPct val="90000"/>
              </a:lnSpc>
            </a:pPr>
            <a:r>
              <a:rPr lang="en-US" altLang="en-US" sz="2400" b="1">
                <a:ea typeface="ＭＳ Ｐゴシック" panose="020B0600070205080204" pitchFamily="34" charset="-128"/>
              </a:rPr>
              <a:t>Internet:  www.fda.gov/medwatch</a:t>
            </a:r>
          </a:p>
        </p:txBody>
      </p:sp>
    </p:spTree>
    <p:extLst>
      <p:ext uri="{BB962C8B-B14F-4D97-AF65-F5344CB8AC3E}">
        <p14:creationId xmlns:p14="http://schemas.microsoft.com/office/powerpoint/2010/main" val="4255492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a:extLst>
              <a:ext uri="{FF2B5EF4-FFF2-40B4-BE49-F238E27FC236}">
                <a16:creationId xmlns:a16="http://schemas.microsoft.com/office/drawing/2014/main" id="{0FD4E079-0727-D348-99E4-AF281C01E220}"/>
              </a:ext>
            </a:extLst>
          </p:cNvPr>
          <p:cNvSpPr txBox="1">
            <a:spLocks noChangeArrowheads="1"/>
          </p:cNvSpPr>
          <p:nvPr/>
        </p:nvSpPr>
        <p:spPr bwMode="auto">
          <a:xfrm>
            <a:off x="1828800" y="1"/>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b="1">
                <a:latin typeface="Garamond" panose="02020404030301010803" pitchFamily="18" charset="0"/>
              </a:rPr>
              <a:t>MEDWATCH FORM</a:t>
            </a:r>
          </a:p>
        </p:txBody>
      </p:sp>
      <p:pic>
        <p:nvPicPr>
          <p:cNvPr id="63490" name="Picture 3">
            <a:extLst>
              <a:ext uri="{FF2B5EF4-FFF2-40B4-BE49-F238E27FC236}">
                <a16:creationId xmlns:a16="http://schemas.microsoft.com/office/drawing/2014/main" id="{E3A31B22-C580-564A-9C74-557012C19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
            <a:ext cx="6172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74690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DRUG ABUSE IN TEENS</a:t>
            </a:r>
            <a:endParaRPr lang="en-US" dirty="0"/>
          </a:p>
        </p:txBody>
      </p:sp>
      <p:sp>
        <p:nvSpPr>
          <p:cNvPr id="3" name="Subtitle 2"/>
          <p:cNvSpPr>
            <a:spLocks noGrp="1"/>
          </p:cNvSpPr>
          <p:nvPr>
            <p:ph type="subTitle" idx="1"/>
          </p:nvPr>
        </p:nvSpPr>
        <p:spPr/>
        <p:txBody>
          <a:bodyPr>
            <a:normAutofit/>
          </a:bodyPr>
          <a:lstStyle/>
          <a:p>
            <a:r>
              <a:rPr lang="en-US" dirty="0"/>
              <a:t>RANDALL L TACKETT, PHD</a:t>
            </a:r>
          </a:p>
          <a:p>
            <a:r>
              <a:rPr lang="en-US" dirty="0"/>
              <a:t>UNIVERSITY OF GEORGIA COLLEGE OF PHARMACY</a:t>
            </a:r>
          </a:p>
          <a:p>
            <a:r>
              <a:rPr lang="en-US" dirty="0" err="1"/>
              <a:t>rtackett@me.com</a:t>
            </a:r>
            <a:endParaRPr lang="en-US" dirty="0"/>
          </a:p>
        </p:txBody>
      </p:sp>
    </p:spTree>
    <p:extLst>
      <p:ext uri="{BB962C8B-B14F-4D97-AF65-F5344CB8AC3E}">
        <p14:creationId xmlns:p14="http://schemas.microsoft.com/office/powerpoint/2010/main" val="1390315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700089"/>
            <a:ext cx="8229600" cy="733425"/>
          </a:xfrm>
        </p:spPr>
        <p:txBody>
          <a:bodyPr>
            <a:normAutofit/>
            <a:scene3d>
              <a:camera prst="orthographicFront"/>
              <a:lightRig rig="soft" dir="t">
                <a:rot lat="0" lon="0" rev="16800000"/>
              </a:lightRig>
            </a:scene3d>
            <a:sp3d prstMaterial="softEdge">
              <a:bevelT w="38100" h="38100"/>
            </a:sp3d>
          </a:bodyPr>
          <a:lstStyle/>
          <a:p>
            <a:pPr>
              <a:defRPr/>
            </a:pPr>
            <a:r>
              <a:rPr lang="en-US"/>
              <a:t>Drugs of Choice</a:t>
            </a:r>
          </a:p>
        </p:txBody>
      </p:sp>
      <p:sp>
        <p:nvSpPr>
          <p:cNvPr id="9219" name="Rectangle 3"/>
          <p:cNvSpPr>
            <a:spLocks noGrp="1" noChangeArrowheads="1"/>
          </p:cNvSpPr>
          <p:nvPr>
            <p:ph type="body" sz="half" idx="4294967295"/>
          </p:nvPr>
        </p:nvSpPr>
        <p:spPr>
          <a:xfrm>
            <a:off x="1981200" y="1981200"/>
            <a:ext cx="4033838" cy="4114800"/>
          </a:xfrm>
          <a:prstGeom prst="rect">
            <a:avLst/>
          </a:prstGeom>
        </p:spPr>
        <p:txBody>
          <a:bodyPr>
            <a:normAutofit fontScale="92500" lnSpcReduction="10000"/>
          </a:bodyPr>
          <a:lstStyle/>
          <a:p>
            <a:pPr>
              <a:lnSpc>
                <a:spcPct val="90000"/>
              </a:lnSpc>
              <a:buFont typeface="Wingdings" charset="0"/>
              <a:buNone/>
            </a:pPr>
            <a:r>
              <a:rPr lang="en-US" sz="2400" b="1">
                <a:latin typeface="Trebuchet MS" charset="0"/>
                <a:ea typeface="ＭＳ Ｐゴシック" charset="0"/>
              </a:rPr>
              <a:t>		1967</a:t>
            </a:r>
          </a:p>
          <a:p>
            <a:pPr>
              <a:lnSpc>
                <a:spcPct val="90000"/>
              </a:lnSpc>
            </a:pPr>
            <a:r>
              <a:rPr lang="en-US" sz="2400" b="1">
                <a:latin typeface="Trebuchet MS" charset="0"/>
                <a:ea typeface="ＭＳ Ｐゴシック" charset="0"/>
              </a:rPr>
              <a:t>Alcohol</a:t>
            </a:r>
          </a:p>
          <a:p>
            <a:pPr>
              <a:lnSpc>
                <a:spcPct val="90000"/>
              </a:lnSpc>
            </a:pPr>
            <a:r>
              <a:rPr lang="en-US" sz="2400" b="1">
                <a:latin typeface="Trebuchet MS" charset="0"/>
                <a:ea typeface="ＭＳ Ｐゴシック" charset="0"/>
              </a:rPr>
              <a:t>Marijuana</a:t>
            </a:r>
          </a:p>
          <a:p>
            <a:pPr>
              <a:lnSpc>
                <a:spcPct val="90000"/>
              </a:lnSpc>
            </a:pPr>
            <a:r>
              <a:rPr lang="en-US" sz="2400" b="1">
                <a:latin typeface="Trebuchet MS" charset="0"/>
                <a:ea typeface="ＭＳ Ｐゴシック" charset="0"/>
              </a:rPr>
              <a:t>Cocaine</a:t>
            </a:r>
          </a:p>
          <a:p>
            <a:pPr>
              <a:lnSpc>
                <a:spcPct val="90000"/>
              </a:lnSpc>
            </a:pPr>
            <a:r>
              <a:rPr lang="en-US" sz="2400" b="1">
                <a:latin typeface="Trebuchet MS" charset="0"/>
                <a:ea typeface="ＭＳ Ｐゴシック" charset="0"/>
              </a:rPr>
              <a:t>Crank</a:t>
            </a:r>
          </a:p>
          <a:p>
            <a:pPr>
              <a:lnSpc>
                <a:spcPct val="90000"/>
              </a:lnSpc>
            </a:pPr>
            <a:r>
              <a:rPr lang="en-US" sz="2400" b="1">
                <a:latin typeface="Trebuchet MS" charset="0"/>
                <a:ea typeface="ＭＳ Ｐゴシック" charset="0"/>
              </a:rPr>
              <a:t>LSD</a:t>
            </a:r>
          </a:p>
          <a:p>
            <a:pPr>
              <a:lnSpc>
                <a:spcPct val="90000"/>
              </a:lnSpc>
            </a:pPr>
            <a:r>
              <a:rPr lang="en-US" sz="2400" b="1">
                <a:latin typeface="Trebuchet MS" charset="0"/>
                <a:ea typeface="ＭＳ Ｐゴシック" charset="0"/>
              </a:rPr>
              <a:t>Quaaludes</a:t>
            </a:r>
          </a:p>
          <a:p>
            <a:pPr>
              <a:lnSpc>
                <a:spcPct val="90000"/>
              </a:lnSpc>
            </a:pPr>
            <a:r>
              <a:rPr lang="en-US" sz="2400" b="1">
                <a:latin typeface="Trebuchet MS" charset="0"/>
                <a:ea typeface="ＭＳ Ｐゴシック" charset="0"/>
              </a:rPr>
              <a:t>Glue</a:t>
            </a:r>
          </a:p>
          <a:p>
            <a:pPr>
              <a:lnSpc>
                <a:spcPct val="90000"/>
              </a:lnSpc>
            </a:pPr>
            <a:r>
              <a:rPr lang="en-US" sz="2400" b="1">
                <a:latin typeface="Trebuchet MS" charset="0"/>
                <a:ea typeface="ＭＳ Ｐゴシック" charset="0"/>
              </a:rPr>
              <a:t>Designer drugs</a:t>
            </a:r>
          </a:p>
          <a:p>
            <a:pPr>
              <a:lnSpc>
                <a:spcPct val="90000"/>
              </a:lnSpc>
              <a:buFont typeface="Wingdings" charset="0"/>
              <a:buNone/>
            </a:pPr>
            <a:r>
              <a:rPr lang="en-US" sz="2400" b="1">
                <a:latin typeface="Trebuchet MS" charset="0"/>
                <a:ea typeface="ＭＳ Ｐゴシック" charset="0"/>
              </a:rPr>
              <a:t>	</a:t>
            </a:r>
          </a:p>
        </p:txBody>
      </p:sp>
      <p:sp>
        <p:nvSpPr>
          <p:cNvPr id="9220" name="Rectangle 4"/>
          <p:cNvSpPr>
            <a:spLocks noGrp="1" noChangeArrowheads="1"/>
          </p:cNvSpPr>
          <p:nvPr>
            <p:ph type="body" sz="half" idx="4294967295"/>
          </p:nvPr>
        </p:nvSpPr>
        <p:spPr>
          <a:xfrm>
            <a:off x="6176964" y="1981200"/>
            <a:ext cx="4033837" cy="4114800"/>
          </a:xfrm>
          <a:prstGeom prst="rect">
            <a:avLst/>
          </a:prstGeom>
        </p:spPr>
        <p:txBody>
          <a:bodyPr>
            <a:normAutofit fontScale="92500" lnSpcReduction="20000"/>
          </a:bodyPr>
          <a:lstStyle/>
          <a:p>
            <a:pPr>
              <a:buFont typeface="Wingdings" charset="0"/>
              <a:buNone/>
            </a:pPr>
            <a:r>
              <a:rPr lang="en-US" b="1">
                <a:latin typeface="Trebuchet MS" charset="0"/>
                <a:ea typeface="ＭＳ Ｐゴシック" charset="0"/>
              </a:rPr>
              <a:t>		</a:t>
            </a:r>
            <a:r>
              <a:rPr lang="en-US" sz="2400" b="1">
                <a:latin typeface="Trebuchet MS" charset="0"/>
                <a:ea typeface="ＭＳ Ｐゴシック" charset="0"/>
              </a:rPr>
              <a:t>Now</a:t>
            </a:r>
          </a:p>
          <a:p>
            <a:r>
              <a:rPr lang="en-US" sz="1800" b="1">
                <a:latin typeface="Trebuchet MS" charset="0"/>
                <a:ea typeface="ＭＳ Ｐゴシック" charset="0"/>
              </a:rPr>
              <a:t>Alcohol</a:t>
            </a:r>
          </a:p>
          <a:p>
            <a:r>
              <a:rPr lang="en-US" sz="1800" b="1">
                <a:latin typeface="Trebuchet MS" charset="0"/>
                <a:ea typeface="ＭＳ Ｐゴシック" charset="0"/>
              </a:rPr>
              <a:t>Marijuana</a:t>
            </a:r>
          </a:p>
          <a:p>
            <a:r>
              <a:rPr lang="en-US" sz="1800" b="1">
                <a:latin typeface="Trebuchet MS" charset="0"/>
                <a:ea typeface="ＭＳ Ｐゴシック" charset="0"/>
              </a:rPr>
              <a:t>Cocaine</a:t>
            </a:r>
          </a:p>
          <a:p>
            <a:r>
              <a:rPr lang="en-US" sz="1800" b="1">
                <a:latin typeface="Trebuchet MS" charset="0"/>
                <a:ea typeface="ＭＳ Ｐゴシック" charset="0"/>
              </a:rPr>
              <a:t>Methamphetamine</a:t>
            </a:r>
          </a:p>
          <a:p>
            <a:r>
              <a:rPr lang="en-US" sz="1800" b="1">
                <a:latin typeface="Trebuchet MS" charset="0"/>
                <a:ea typeface="ＭＳ Ｐゴシック" charset="0"/>
              </a:rPr>
              <a:t>LSD</a:t>
            </a:r>
          </a:p>
          <a:p>
            <a:r>
              <a:rPr lang="en-US" sz="1800" b="1">
                <a:latin typeface="Trebuchet MS" charset="0"/>
                <a:ea typeface="ＭＳ Ｐゴシック" charset="0"/>
              </a:rPr>
              <a:t>Rohypnol/GHB</a:t>
            </a:r>
          </a:p>
          <a:p>
            <a:r>
              <a:rPr lang="en-US" sz="1800" b="1">
                <a:latin typeface="Trebuchet MS" charset="0"/>
                <a:ea typeface="ＭＳ Ｐゴシック" charset="0"/>
              </a:rPr>
              <a:t>Inhalants</a:t>
            </a:r>
          </a:p>
          <a:p>
            <a:r>
              <a:rPr lang="en-US" sz="1800" b="1">
                <a:latin typeface="Trebuchet MS" charset="0"/>
                <a:ea typeface="ＭＳ Ｐゴシック" charset="0"/>
              </a:rPr>
              <a:t>Ecstasy</a:t>
            </a:r>
          </a:p>
          <a:p>
            <a:r>
              <a:rPr lang="en-US" sz="1800" b="1">
                <a:latin typeface="Trebuchet MS" charset="0"/>
                <a:ea typeface="ＭＳ Ｐゴシック" charset="0"/>
              </a:rPr>
              <a:t>Prescription drugs</a:t>
            </a:r>
          </a:p>
          <a:p>
            <a:r>
              <a:rPr lang="en-US" sz="1800" b="1">
                <a:latin typeface="Trebuchet MS" charset="0"/>
                <a:ea typeface="ＭＳ Ｐゴシック" charset="0"/>
              </a:rPr>
              <a:t>Bath Salts</a:t>
            </a:r>
          </a:p>
          <a:p>
            <a:r>
              <a:rPr lang="en-US" sz="1800" b="1">
                <a:latin typeface="Trebuchet MS" charset="0"/>
                <a:ea typeface="ＭＳ Ｐゴシック" charset="0"/>
              </a:rPr>
              <a:t>Synthetic THC</a:t>
            </a: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fld id="{D6899D5A-0A6D-7241-9CD7-EBC46851BAC9}" type="slidenum">
              <a:rPr lang="en-US" sz="1200">
                <a:solidFill>
                  <a:srgbClr val="BCBCBC"/>
                </a:solidFill>
              </a:rPr>
              <a:pPr eaLnBrk="1" hangingPunct="1"/>
              <a:t>64</a:t>
            </a:fld>
            <a:endParaRPr lang="en-US" sz="1200">
              <a:solidFill>
                <a:srgbClr val="BCBCBC"/>
              </a:solidFill>
            </a:endParaRPr>
          </a:p>
        </p:txBody>
      </p:sp>
    </p:spTree>
    <p:extLst>
      <p:ext uri="{BB962C8B-B14F-4D97-AF65-F5344CB8AC3E}">
        <p14:creationId xmlns:p14="http://schemas.microsoft.com/office/powerpoint/2010/main" val="20675667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9219">
                                            <p:txEl>
                                              <p:pRg st="9" end="9"/>
                                            </p:txEl>
                                          </p:spTgt>
                                        </p:tgtEl>
                                        <p:attrNameLst>
                                          <p:attrName>style.visibility</p:attrName>
                                        </p:attrNameLst>
                                      </p:cBhvr>
                                      <p:to>
                                        <p:strVal val="visible"/>
                                      </p:to>
                                    </p:set>
                                    <p:anim calcmode="lin" valueType="num">
                                      <p:cBhvr additive="base">
                                        <p:cTn id="61"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19">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220">
                                            <p:txEl>
                                              <p:pRg st="0" end="0"/>
                                            </p:txEl>
                                          </p:spTgt>
                                        </p:tgtEl>
                                        <p:attrNameLst>
                                          <p:attrName>style.visibility</p:attrName>
                                        </p:attrNameLst>
                                      </p:cBhvr>
                                      <p:to>
                                        <p:strVal val="visible"/>
                                      </p:to>
                                    </p:set>
                                    <p:animEffect transition="in" filter="dissolve">
                                      <p:cBhvr>
                                        <p:cTn id="67" dur="500"/>
                                        <p:tgtEl>
                                          <p:spTgt spid="922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220">
                                            <p:txEl>
                                              <p:pRg st="1" end="1"/>
                                            </p:txEl>
                                          </p:spTgt>
                                        </p:tgtEl>
                                        <p:attrNameLst>
                                          <p:attrName>style.visibility</p:attrName>
                                        </p:attrNameLst>
                                      </p:cBhvr>
                                      <p:to>
                                        <p:strVal val="visible"/>
                                      </p:to>
                                    </p:set>
                                    <p:animEffect transition="in" filter="dissolve">
                                      <p:cBhvr>
                                        <p:cTn id="72" dur="500"/>
                                        <p:tgtEl>
                                          <p:spTgt spid="9220">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220">
                                            <p:txEl>
                                              <p:pRg st="2" end="2"/>
                                            </p:txEl>
                                          </p:spTgt>
                                        </p:tgtEl>
                                        <p:attrNameLst>
                                          <p:attrName>style.visibility</p:attrName>
                                        </p:attrNameLst>
                                      </p:cBhvr>
                                      <p:to>
                                        <p:strVal val="visible"/>
                                      </p:to>
                                    </p:set>
                                    <p:animEffect transition="in" filter="dissolve">
                                      <p:cBhvr>
                                        <p:cTn id="77" dur="500"/>
                                        <p:tgtEl>
                                          <p:spTgt spid="9220">
                                            <p:txEl>
                                              <p:pRg st="2" end="2"/>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220">
                                            <p:txEl>
                                              <p:pRg st="3" end="3"/>
                                            </p:txEl>
                                          </p:spTgt>
                                        </p:tgtEl>
                                        <p:attrNameLst>
                                          <p:attrName>style.visibility</p:attrName>
                                        </p:attrNameLst>
                                      </p:cBhvr>
                                      <p:to>
                                        <p:strVal val="visible"/>
                                      </p:to>
                                    </p:set>
                                    <p:animEffect transition="in" filter="dissolve">
                                      <p:cBhvr>
                                        <p:cTn id="82" dur="500"/>
                                        <p:tgtEl>
                                          <p:spTgt spid="9220">
                                            <p:txEl>
                                              <p:pRg st="3" end="3"/>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220">
                                            <p:txEl>
                                              <p:pRg st="4" end="4"/>
                                            </p:txEl>
                                          </p:spTgt>
                                        </p:tgtEl>
                                        <p:attrNameLst>
                                          <p:attrName>style.visibility</p:attrName>
                                        </p:attrNameLst>
                                      </p:cBhvr>
                                      <p:to>
                                        <p:strVal val="visible"/>
                                      </p:to>
                                    </p:set>
                                    <p:animEffect transition="in" filter="dissolve">
                                      <p:cBhvr>
                                        <p:cTn id="87" dur="500"/>
                                        <p:tgtEl>
                                          <p:spTgt spid="9220">
                                            <p:txEl>
                                              <p:pRg st="4" end="4"/>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9220">
                                            <p:txEl>
                                              <p:pRg st="5" end="5"/>
                                            </p:txEl>
                                          </p:spTgt>
                                        </p:tgtEl>
                                        <p:attrNameLst>
                                          <p:attrName>style.visibility</p:attrName>
                                        </p:attrNameLst>
                                      </p:cBhvr>
                                      <p:to>
                                        <p:strVal val="visible"/>
                                      </p:to>
                                    </p:set>
                                    <p:animEffect transition="in" filter="dissolve">
                                      <p:cBhvr>
                                        <p:cTn id="92" dur="500"/>
                                        <p:tgtEl>
                                          <p:spTgt spid="9220">
                                            <p:txEl>
                                              <p:pRg st="5" end="5"/>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220">
                                            <p:txEl>
                                              <p:pRg st="6" end="6"/>
                                            </p:txEl>
                                          </p:spTgt>
                                        </p:tgtEl>
                                        <p:attrNameLst>
                                          <p:attrName>style.visibility</p:attrName>
                                        </p:attrNameLst>
                                      </p:cBhvr>
                                      <p:to>
                                        <p:strVal val="visible"/>
                                      </p:to>
                                    </p:set>
                                    <p:animEffect transition="in" filter="dissolve">
                                      <p:cBhvr>
                                        <p:cTn id="97" dur="500"/>
                                        <p:tgtEl>
                                          <p:spTgt spid="9220">
                                            <p:txEl>
                                              <p:pRg st="6" end="6"/>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9220">
                                            <p:txEl>
                                              <p:pRg st="7" end="7"/>
                                            </p:txEl>
                                          </p:spTgt>
                                        </p:tgtEl>
                                        <p:attrNameLst>
                                          <p:attrName>style.visibility</p:attrName>
                                        </p:attrNameLst>
                                      </p:cBhvr>
                                      <p:to>
                                        <p:strVal val="visible"/>
                                      </p:to>
                                    </p:set>
                                    <p:animEffect transition="in" filter="dissolve">
                                      <p:cBhvr>
                                        <p:cTn id="102" dur="500"/>
                                        <p:tgtEl>
                                          <p:spTgt spid="9220">
                                            <p:txEl>
                                              <p:pRg st="7" end="7"/>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9220">
                                            <p:txEl>
                                              <p:pRg st="8" end="8"/>
                                            </p:txEl>
                                          </p:spTgt>
                                        </p:tgtEl>
                                        <p:attrNameLst>
                                          <p:attrName>style.visibility</p:attrName>
                                        </p:attrNameLst>
                                      </p:cBhvr>
                                      <p:to>
                                        <p:strVal val="visible"/>
                                      </p:to>
                                    </p:set>
                                    <p:animEffect transition="in" filter="dissolve">
                                      <p:cBhvr>
                                        <p:cTn id="107" dur="500"/>
                                        <p:tgtEl>
                                          <p:spTgt spid="9220">
                                            <p:txEl>
                                              <p:pRg st="8" end="8"/>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9220">
                                            <p:txEl>
                                              <p:pRg st="9" end="9"/>
                                            </p:txEl>
                                          </p:spTgt>
                                        </p:tgtEl>
                                        <p:attrNameLst>
                                          <p:attrName>style.visibility</p:attrName>
                                        </p:attrNameLst>
                                      </p:cBhvr>
                                      <p:to>
                                        <p:strVal val="visible"/>
                                      </p:to>
                                    </p:set>
                                    <p:animEffect transition="in" filter="dissolve">
                                      <p:cBhvr>
                                        <p:cTn id="112" dur="500"/>
                                        <p:tgtEl>
                                          <p:spTgt spid="9220">
                                            <p:txEl>
                                              <p:pRg st="9" end="9"/>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9220">
                                            <p:txEl>
                                              <p:pRg st="10" end="10"/>
                                            </p:txEl>
                                          </p:spTgt>
                                        </p:tgtEl>
                                        <p:attrNameLst>
                                          <p:attrName>style.visibility</p:attrName>
                                        </p:attrNameLst>
                                      </p:cBhvr>
                                      <p:to>
                                        <p:strVal val="visible"/>
                                      </p:to>
                                    </p:set>
                                    <p:animEffect transition="in" filter="dissolve">
                                      <p:cBhvr>
                                        <p:cTn id="117" dur="500"/>
                                        <p:tgtEl>
                                          <p:spTgt spid="9220">
                                            <p:txEl>
                                              <p:pRg st="10" end="10"/>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9220">
                                            <p:txEl>
                                              <p:pRg st="11" end="11"/>
                                            </p:txEl>
                                          </p:spTgt>
                                        </p:tgtEl>
                                        <p:attrNameLst>
                                          <p:attrName>style.visibility</p:attrName>
                                        </p:attrNameLst>
                                      </p:cBhvr>
                                      <p:to>
                                        <p:strVal val="visible"/>
                                      </p:to>
                                    </p:set>
                                    <p:animEffect transition="in" filter="dissolve">
                                      <p:cBhvr>
                                        <p:cTn id="122" dur="500"/>
                                        <p:tgtEl>
                                          <p:spTgt spid="92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0943" y="1348348"/>
            <a:ext cx="6525937" cy="4494284"/>
          </a:xfrm>
          <a:prstGeom prst="rect">
            <a:avLst/>
          </a:prstGeom>
        </p:spPr>
      </p:pic>
    </p:spTree>
    <p:extLst>
      <p:ext uri="{BB962C8B-B14F-4D97-AF65-F5344CB8AC3E}">
        <p14:creationId xmlns:p14="http://schemas.microsoft.com/office/powerpoint/2010/main" val="367218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Commonly Abused Medications</a:t>
            </a:r>
          </a:p>
        </p:txBody>
      </p:sp>
      <p:sp>
        <p:nvSpPr>
          <p:cNvPr id="3" name="Content Placeholder 2"/>
          <p:cNvSpPr>
            <a:spLocks noGrp="1"/>
          </p:cNvSpPr>
          <p:nvPr>
            <p:ph idx="4294967295"/>
          </p:nvPr>
        </p:nvSpPr>
        <p:spPr>
          <a:xfrm>
            <a:off x="2038350" y="2503170"/>
            <a:ext cx="8115300" cy="3018094"/>
          </a:xfrm>
          <a:prstGeom prst="rect">
            <a:avLst/>
          </a:prstGeom>
        </p:spPr>
        <p:txBody>
          <a:bodyPr/>
          <a:lstStyle/>
          <a:p>
            <a:r>
              <a:rPr lang="en-US" dirty="0"/>
              <a:t>Pain medications	5.3 million</a:t>
            </a:r>
          </a:p>
          <a:p>
            <a:r>
              <a:rPr lang="en-US" dirty="0"/>
              <a:t>Tranquilizers		2 million</a:t>
            </a:r>
          </a:p>
          <a:p>
            <a:r>
              <a:rPr lang="en-US" dirty="0"/>
              <a:t>Stimulants		1.3 million</a:t>
            </a:r>
          </a:p>
          <a:p>
            <a:r>
              <a:rPr lang="en-US" dirty="0"/>
              <a:t>Sedatives		0.4 million</a:t>
            </a:r>
          </a:p>
        </p:txBody>
      </p:sp>
      <p:sp>
        <p:nvSpPr>
          <p:cNvPr id="4" name="TextBox 3"/>
          <p:cNvSpPr txBox="1"/>
          <p:nvPr/>
        </p:nvSpPr>
        <p:spPr>
          <a:xfrm>
            <a:off x="6595957" y="5574760"/>
            <a:ext cx="1659389" cy="300082"/>
          </a:xfrm>
          <a:prstGeom prst="rect">
            <a:avLst/>
          </a:prstGeom>
          <a:noFill/>
        </p:spPr>
        <p:txBody>
          <a:bodyPr wrap="square" rtlCol="0">
            <a:spAutoFit/>
          </a:bodyPr>
          <a:lstStyle/>
          <a:p>
            <a:r>
              <a:rPr lang="en-US" sz="1350" dirty="0"/>
              <a:t>NSDUH, 2009</a:t>
            </a:r>
          </a:p>
        </p:txBody>
      </p:sp>
    </p:spTree>
    <p:extLst>
      <p:ext uri="{BB962C8B-B14F-4D97-AF65-F5344CB8AC3E}">
        <p14:creationId xmlns:p14="http://schemas.microsoft.com/office/powerpoint/2010/main" val="2985900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txBox="1">
            <a:spLocks noGrp="1"/>
          </p:cNvSpPr>
          <p:nvPr/>
        </p:nvSpPr>
        <p:spPr bwMode="auto">
          <a:xfrm>
            <a:off x="5295900" y="5772150"/>
            <a:ext cx="1600200" cy="182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endParaRPr lang="en-US" altLang="ko-KR" sz="750" b="1">
              <a:latin typeface="Verdana" charset="0"/>
              <a:ea typeface="굴림" charset="0"/>
              <a:cs typeface="굴림" charset="0"/>
            </a:endParaRPr>
          </a:p>
        </p:txBody>
      </p:sp>
      <p:sp>
        <p:nvSpPr>
          <p:cNvPr id="1028" name="Rectangle 2"/>
          <p:cNvSpPr>
            <a:spLocks noGrp="1" noChangeArrowheads="1"/>
          </p:cNvSpPr>
          <p:nvPr>
            <p:ph type="title" idx="4294967295"/>
          </p:nvPr>
        </p:nvSpPr>
        <p:spPr>
          <a:xfrm>
            <a:off x="3181350" y="857250"/>
            <a:ext cx="5829300" cy="628650"/>
          </a:xfrm>
        </p:spPr>
        <p:txBody>
          <a:bodyPr>
            <a:normAutofit/>
          </a:bodyPr>
          <a:lstStyle/>
          <a:p>
            <a:pPr eaLnBrk="1" hangingPunct="1"/>
            <a:r>
              <a:rPr lang="en-US">
                <a:latin typeface="Garamond" charset="0"/>
              </a:rPr>
              <a:t>Rx Drug Misuse in the U.S.</a:t>
            </a:r>
          </a:p>
        </p:txBody>
      </p:sp>
      <p:sp>
        <p:nvSpPr>
          <p:cNvPr id="1029" name="Rectangle 3"/>
          <p:cNvSpPr>
            <a:spLocks noGrp="1" noChangeArrowheads="1"/>
          </p:cNvSpPr>
          <p:nvPr>
            <p:ph type="body" idx="4294967295"/>
          </p:nvPr>
        </p:nvSpPr>
        <p:spPr>
          <a:xfrm>
            <a:off x="2952750" y="1543050"/>
            <a:ext cx="6343650" cy="4800600"/>
          </a:xfrm>
        </p:spPr>
        <p:txBody>
          <a:bodyPr/>
          <a:lstStyle/>
          <a:p>
            <a:pPr marL="0" indent="0" algn="ctr">
              <a:buNone/>
              <a:defRPr/>
            </a:pPr>
            <a:r>
              <a:rPr lang="en-US" sz="1875" b="1" dirty="0"/>
              <a:t>6.4 million aged 12+ used a </a:t>
            </a:r>
            <a:br>
              <a:rPr lang="en-US" sz="1875" b="1" dirty="0"/>
            </a:br>
            <a:r>
              <a:rPr lang="en-US" sz="1875" b="1" dirty="0"/>
              <a:t>Rx drug (non-medically) in the past year </a:t>
            </a:r>
          </a:p>
          <a:p>
            <a:pPr marL="348854" indent="-348854">
              <a:buFont typeface="Wingdings" pitchFamily="2" charset="2"/>
              <a:buChar char="n"/>
              <a:defRPr/>
            </a:pPr>
            <a:endParaRPr lang="en-US" sz="1875" b="1" dirty="0"/>
          </a:p>
        </p:txBody>
      </p:sp>
      <p:sp>
        <p:nvSpPr>
          <p:cNvPr id="1030" name="Text Box 4"/>
          <p:cNvSpPr txBox="1">
            <a:spLocks noChangeArrowheads="1"/>
          </p:cNvSpPr>
          <p:nvPr/>
        </p:nvSpPr>
        <p:spPr bwMode="auto">
          <a:xfrm>
            <a:off x="8153400" y="5748339"/>
            <a:ext cx="1371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spcBef>
                <a:spcPct val="50000"/>
              </a:spcBef>
            </a:pPr>
            <a:r>
              <a:rPr lang="en-US" sz="1200">
                <a:solidFill>
                  <a:schemeClr val="bg1"/>
                </a:solidFill>
                <a:latin typeface="Calibri" charset="0"/>
              </a:rPr>
              <a:t>NSDUH, </a:t>
            </a:r>
            <a:r>
              <a:rPr lang="en-US" sz="1200">
                <a:solidFill>
                  <a:schemeClr val="bg1"/>
                </a:solidFill>
                <a:latin typeface="Arial" charset="0"/>
              </a:rPr>
              <a:t>2006</a:t>
            </a:r>
          </a:p>
        </p:txBody>
      </p:sp>
      <p:graphicFrame>
        <p:nvGraphicFramePr>
          <p:cNvPr id="1026" name="Object 6"/>
          <p:cNvGraphicFramePr>
            <a:graphicFrameLocks noChangeAspect="1"/>
          </p:cNvGraphicFramePr>
          <p:nvPr/>
        </p:nvGraphicFramePr>
        <p:xfrm>
          <a:off x="2838452" y="2171701"/>
          <a:ext cx="6531769" cy="3558779"/>
        </p:xfrm>
        <a:graphic>
          <a:graphicData uri="http://schemas.openxmlformats.org/presentationml/2006/ole">
            <mc:AlternateContent xmlns:mc="http://schemas.openxmlformats.org/markup-compatibility/2006">
              <mc:Choice xmlns:v="urn:schemas-microsoft-com:vml" Requires="v">
                <p:oleObj spid="_x0000_s7170" name="Chart" r:id="rId4" imgW="7896225" imgH="4305300" progId="Excel.Chart.8">
                  <p:embed/>
                </p:oleObj>
              </mc:Choice>
              <mc:Fallback>
                <p:oleObj name="Chart" r:id="rId4" imgW="7896225" imgH="4305300" progId="Excel.Chart.8">
                  <p:embed/>
                  <p:pic>
                    <p:nvPicPr>
                      <p:cNvPr id="102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2" y="2171701"/>
                        <a:ext cx="6531769" cy="35587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4345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nvPr>
        </p:nvGraphicFramePr>
        <p:xfrm>
          <a:off x="4380312" y="1427562"/>
          <a:ext cx="4493419" cy="3864769"/>
        </p:xfrm>
        <a:graphic>
          <a:graphicData uri="http://schemas.openxmlformats.org/presentationml/2006/ole">
            <mc:AlternateContent xmlns:mc="http://schemas.openxmlformats.org/markup-compatibility/2006">
              <mc:Choice xmlns:v="urn:schemas-microsoft-com:vml" Requires="v">
                <p:oleObj spid="_x0000_s8194" name="Chart" r:id="rId4" imgW="5994400" imgH="5156200" progId="MSGraph.Chart.8">
                  <p:embed followColorScheme="full"/>
                </p:oleObj>
              </mc:Choice>
              <mc:Fallback>
                <p:oleObj name="Chart" r:id="rId4" imgW="5994400" imgH="5156200" progId="MSGraph.Chart.8">
                  <p:embed followColorScheme="full"/>
                  <p:pic>
                    <p:nvPicPr>
                      <p:cNvPr id="2050" name="Object 2"/>
                      <p:cNvPicPr>
                        <a:picLocks noChangeAspect="1" noChangeArrowheads="1"/>
                      </p:cNvPicPr>
                      <p:nvPr/>
                    </p:nvPicPr>
                    <p:blipFill>
                      <a:blip r:embed="rId5"/>
                      <a:srcRect/>
                      <a:stretch>
                        <a:fillRect/>
                      </a:stretch>
                    </p:blipFill>
                    <p:spPr bwMode="auto">
                      <a:xfrm>
                        <a:off x="4380312" y="1427562"/>
                        <a:ext cx="4493419" cy="3864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6579" name="Text Box 3"/>
          <p:cNvSpPr txBox="1">
            <a:spLocks noChangeArrowheads="1"/>
          </p:cNvSpPr>
          <p:nvPr/>
        </p:nvSpPr>
        <p:spPr bwMode="auto">
          <a:xfrm>
            <a:off x="3638550" y="4872039"/>
            <a:ext cx="80010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GHB</a:t>
            </a:r>
          </a:p>
        </p:txBody>
      </p:sp>
      <p:sp>
        <p:nvSpPr>
          <p:cNvPr id="536580" name="Text Box 4"/>
          <p:cNvSpPr txBox="1">
            <a:spLocks noChangeArrowheads="1"/>
          </p:cNvSpPr>
          <p:nvPr/>
        </p:nvSpPr>
        <p:spPr bwMode="auto">
          <a:xfrm>
            <a:off x="3524250" y="4114802"/>
            <a:ext cx="91440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Heroin</a:t>
            </a:r>
          </a:p>
        </p:txBody>
      </p:sp>
      <p:sp>
        <p:nvSpPr>
          <p:cNvPr id="536581" name="Text Box 5"/>
          <p:cNvSpPr txBox="1">
            <a:spLocks noChangeArrowheads="1"/>
          </p:cNvSpPr>
          <p:nvPr/>
        </p:nvSpPr>
        <p:spPr bwMode="auto">
          <a:xfrm>
            <a:off x="3409950" y="4457702"/>
            <a:ext cx="102870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Ketamine</a:t>
            </a:r>
          </a:p>
        </p:txBody>
      </p:sp>
      <p:sp>
        <p:nvSpPr>
          <p:cNvPr id="536582" name="Text Box 6"/>
          <p:cNvSpPr txBox="1">
            <a:spLocks noChangeArrowheads="1"/>
          </p:cNvSpPr>
          <p:nvPr/>
        </p:nvSpPr>
        <p:spPr bwMode="auto">
          <a:xfrm>
            <a:off x="3638550" y="3771902"/>
            <a:ext cx="81915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LSD</a:t>
            </a:r>
          </a:p>
        </p:txBody>
      </p:sp>
      <p:sp>
        <p:nvSpPr>
          <p:cNvPr id="536583" name="Text Box 7"/>
          <p:cNvSpPr txBox="1">
            <a:spLocks noChangeArrowheads="1"/>
          </p:cNvSpPr>
          <p:nvPr/>
        </p:nvSpPr>
        <p:spPr bwMode="auto">
          <a:xfrm>
            <a:off x="3638550" y="3371852"/>
            <a:ext cx="85725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Meth</a:t>
            </a:r>
          </a:p>
        </p:txBody>
      </p:sp>
      <p:sp>
        <p:nvSpPr>
          <p:cNvPr id="536584" name="Text Box 8"/>
          <p:cNvSpPr txBox="1">
            <a:spLocks noChangeArrowheads="1"/>
          </p:cNvSpPr>
          <p:nvPr/>
        </p:nvSpPr>
        <p:spPr bwMode="auto">
          <a:xfrm>
            <a:off x="3638550" y="3028952"/>
            <a:ext cx="80010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Ecstasy</a:t>
            </a:r>
          </a:p>
        </p:txBody>
      </p:sp>
      <p:sp>
        <p:nvSpPr>
          <p:cNvPr id="536585" name="Text Box 9"/>
          <p:cNvSpPr txBox="1">
            <a:spLocks noChangeArrowheads="1"/>
          </p:cNvSpPr>
          <p:nvPr/>
        </p:nvSpPr>
        <p:spPr bwMode="auto">
          <a:xfrm>
            <a:off x="2838451" y="2400302"/>
            <a:ext cx="1571625"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rgbClr val="FFFF3D"/>
                </a:solidFill>
                <a:effectLst>
                  <a:outerShdw blurRad="38100" dist="38100" dir="2700000" algn="tl">
                    <a:srgbClr val="000000"/>
                  </a:outerShdw>
                </a:effectLst>
                <a:latin typeface="Myriad Pro" charset="0"/>
                <a:cs typeface="Arial" charset="0"/>
              </a:rPr>
              <a:t>Cough Medicine</a:t>
            </a:r>
          </a:p>
        </p:txBody>
      </p:sp>
      <p:sp>
        <p:nvSpPr>
          <p:cNvPr id="536586" name="Text Box 10"/>
          <p:cNvSpPr txBox="1">
            <a:spLocks noChangeArrowheads="1"/>
          </p:cNvSpPr>
          <p:nvPr/>
        </p:nvSpPr>
        <p:spPr bwMode="auto">
          <a:xfrm>
            <a:off x="3067050" y="2743202"/>
            <a:ext cx="142875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Crack/Cocaine</a:t>
            </a:r>
          </a:p>
        </p:txBody>
      </p:sp>
      <p:sp>
        <p:nvSpPr>
          <p:cNvPr id="536588" name="Text Box 12"/>
          <p:cNvSpPr txBox="1">
            <a:spLocks noChangeArrowheads="1"/>
          </p:cNvSpPr>
          <p:nvPr/>
        </p:nvSpPr>
        <p:spPr bwMode="auto">
          <a:xfrm>
            <a:off x="3233738" y="1709739"/>
            <a:ext cx="120015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chemeClr val="bg1"/>
                </a:solidFill>
                <a:effectLst>
                  <a:outerShdw blurRad="38100" dist="38100" dir="2700000" algn="tl">
                    <a:srgbClr val="000000"/>
                  </a:outerShdw>
                </a:effectLst>
                <a:latin typeface="Myriad Pro" charset="0"/>
                <a:cs typeface="Arial" charset="0"/>
              </a:rPr>
              <a:t>Marijuana</a:t>
            </a:r>
          </a:p>
        </p:txBody>
      </p:sp>
      <p:sp>
        <p:nvSpPr>
          <p:cNvPr id="2060" name="Rectangle 13"/>
          <p:cNvSpPr>
            <a:spLocks noChangeArrowheads="1"/>
          </p:cNvSpPr>
          <p:nvPr/>
        </p:nvSpPr>
        <p:spPr bwMode="auto">
          <a:xfrm>
            <a:off x="2781300" y="2000250"/>
            <a:ext cx="4572000" cy="685800"/>
          </a:xfrm>
          <a:prstGeom prst="rect">
            <a:avLst/>
          </a:prstGeom>
          <a:noFill/>
          <a:ln w="2857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350"/>
          </a:p>
        </p:txBody>
      </p:sp>
      <p:sp>
        <p:nvSpPr>
          <p:cNvPr id="536590" name="Text Box 14"/>
          <p:cNvSpPr txBox="1">
            <a:spLocks noChangeArrowheads="1"/>
          </p:cNvSpPr>
          <p:nvPr/>
        </p:nvSpPr>
        <p:spPr bwMode="auto">
          <a:xfrm>
            <a:off x="8096250" y="1738314"/>
            <a:ext cx="914400"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8.6 million</a:t>
            </a:r>
          </a:p>
        </p:txBody>
      </p:sp>
      <p:sp>
        <p:nvSpPr>
          <p:cNvPr id="536592" name="Text Box 16"/>
          <p:cNvSpPr txBox="1">
            <a:spLocks noChangeArrowheads="1"/>
          </p:cNvSpPr>
          <p:nvPr/>
        </p:nvSpPr>
        <p:spPr bwMode="auto">
          <a:xfrm>
            <a:off x="6496052" y="200025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spcBef>
                <a:spcPct val="50000"/>
              </a:spcBef>
            </a:pPr>
            <a:r>
              <a:rPr lang="en-US" sz="1200" b="1">
                <a:solidFill>
                  <a:srgbClr val="FFFF3D"/>
                </a:solidFill>
                <a:effectLst>
                  <a:outerShdw blurRad="38100" dist="38100" dir="2700000" algn="tl">
                    <a:srgbClr val="000000"/>
                  </a:outerShdw>
                </a:effectLst>
                <a:latin typeface="Myriad Pro" charset="0"/>
                <a:cs typeface="Arial" charset="0"/>
              </a:rPr>
              <a:t>4.5 million</a:t>
            </a:r>
          </a:p>
        </p:txBody>
      </p:sp>
      <p:sp>
        <p:nvSpPr>
          <p:cNvPr id="536593" name="Text Box 17"/>
          <p:cNvSpPr txBox="1">
            <a:spLocks noChangeArrowheads="1"/>
          </p:cNvSpPr>
          <p:nvPr/>
        </p:nvSpPr>
        <p:spPr bwMode="auto">
          <a:xfrm>
            <a:off x="5581652" y="234315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spcBef>
                <a:spcPct val="50000"/>
              </a:spcBef>
            </a:pPr>
            <a:r>
              <a:rPr lang="en-US" sz="1200" b="1">
                <a:solidFill>
                  <a:srgbClr val="FFFF3D"/>
                </a:solidFill>
                <a:effectLst>
                  <a:outerShdw blurRad="38100" dist="38100" dir="2700000" algn="tl">
                    <a:srgbClr val="000000"/>
                  </a:outerShdw>
                </a:effectLst>
                <a:latin typeface="Myriad Pro" charset="0"/>
                <a:cs typeface="Arial" charset="0"/>
              </a:rPr>
              <a:t>2.4 million</a:t>
            </a:r>
          </a:p>
        </p:txBody>
      </p:sp>
      <p:sp>
        <p:nvSpPr>
          <p:cNvPr id="536594" name="Text Box 18"/>
          <p:cNvSpPr txBox="1">
            <a:spLocks noChangeArrowheads="1"/>
          </p:cNvSpPr>
          <p:nvPr/>
        </p:nvSpPr>
        <p:spPr bwMode="auto">
          <a:xfrm>
            <a:off x="5638802" y="274320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2.4 million</a:t>
            </a:r>
          </a:p>
        </p:txBody>
      </p:sp>
      <p:sp>
        <p:nvSpPr>
          <p:cNvPr id="536595" name="Text Box 19"/>
          <p:cNvSpPr txBox="1">
            <a:spLocks noChangeArrowheads="1"/>
          </p:cNvSpPr>
          <p:nvPr/>
        </p:nvSpPr>
        <p:spPr bwMode="auto">
          <a:xfrm>
            <a:off x="5181602" y="371475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1.3 million</a:t>
            </a:r>
          </a:p>
        </p:txBody>
      </p:sp>
      <p:sp>
        <p:nvSpPr>
          <p:cNvPr id="536596" name="Text Box 20"/>
          <p:cNvSpPr txBox="1">
            <a:spLocks noChangeArrowheads="1"/>
          </p:cNvSpPr>
          <p:nvPr/>
        </p:nvSpPr>
        <p:spPr bwMode="auto">
          <a:xfrm>
            <a:off x="5410202" y="342900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1.9 million</a:t>
            </a:r>
          </a:p>
        </p:txBody>
      </p:sp>
      <p:sp>
        <p:nvSpPr>
          <p:cNvPr id="536597" name="Text Box 21"/>
          <p:cNvSpPr txBox="1">
            <a:spLocks noChangeArrowheads="1"/>
          </p:cNvSpPr>
          <p:nvPr/>
        </p:nvSpPr>
        <p:spPr bwMode="auto">
          <a:xfrm>
            <a:off x="5410202" y="302895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1.9 million</a:t>
            </a:r>
          </a:p>
        </p:txBody>
      </p:sp>
      <p:sp>
        <p:nvSpPr>
          <p:cNvPr id="536598" name="Text Box 22"/>
          <p:cNvSpPr txBox="1">
            <a:spLocks noChangeArrowheads="1"/>
          </p:cNvSpPr>
          <p:nvPr/>
        </p:nvSpPr>
        <p:spPr bwMode="auto">
          <a:xfrm>
            <a:off x="5067302" y="4114802"/>
            <a:ext cx="878767"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1.1 million</a:t>
            </a:r>
          </a:p>
        </p:txBody>
      </p:sp>
      <p:sp>
        <p:nvSpPr>
          <p:cNvPr id="536599" name="Text Box 23"/>
          <p:cNvSpPr txBox="1">
            <a:spLocks noChangeArrowheads="1"/>
          </p:cNvSpPr>
          <p:nvPr/>
        </p:nvSpPr>
        <p:spPr bwMode="auto">
          <a:xfrm>
            <a:off x="5067302" y="4457702"/>
            <a:ext cx="763351"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1 million</a:t>
            </a:r>
          </a:p>
        </p:txBody>
      </p:sp>
      <p:sp>
        <p:nvSpPr>
          <p:cNvPr id="536600" name="Text Box 24"/>
          <p:cNvSpPr txBox="1">
            <a:spLocks noChangeArrowheads="1"/>
          </p:cNvSpPr>
          <p:nvPr/>
        </p:nvSpPr>
        <p:spPr bwMode="auto">
          <a:xfrm>
            <a:off x="5067302" y="4800602"/>
            <a:ext cx="763351" cy="276999"/>
          </a:xfrm>
          <a:prstGeom prst="rect">
            <a:avLst/>
          </a:prstGeom>
          <a:noFill/>
          <a:ln w="9525">
            <a:noFill/>
            <a:miter lim="800000"/>
            <a:headEnd/>
            <a:tailEnd/>
          </a:ln>
          <a:effec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1200" b="1">
                <a:solidFill>
                  <a:schemeClr val="bg1"/>
                </a:solidFill>
                <a:effectLst>
                  <a:outerShdw blurRad="38100" dist="38100" dir="2700000" algn="tl">
                    <a:srgbClr val="000000"/>
                  </a:outerShdw>
                </a:effectLst>
                <a:latin typeface="Myriad Pro" charset="0"/>
                <a:cs typeface="Arial" charset="0"/>
              </a:rPr>
              <a:t>1 million</a:t>
            </a:r>
          </a:p>
        </p:txBody>
      </p:sp>
      <p:sp>
        <p:nvSpPr>
          <p:cNvPr id="536601" name="Text Box 25"/>
          <p:cNvSpPr txBox="1">
            <a:spLocks noChangeArrowheads="1"/>
          </p:cNvSpPr>
          <p:nvPr/>
        </p:nvSpPr>
        <p:spPr bwMode="auto">
          <a:xfrm>
            <a:off x="2266951" y="2057402"/>
            <a:ext cx="2233613" cy="276999"/>
          </a:xfrm>
          <a:prstGeom prst="rect">
            <a:avLst/>
          </a:prstGeom>
          <a:noFill/>
          <a:ln w="9525">
            <a:noFill/>
            <a:miter lim="800000"/>
            <a:headEnd/>
            <a:tailEnd/>
          </a:ln>
          <a:effec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r">
              <a:spcBef>
                <a:spcPct val="50000"/>
              </a:spcBef>
            </a:pPr>
            <a:r>
              <a:rPr lang="en-US" sz="1200" b="1">
                <a:solidFill>
                  <a:srgbClr val="FFFF3D"/>
                </a:solidFill>
                <a:effectLst>
                  <a:outerShdw blurRad="38100" dist="38100" dir="2700000" algn="tl">
                    <a:srgbClr val="000000"/>
                  </a:outerShdw>
                </a:effectLst>
                <a:latin typeface="Myriad Pro" charset="0"/>
                <a:cs typeface="Arial" charset="0"/>
              </a:rPr>
              <a:t>Prescription Medicine</a:t>
            </a:r>
          </a:p>
        </p:txBody>
      </p:sp>
      <p:sp>
        <p:nvSpPr>
          <p:cNvPr id="2072" name="Text Box 26"/>
          <p:cNvSpPr txBox="1">
            <a:spLocks noChangeArrowheads="1"/>
          </p:cNvSpPr>
          <p:nvPr/>
        </p:nvSpPr>
        <p:spPr bwMode="auto">
          <a:xfrm>
            <a:off x="8096250" y="5657850"/>
            <a:ext cx="12001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spcBef>
                <a:spcPct val="50000"/>
              </a:spcBef>
            </a:pPr>
            <a:r>
              <a:rPr lang="en-US" sz="900">
                <a:solidFill>
                  <a:schemeClr val="bg1"/>
                </a:solidFill>
                <a:cs typeface="Arial" charset="0"/>
              </a:rPr>
              <a:t>NSDUH, 2006</a:t>
            </a:r>
          </a:p>
        </p:txBody>
      </p:sp>
      <p:sp>
        <p:nvSpPr>
          <p:cNvPr id="2073" name="Text Box 27"/>
          <p:cNvSpPr txBox="1">
            <a:spLocks noChangeArrowheads="1"/>
          </p:cNvSpPr>
          <p:nvPr/>
        </p:nvSpPr>
        <p:spPr bwMode="auto">
          <a:xfrm>
            <a:off x="3124201" y="1042987"/>
            <a:ext cx="6357446" cy="47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2475" b="1">
                <a:solidFill>
                  <a:srgbClr val="FFFF3D"/>
                </a:solidFill>
              </a:rPr>
              <a:t>New Landscape of Drug Abuse among Teens</a:t>
            </a:r>
          </a:p>
        </p:txBody>
      </p:sp>
      <p:pic>
        <p:nvPicPr>
          <p:cNvPr id="2074" name="Picture 28" descr="pills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1900" y="2400300"/>
            <a:ext cx="1796654"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553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high prevalence?</a:t>
            </a:r>
          </a:p>
        </p:txBody>
      </p:sp>
      <p:sp>
        <p:nvSpPr>
          <p:cNvPr id="3" name="Content Placeholder 2"/>
          <p:cNvSpPr>
            <a:spLocks noGrp="1"/>
          </p:cNvSpPr>
          <p:nvPr>
            <p:ph idx="4294967295"/>
          </p:nvPr>
        </p:nvSpPr>
        <p:spPr>
          <a:xfrm>
            <a:off x="2038350" y="2503170"/>
            <a:ext cx="8115300" cy="3018094"/>
          </a:xfrm>
          <a:prstGeom prst="rect">
            <a:avLst/>
          </a:prstGeom>
        </p:spPr>
        <p:txBody>
          <a:bodyPr>
            <a:normAutofit/>
          </a:bodyPr>
          <a:lstStyle/>
          <a:p>
            <a:r>
              <a:rPr lang="en-US" dirty="0"/>
              <a:t>Misperceptions about safety</a:t>
            </a:r>
          </a:p>
          <a:p>
            <a:pPr lvl="1"/>
            <a:r>
              <a:rPr lang="en-US" dirty="0"/>
              <a:t>Meds are prescribed by doctors</a:t>
            </a:r>
          </a:p>
          <a:p>
            <a:pPr lvl="1"/>
            <a:r>
              <a:rPr lang="en-US" dirty="0"/>
              <a:t>FDA approved</a:t>
            </a:r>
          </a:p>
          <a:p>
            <a:r>
              <a:rPr lang="en-US" dirty="0"/>
              <a:t>Readily available</a:t>
            </a:r>
          </a:p>
          <a:p>
            <a:pPr lvl="1"/>
            <a:r>
              <a:rPr lang="en-US" dirty="0"/>
              <a:t>1991-2010 – Stimulant prescriptions increased from 5 to 45 million</a:t>
            </a:r>
          </a:p>
          <a:p>
            <a:pPr lvl="1"/>
            <a:r>
              <a:rPr lang="en-US" dirty="0"/>
              <a:t>1991-2010 – Opioid prescriptions increased from 30 to 180  million</a:t>
            </a:r>
          </a:p>
        </p:txBody>
      </p:sp>
    </p:spTree>
    <p:extLst>
      <p:ext uri="{BB962C8B-B14F-4D97-AF65-F5344CB8AC3E}">
        <p14:creationId xmlns:p14="http://schemas.microsoft.com/office/powerpoint/2010/main" val="241551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b="1" dirty="0"/>
              <a:t>Pediatric Psychopharmacology</a:t>
            </a:r>
          </a:p>
        </p:txBody>
      </p:sp>
      <p:sp>
        <p:nvSpPr>
          <p:cNvPr id="25603" name="Rectangle 3"/>
          <p:cNvSpPr>
            <a:spLocks noGrp="1" noChangeArrowheads="1"/>
          </p:cNvSpPr>
          <p:nvPr>
            <p:ph type="body" idx="1"/>
          </p:nvPr>
        </p:nvSpPr>
        <p:spPr/>
        <p:txBody>
          <a:bodyPr>
            <a:noAutofit/>
          </a:bodyPr>
          <a:lstStyle/>
          <a:p>
            <a:r>
              <a:rPr lang="en-US" altLang="en-US" sz="3600" b="1" dirty="0"/>
              <a:t>Children are “therapeutic orphans”</a:t>
            </a:r>
          </a:p>
          <a:p>
            <a:pPr lvl="1"/>
            <a:r>
              <a:rPr lang="en-US" altLang="en-US" sz="3200" b="1" dirty="0"/>
              <a:t>Safety and efficacy research largely undetermined</a:t>
            </a:r>
          </a:p>
          <a:p>
            <a:pPr lvl="1"/>
            <a:r>
              <a:rPr lang="en-US" altLang="en-US" sz="3200" b="1" dirty="0"/>
              <a:t>Treatment decisions based on case reports, small pilot studies, or downward extrapolations from adult data</a:t>
            </a:r>
          </a:p>
        </p:txBody>
      </p:sp>
    </p:spTree>
    <p:extLst>
      <p:ext uri="{BB962C8B-B14F-4D97-AF65-F5344CB8AC3E}">
        <p14:creationId xmlns:p14="http://schemas.microsoft.com/office/powerpoint/2010/main" val="125124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high prevalence?</a:t>
            </a:r>
          </a:p>
        </p:txBody>
      </p:sp>
      <p:sp>
        <p:nvSpPr>
          <p:cNvPr id="3" name="Content Placeholder 2"/>
          <p:cNvSpPr>
            <a:spLocks noGrp="1"/>
          </p:cNvSpPr>
          <p:nvPr>
            <p:ph idx="4294967295"/>
          </p:nvPr>
        </p:nvSpPr>
        <p:spPr>
          <a:xfrm>
            <a:off x="2038350" y="2503170"/>
            <a:ext cx="8115300" cy="3018094"/>
          </a:xfrm>
          <a:prstGeom prst="rect">
            <a:avLst/>
          </a:prstGeom>
        </p:spPr>
        <p:txBody>
          <a:bodyPr/>
          <a:lstStyle/>
          <a:p>
            <a:r>
              <a:rPr lang="en-US" dirty="0"/>
              <a:t>Many different motivations for abuse</a:t>
            </a:r>
          </a:p>
          <a:p>
            <a:pPr lvl="1"/>
            <a:r>
              <a:rPr lang="en-US" dirty="0"/>
              <a:t>Get high</a:t>
            </a:r>
          </a:p>
          <a:p>
            <a:pPr lvl="1"/>
            <a:r>
              <a:rPr lang="en-US" dirty="0"/>
              <a:t>Counter anxiety</a:t>
            </a:r>
          </a:p>
          <a:p>
            <a:pPr lvl="1"/>
            <a:r>
              <a:rPr lang="en-US" dirty="0"/>
              <a:t>Pain relief</a:t>
            </a:r>
          </a:p>
          <a:p>
            <a:pPr lvl="1"/>
            <a:r>
              <a:rPr lang="en-US" dirty="0"/>
              <a:t>Sleep problems</a:t>
            </a:r>
          </a:p>
          <a:p>
            <a:pPr lvl="1"/>
            <a:r>
              <a:rPr lang="en-US" dirty="0"/>
              <a:t>Enhance cognition</a:t>
            </a:r>
          </a:p>
        </p:txBody>
      </p:sp>
    </p:spTree>
    <p:extLst>
      <p:ext uri="{BB962C8B-B14F-4D97-AF65-F5344CB8AC3E}">
        <p14:creationId xmlns:p14="http://schemas.microsoft.com/office/powerpoint/2010/main" val="10006789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91CDC244-E016-CB45-B856-3F40A6608D53}"/>
              </a:ext>
            </a:extLst>
          </p:cNvPr>
          <p:cNvSpPr>
            <a:spLocks noGrp="1"/>
          </p:cNvSpPr>
          <p:nvPr>
            <p:ph type="title"/>
          </p:nvPr>
        </p:nvSpPr>
        <p:spPr/>
        <p:txBody>
          <a:bodyPr/>
          <a:lstStyle/>
          <a:p>
            <a:pPr eaLnBrk="1" hangingPunct="1">
              <a:defRPr/>
            </a:pPr>
            <a:r>
              <a:rPr lang="en-US">
                <a:latin typeface="Trebuchet MS" charset="0"/>
                <a:ea typeface="ＭＳ Ｐゴシック" charset="0"/>
              </a:rPr>
              <a:t>TEENS</a:t>
            </a:r>
          </a:p>
        </p:txBody>
      </p:sp>
      <p:sp>
        <p:nvSpPr>
          <p:cNvPr id="27650" name="Content Placeholder 2">
            <a:extLst>
              <a:ext uri="{FF2B5EF4-FFF2-40B4-BE49-F238E27FC236}">
                <a16:creationId xmlns:a16="http://schemas.microsoft.com/office/drawing/2014/main" id="{BD7AA7C8-89CA-7C4F-AB98-B38A4F1CB08A}"/>
              </a:ext>
            </a:extLst>
          </p:cNvPr>
          <p:cNvSpPr>
            <a:spLocks noGrp="1"/>
          </p:cNvSpPr>
          <p:nvPr>
            <p:ph idx="1"/>
          </p:nvPr>
        </p:nvSpPr>
        <p:spPr>
          <a:xfrm>
            <a:off x="2286001" y="2044700"/>
            <a:ext cx="7165975" cy="4508500"/>
          </a:xfrm>
        </p:spPr>
        <p:txBody>
          <a:bodyPr/>
          <a:lstStyle/>
          <a:p>
            <a:pPr eaLnBrk="1" hangingPunct="1"/>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Teenagers define their identity through risk taking…</a:t>
            </a:r>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 (Shedler and Block)</a:t>
            </a:r>
            <a:endParaRPr lang="en-US" altLang="en-US">
              <a:latin typeface="Trebuchet MS" panose="020B0703020202090204" pitchFamily="34" charset="0"/>
              <a:ea typeface="ＭＳ Ｐゴシック" panose="020B0600070205080204" pitchFamily="34" charset="-128"/>
            </a:endParaRPr>
          </a:p>
        </p:txBody>
      </p:sp>
      <p:pic>
        <p:nvPicPr>
          <p:cNvPr id="27651" name="Picture 3">
            <a:extLst>
              <a:ext uri="{FF2B5EF4-FFF2-40B4-BE49-F238E27FC236}">
                <a16:creationId xmlns:a16="http://schemas.microsoft.com/office/drawing/2014/main" id="{4A93FBAF-ADBF-7C40-B779-711E3212E9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3459163"/>
            <a:ext cx="4051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a:extLst>
              <a:ext uri="{FF2B5EF4-FFF2-40B4-BE49-F238E27FC236}">
                <a16:creationId xmlns:a16="http://schemas.microsoft.com/office/drawing/2014/main" id="{5A9832A5-ACF3-B948-87AA-6F5F7AB3EF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5725" y="3581400"/>
            <a:ext cx="36195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44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233B22B-DAF2-FF40-891F-8A49593A9D9D}"/>
              </a:ext>
            </a:extLst>
          </p:cNvPr>
          <p:cNvSpPr>
            <a:spLocks noGrp="1"/>
          </p:cNvSpPr>
          <p:nvPr>
            <p:ph type="title"/>
          </p:nvPr>
        </p:nvSpPr>
        <p:spPr/>
        <p:txBody>
          <a:bodyPr/>
          <a:lstStyle/>
          <a:p>
            <a:pPr eaLnBrk="1" hangingPunct="1">
              <a:defRPr/>
            </a:pPr>
            <a:r>
              <a:rPr lang="en-US">
                <a:latin typeface="Trebuchet MS" charset="0"/>
                <a:ea typeface="ＭＳ Ｐゴシック" charset="0"/>
              </a:rPr>
              <a:t>TEENS: Exploration</a:t>
            </a:r>
          </a:p>
        </p:txBody>
      </p:sp>
      <p:sp>
        <p:nvSpPr>
          <p:cNvPr id="28674" name="Content Placeholder 2">
            <a:extLst>
              <a:ext uri="{FF2B5EF4-FFF2-40B4-BE49-F238E27FC236}">
                <a16:creationId xmlns:a16="http://schemas.microsoft.com/office/drawing/2014/main" id="{4FF129DA-9FF4-2C47-9CF4-6E0E6A562D33}"/>
              </a:ext>
            </a:extLst>
          </p:cNvPr>
          <p:cNvSpPr>
            <a:spLocks noGrp="1"/>
          </p:cNvSpPr>
          <p:nvPr>
            <p:ph idx="1"/>
          </p:nvPr>
        </p:nvSpPr>
        <p:spPr/>
        <p:txBody>
          <a:bodyPr/>
          <a:lstStyle/>
          <a:p>
            <a:pPr eaLnBrk="1" hangingPunct="1"/>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…balance exploration with commitment to formulate a sense of identity</a:t>
            </a:r>
            <a:r>
              <a:rPr lang="ja-JP" altLang="en-US">
                <a:latin typeface="Trebuchet MS" panose="020B0703020202090204" pitchFamily="34" charset="0"/>
                <a:ea typeface="ＭＳ Ｐゴシック" panose="020B0600070205080204" pitchFamily="34" charset="-128"/>
              </a:rPr>
              <a:t>”</a:t>
            </a:r>
            <a:endParaRPr lang="en-US" altLang="ja-JP">
              <a:latin typeface="Trebuchet MS" panose="020B0703020202090204" pitchFamily="34" charset="0"/>
              <a:ea typeface="ＭＳ Ｐゴシック" panose="020B0600070205080204" pitchFamily="34" charset="-128"/>
            </a:endParaRPr>
          </a:p>
          <a:p>
            <a:pPr eaLnBrk="1" hangingPunct="1"/>
            <a:r>
              <a:rPr lang="en-US" altLang="en-US">
                <a:latin typeface="Trebuchet MS" panose="020B0703020202090204" pitchFamily="34" charset="0"/>
                <a:ea typeface="ＭＳ Ｐゴシック" panose="020B0600070205080204" pitchFamily="34" charset="-128"/>
              </a:rPr>
              <a:t>Not trusting adults may represent a means of developing identity</a:t>
            </a:r>
          </a:p>
        </p:txBody>
      </p:sp>
    </p:spTree>
    <p:extLst>
      <p:ext uri="{BB962C8B-B14F-4D97-AF65-F5344CB8AC3E}">
        <p14:creationId xmlns:p14="http://schemas.microsoft.com/office/powerpoint/2010/main" val="25059015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21432346-7494-2445-AA9B-78E35504ACF0}"/>
              </a:ext>
            </a:extLst>
          </p:cNvPr>
          <p:cNvSpPr>
            <a:spLocks noGrp="1"/>
          </p:cNvSpPr>
          <p:nvPr>
            <p:ph type="title"/>
          </p:nvPr>
        </p:nvSpPr>
        <p:spPr/>
        <p:txBody>
          <a:bodyPr/>
          <a:lstStyle/>
          <a:p>
            <a:pPr eaLnBrk="1" hangingPunct="1">
              <a:defRPr/>
            </a:pPr>
            <a:r>
              <a:rPr lang="en-US">
                <a:latin typeface="Trebuchet MS" charset="0"/>
                <a:ea typeface="ＭＳ Ｐゴシック" charset="0"/>
              </a:rPr>
              <a:t>The Adolescent Brain</a:t>
            </a:r>
          </a:p>
        </p:txBody>
      </p:sp>
      <p:sp>
        <p:nvSpPr>
          <p:cNvPr id="29698" name="Content Placeholder 2">
            <a:extLst>
              <a:ext uri="{FF2B5EF4-FFF2-40B4-BE49-F238E27FC236}">
                <a16:creationId xmlns:a16="http://schemas.microsoft.com/office/drawing/2014/main" id="{8036E168-0943-C44F-944A-25C3A2A1C58E}"/>
              </a:ext>
            </a:extLst>
          </p:cNvPr>
          <p:cNvSpPr>
            <a:spLocks noGrp="1"/>
          </p:cNvSpPr>
          <p:nvPr>
            <p:ph idx="1"/>
          </p:nvPr>
        </p:nvSpPr>
        <p:spPr>
          <a:xfrm>
            <a:off x="2514601" y="1676401"/>
            <a:ext cx="7165975" cy="4081463"/>
          </a:xfrm>
        </p:spPr>
        <p:txBody>
          <a:bodyPr/>
          <a:lstStyle/>
          <a:p>
            <a:pPr eaLnBrk="1" hangingPunct="1"/>
            <a:r>
              <a:rPr lang="en-US" altLang="en-US">
                <a:latin typeface="Trebuchet MS" panose="020B0703020202090204" pitchFamily="34" charset="0"/>
                <a:ea typeface="ＭＳ Ｐゴシック" panose="020B0600070205080204" pitchFamily="34" charset="-128"/>
              </a:rPr>
              <a:t>OLD SCHOOL:  The brain matures at puberty</a:t>
            </a:r>
          </a:p>
          <a:p>
            <a:pPr eaLnBrk="1" hangingPunct="1"/>
            <a:r>
              <a:rPr lang="en-US" altLang="en-US">
                <a:latin typeface="Trebuchet MS" panose="020B0703020202090204" pitchFamily="34" charset="0"/>
                <a:ea typeface="ＭＳ Ｐゴシック" panose="020B0600070205080204" pitchFamily="34" charset="-128"/>
              </a:rPr>
              <a:t>NEW SCHOOL:</a:t>
            </a:r>
          </a:p>
          <a:p>
            <a:pPr lvl="1" eaLnBrk="1" hangingPunct="1"/>
            <a:r>
              <a:rPr lang="en-US" altLang="en-US">
                <a:latin typeface="Trebuchet MS" panose="020B0703020202090204" pitchFamily="34" charset="0"/>
                <a:ea typeface="ＭＳ Ｐゴシック" panose="020B0600070205080204" pitchFamily="34" charset="-128"/>
              </a:rPr>
              <a:t>During adolescence, brain is under construction</a:t>
            </a:r>
          </a:p>
          <a:p>
            <a:pPr lvl="1" eaLnBrk="1" hangingPunct="1"/>
            <a:r>
              <a:rPr lang="en-US" altLang="en-US">
                <a:latin typeface="Trebuchet MS" panose="020B0703020202090204" pitchFamily="34" charset="0"/>
                <a:ea typeface="ＭＳ Ｐゴシック" panose="020B0600070205080204" pitchFamily="34" charset="-128"/>
              </a:rPr>
              <a:t>50% of neuronal connections are lost in some brain areas</a:t>
            </a:r>
          </a:p>
          <a:p>
            <a:pPr lvl="1" eaLnBrk="1" hangingPunct="1"/>
            <a:r>
              <a:rPr lang="en-US" altLang="en-US">
                <a:latin typeface="Trebuchet MS" panose="020B0703020202090204" pitchFamily="34" charset="0"/>
                <a:ea typeface="ＭＳ Ｐゴシック" panose="020B0600070205080204" pitchFamily="34" charset="-128"/>
              </a:rPr>
              <a:t>New connections are formed</a:t>
            </a:r>
          </a:p>
          <a:p>
            <a:pPr lvl="1" eaLnBrk="1" hangingPunct="1"/>
            <a:r>
              <a:rPr lang="en-US" altLang="en-US">
                <a:latin typeface="Trebuchet MS" panose="020B0703020202090204" pitchFamily="34" charset="0"/>
                <a:ea typeface="ＭＳ Ｐゴシック" panose="020B0600070205080204" pitchFamily="34" charset="-128"/>
              </a:rPr>
              <a:t>Pruning occurs </a:t>
            </a:r>
          </a:p>
          <a:p>
            <a:pPr lvl="3" eaLnBrk="1" hangingPunct="1"/>
            <a:r>
              <a:rPr lang="en-US" altLang="en-US" sz="1800">
                <a:latin typeface="Trebuchet MS" panose="020B0703020202090204" pitchFamily="34" charset="0"/>
                <a:ea typeface="ＭＳ Ｐゴシック" panose="020B0600070205080204" pitchFamily="34" charset="-128"/>
              </a:rPr>
              <a:t>Children lose 20 billion synapses/day between early childhood and adolescence</a:t>
            </a:r>
          </a:p>
          <a:p>
            <a:pPr lvl="3" eaLnBrk="1" hangingPunct="1"/>
            <a:r>
              <a:rPr lang="en-US" altLang="en-US" sz="1800">
                <a:latin typeface="Trebuchet MS" panose="020B0703020202090204" pitchFamily="34" charset="0"/>
                <a:ea typeface="ＭＳ Ｐゴシック" panose="020B0600070205080204" pitchFamily="34" charset="-128"/>
              </a:rPr>
              <a:t>Streamlines mental processes</a:t>
            </a:r>
          </a:p>
        </p:txBody>
      </p:sp>
      <p:pic>
        <p:nvPicPr>
          <p:cNvPr id="29699" name="Picture 3">
            <a:extLst>
              <a:ext uri="{FF2B5EF4-FFF2-40B4-BE49-F238E27FC236}">
                <a16:creationId xmlns:a16="http://schemas.microsoft.com/office/drawing/2014/main" id="{F27062A1-23AB-F44C-9AB2-27FA9D8AEB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4225" y="5410200"/>
            <a:ext cx="165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712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443DC01-8C4A-9749-A92D-CEA1D622D748}"/>
              </a:ext>
            </a:extLst>
          </p:cNvPr>
          <p:cNvSpPr>
            <a:spLocks noGrp="1"/>
          </p:cNvSpPr>
          <p:nvPr>
            <p:ph type="title"/>
          </p:nvPr>
        </p:nvSpPr>
        <p:spPr/>
        <p:txBody>
          <a:bodyPr/>
          <a:lstStyle/>
          <a:p>
            <a:pPr eaLnBrk="1" hangingPunct="1">
              <a:defRPr/>
            </a:pPr>
            <a:r>
              <a:rPr lang="en-US" dirty="0">
                <a:latin typeface="Trebuchet MS" charset="0"/>
                <a:ea typeface="ＭＳ Ｐゴシック" charset="0"/>
              </a:rPr>
              <a:t>The Adolescent Brain</a:t>
            </a:r>
          </a:p>
        </p:txBody>
      </p:sp>
      <p:sp>
        <p:nvSpPr>
          <p:cNvPr id="2" name="Content Placeholder 1">
            <a:extLst>
              <a:ext uri="{FF2B5EF4-FFF2-40B4-BE49-F238E27FC236}">
                <a16:creationId xmlns:a16="http://schemas.microsoft.com/office/drawing/2014/main" id="{21880732-0ADF-5747-B7FD-4AF2E3C89B87}"/>
              </a:ext>
            </a:extLst>
          </p:cNvPr>
          <p:cNvSpPr>
            <a:spLocks noGrp="1"/>
          </p:cNvSpPr>
          <p:nvPr>
            <p:ph idx="1"/>
          </p:nvPr>
        </p:nvSpPr>
        <p:spPr/>
        <p:txBody>
          <a:bodyPr>
            <a:normAutofit fontScale="92500" lnSpcReduction="20000"/>
          </a:bodyPr>
          <a:lstStyle/>
          <a:p>
            <a:r>
              <a:rPr lang="en-US" sz="1600" dirty="0"/>
              <a:t>Maturing brain </a:t>
            </a:r>
          </a:p>
          <a:p>
            <a:pPr lvl="1"/>
            <a:r>
              <a:rPr lang="en-US" sz="1400" dirty="0"/>
              <a:t>Generates connections that </a:t>
            </a:r>
            <a:r>
              <a:rPr lang="en-US" sz="1400" dirty="0" err="1"/>
              <a:t>ehhance</a:t>
            </a:r>
            <a:r>
              <a:rPr lang="en-US" sz="1400" dirty="0"/>
              <a:t> communication between brain regions</a:t>
            </a:r>
          </a:p>
          <a:p>
            <a:pPr lvl="1"/>
            <a:r>
              <a:rPr lang="en-US" sz="1400" dirty="0"/>
              <a:t>Enable greater integration and complexity of thought</a:t>
            </a:r>
          </a:p>
          <a:p>
            <a:r>
              <a:rPr lang="en-US" sz="1600" dirty="0"/>
              <a:t>During adolescence, changes in brain areas responsible for emotion</a:t>
            </a:r>
          </a:p>
          <a:p>
            <a:pPr lvl="1"/>
            <a:r>
              <a:rPr lang="en-US" sz="1400" dirty="0"/>
              <a:t>Increased novelty seeking</a:t>
            </a:r>
          </a:p>
          <a:p>
            <a:pPr lvl="1"/>
            <a:r>
              <a:rPr lang="en-US" sz="1400" dirty="0"/>
              <a:t>Risk taking</a:t>
            </a:r>
          </a:p>
          <a:p>
            <a:pPr lvl="1"/>
            <a:r>
              <a:rPr lang="en-US" sz="1400" dirty="0"/>
              <a:t>Peer-based interactions</a:t>
            </a:r>
          </a:p>
          <a:p>
            <a:r>
              <a:rPr lang="en-US" sz="1600" dirty="0"/>
              <a:t>These changes occur in all social animals and are responsible for</a:t>
            </a:r>
          </a:p>
          <a:p>
            <a:pPr lvl="1"/>
            <a:r>
              <a:rPr lang="en-US" sz="1400" dirty="0"/>
              <a:t>Separation from safety and comfort of family</a:t>
            </a:r>
          </a:p>
          <a:p>
            <a:pPr lvl="1"/>
            <a:r>
              <a:rPr lang="en-US" sz="1400" dirty="0"/>
              <a:t>Exploration of new environments</a:t>
            </a:r>
          </a:p>
          <a:p>
            <a:pPr lvl="1"/>
            <a:r>
              <a:rPr lang="en-US" sz="1400" dirty="0"/>
              <a:t>Seek unrelated mates</a:t>
            </a:r>
          </a:p>
        </p:txBody>
      </p:sp>
    </p:spTree>
    <p:extLst>
      <p:ext uri="{BB962C8B-B14F-4D97-AF65-F5344CB8AC3E}">
        <p14:creationId xmlns:p14="http://schemas.microsoft.com/office/powerpoint/2010/main" val="41786507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44241354-36B2-734F-9965-59C82B187B79}"/>
              </a:ext>
            </a:extLst>
          </p:cNvPr>
          <p:cNvSpPr>
            <a:spLocks noGrp="1"/>
          </p:cNvSpPr>
          <p:nvPr>
            <p:ph type="title"/>
          </p:nvPr>
        </p:nvSpPr>
        <p:spPr/>
        <p:txBody>
          <a:bodyPr/>
          <a:lstStyle/>
          <a:p>
            <a:pPr>
              <a:defRPr/>
            </a:pPr>
            <a:r>
              <a:rPr lang="en-US" dirty="0">
                <a:latin typeface="Trebuchet MS" charset="0"/>
                <a:ea typeface="ＭＳ Ｐゴシック" charset="0"/>
              </a:rPr>
              <a:t>	Increased Connectivity</a:t>
            </a:r>
          </a:p>
        </p:txBody>
      </p:sp>
      <p:sp>
        <p:nvSpPr>
          <p:cNvPr id="2" name="Content Placeholder 1">
            <a:extLst>
              <a:ext uri="{FF2B5EF4-FFF2-40B4-BE49-F238E27FC236}">
                <a16:creationId xmlns:a16="http://schemas.microsoft.com/office/drawing/2014/main" id="{3DB864DA-368E-CF45-B1B6-74999C3132FB}"/>
              </a:ext>
            </a:extLst>
          </p:cNvPr>
          <p:cNvSpPr>
            <a:spLocks noGrp="1"/>
          </p:cNvSpPr>
          <p:nvPr>
            <p:ph idx="1"/>
          </p:nvPr>
        </p:nvSpPr>
        <p:spPr/>
        <p:txBody>
          <a:bodyPr/>
          <a:lstStyle/>
          <a:p>
            <a:r>
              <a:rPr lang="en-US" dirty="0"/>
              <a:t>Cognitive advances in teens due to faster communication in circuitry and increased integration</a:t>
            </a:r>
          </a:p>
          <a:p>
            <a:r>
              <a:rPr lang="en-US" dirty="0"/>
              <a:t>“cells that fire together, wire together” (</a:t>
            </a:r>
            <a:r>
              <a:rPr lang="en-US" dirty="0" err="1"/>
              <a:t>hebb</a:t>
            </a:r>
            <a:r>
              <a:rPr lang="en-US" dirty="0"/>
              <a:t>, 1940)</a:t>
            </a:r>
          </a:p>
          <a:p>
            <a:r>
              <a:rPr lang="en-US" dirty="0"/>
              <a:t>Myelination increases, fine tuning the timing of the firing of the neurons (basis for thought, consciousness and meaning)</a:t>
            </a:r>
          </a:p>
          <a:p>
            <a:r>
              <a:rPr lang="en-US" dirty="0"/>
              <a:t>Myelination closes the window – decreased plasticity</a:t>
            </a:r>
          </a:p>
        </p:txBody>
      </p:sp>
    </p:spTree>
    <p:extLst>
      <p:ext uri="{BB962C8B-B14F-4D97-AF65-F5344CB8AC3E}">
        <p14:creationId xmlns:p14="http://schemas.microsoft.com/office/powerpoint/2010/main" val="3929761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ABF83EB-3824-7246-B287-44EADFAA3518}"/>
              </a:ext>
            </a:extLst>
          </p:cNvPr>
          <p:cNvSpPr>
            <a:spLocks noGrp="1"/>
          </p:cNvSpPr>
          <p:nvPr>
            <p:ph type="title"/>
          </p:nvPr>
        </p:nvSpPr>
        <p:spPr/>
        <p:txBody>
          <a:bodyPr/>
          <a:lstStyle/>
          <a:p>
            <a:pPr>
              <a:defRPr/>
            </a:pPr>
            <a:r>
              <a:rPr lang="en-US" sz="3600">
                <a:latin typeface="Trebuchet MS" charset="0"/>
                <a:ea typeface="ＭＳ Ｐゴシック" charset="0"/>
              </a:rPr>
              <a:t>Changes in Frontal/Limbic Balance</a:t>
            </a:r>
          </a:p>
        </p:txBody>
      </p:sp>
      <p:sp>
        <p:nvSpPr>
          <p:cNvPr id="35842" name="Content Placeholder 2">
            <a:extLst>
              <a:ext uri="{FF2B5EF4-FFF2-40B4-BE49-F238E27FC236}">
                <a16:creationId xmlns:a16="http://schemas.microsoft.com/office/drawing/2014/main" id="{491F307D-6489-8941-9D2F-CD436BECA7E9}"/>
              </a:ext>
            </a:extLst>
          </p:cNvPr>
          <p:cNvSpPr>
            <a:spLocks noGrp="1"/>
          </p:cNvSpPr>
          <p:nvPr>
            <p:ph idx="1"/>
          </p:nvPr>
        </p:nvSpPr>
        <p:spPr/>
        <p:txBody>
          <a:bodyPr/>
          <a:lstStyle/>
          <a:p>
            <a:r>
              <a:rPr lang="en-US" altLang="en-US">
                <a:latin typeface="Trebuchet MS" panose="020B0703020202090204" pitchFamily="34" charset="0"/>
                <a:ea typeface="ＭＳ Ｐゴシック" panose="020B0600070205080204" pitchFamily="34" charset="-128"/>
              </a:rPr>
              <a:t>Limbic system (emotional) matures before the frontal lobe (executive thinking)</a:t>
            </a:r>
          </a:p>
          <a:p>
            <a:r>
              <a:rPr lang="en-US" altLang="en-US">
                <a:latin typeface="Trebuchet MS" panose="020B0703020202090204" pitchFamily="34" charset="0"/>
                <a:ea typeface="ＭＳ Ｐゴシック" panose="020B0600070205080204" pitchFamily="34" charset="-128"/>
              </a:rPr>
              <a:t>Areas involved in high level integration of information from various parts of the brain mature somewhat late (usually in the mid-20</a:t>
            </a:r>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s)</a:t>
            </a:r>
            <a:endParaRPr lang="en-US" altLang="en-US">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547629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a:extLst>
              <a:ext uri="{FF2B5EF4-FFF2-40B4-BE49-F238E27FC236}">
                <a16:creationId xmlns:a16="http://schemas.microsoft.com/office/drawing/2014/main" id="{215561A0-967B-6141-BE0E-AA92BD927554}"/>
              </a:ext>
            </a:extLst>
          </p:cNvPr>
          <p:cNvSpPr>
            <a:spLocks noGrp="1"/>
          </p:cNvSpPr>
          <p:nvPr>
            <p:ph type="title"/>
          </p:nvPr>
        </p:nvSpPr>
        <p:spPr/>
        <p:txBody>
          <a:bodyPr/>
          <a:lstStyle/>
          <a:p>
            <a:pPr eaLnBrk="1" hangingPunct="1">
              <a:defRPr/>
            </a:pPr>
            <a:r>
              <a:rPr lang="en-US">
                <a:latin typeface="Trebuchet MS" charset="0"/>
                <a:ea typeface="ＭＳ Ｐゴシック" charset="0"/>
              </a:rPr>
              <a:t>Learning Curve in Teens</a:t>
            </a:r>
          </a:p>
        </p:txBody>
      </p:sp>
      <p:sp>
        <p:nvSpPr>
          <p:cNvPr id="38914" name="Content Placeholder 3">
            <a:extLst>
              <a:ext uri="{FF2B5EF4-FFF2-40B4-BE49-F238E27FC236}">
                <a16:creationId xmlns:a16="http://schemas.microsoft.com/office/drawing/2014/main" id="{D0287919-12F0-F64A-B6DC-B2BBA6FDD4CB}"/>
              </a:ext>
            </a:extLst>
          </p:cNvPr>
          <p:cNvSpPr>
            <a:spLocks noGrp="1"/>
          </p:cNvSpPr>
          <p:nvPr>
            <p:ph idx="1"/>
          </p:nvPr>
        </p:nvSpPr>
        <p:spPr/>
        <p:txBody>
          <a:bodyPr/>
          <a:lstStyle/>
          <a:p>
            <a:pPr eaLnBrk="1" hangingPunct="1"/>
            <a:r>
              <a:rPr lang="en-US" altLang="en-US">
                <a:latin typeface="Trebuchet MS" panose="020B0703020202090204" pitchFamily="34" charset="0"/>
                <a:ea typeface="ＭＳ Ｐゴシック" panose="020B0600070205080204" pitchFamily="34" charset="-128"/>
              </a:rPr>
              <a:t>Adolescent brain is under development – retains a large portion of plasticity</a:t>
            </a:r>
          </a:p>
          <a:p>
            <a:pPr lvl="1" eaLnBrk="1" hangingPunct="1"/>
            <a:r>
              <a:rPr lang="en-US" altLang="en-US">
                <a:latin typeface="Trebuchet MS" panose="020B0703020202090204" pitchFamily="34" charset="0"/>
                <a:ea typeface="ＭＳ Ｐゴシック" panose="020B0600070205080204" pitchFamily="34" charset="-128"/>
              </a:rPr>
              <a:t>Able to be molded by environment</a:t>
            </a:r>
          </a:p>
          <a:p>
            <a:pPr lvl="1" eaLnBrk="1" hangingPunct="1"/>
            <a:r>
              <a:rPr lang="en-US" altLang="en-US">
                <a:latin typeface="Trebuchet MS" panose="020B0703020202090204" pitchFamily="34" charset="0"/>
                <a:ea typeface="ＭＳ Ｐゴシック" panose="020B0600070205080204" pitchFamily="34" charset="-128"/>
              </a:rPr>
              <a:t>Plasticity boosts teen</a:t>
            </a:r>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s abilities to learn, make memories and retain information</a:t>
            </a:r>
          </a:p>
          <a:p>
            <a:pPr eaLnBrk="1" hangingPunct="1"/>
            <a:r>
              <a:rPr lang="en-US" altLang="en-US">
                <a:latin typeface="Trebuchet MS" panose="020B0703020202090204" pitchFamily="34" charset="0"/>
                <a:ea typeface="ＭＳ Ｐゴシック" panose="020B0600070205080204" pitchFamily="34" charset="-128"/>
              </a:rPr>
              <a:t>Gender differences in learning</a:t>
            </a:r>
          </a:p>
          <a:p>
            <a:pPr lvl="1" eaLnBrk="1" hangingPunct="1"/>
            <a:r>
              <a:rPr lang="en-US" altLang="en-US">
                <a:latin typeface="Trebuchet MS" panose="020B0703020202090204" pitchFamily="34" charset="0"/>
                <a:ea typeface="ＭＳ Ｐゴシック" panose="020B0600070205080204" pitchFamily="34" charset="-128"/>
              </a:rPr>
              <a:t>Girls peak between 12-14 years of age</a:t>
            </a:r>
          </a:p>
          <a:p>
            <a:pPr lvl="1" eaLnBrk="1" hangingPunct="1"/>
            <a:r>
              <a:rPr lang="en-US" altLang="en-US">
                <a:latin typeface="Trebuchet MS" panose="020B0703020202090204" pitchFamily="34" charset="0"/>
                <a:ea typeface="ＭＳ Ｐゴシック" panose="020B0600070205080204" pitchFamily="34" charset="-128"/>
              </a:rPr>
              <a:t>Boys peak approximately 2 years later</a:t>
            </a:r>
          </a:p>
        </p:txBody>
      </p:sp>
    </p:spTree>
    <p:extLst>
      <p:ext uri="{BB962C8B-B14F-4D97-AF65-F5344CB8AC3E}">
        <p14:creationId xmlns:p14="http://schemas.microsoft.com/office/powerpoint/2010/main" val="3173021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9E9D954-184C-5244-841A-2CCCC23FA9AD}"/>
              </a:ext>
            </a:extLst>
          </p:cNvPr>
          <p:cNvSpPr>
            <a:spLocks noGrp="1"/>
          </p:cNvSpPr>
          <p:nvPr>
            <p:ph type="title"/>
          </p:nvPr>
        </p:nvSpPr>
        <p:spPr/>
        <p:txBody>
          <a:bodyPr/>
          <a:lstStyle/>
          <a:p>
            <a:pPr eaLnBrk="1" hangingPunct="1">
              <a:defRPr/>
            </a:pPr>
            <a:r>
              <a:rPr lang="en-US">
                <a:latin typeface="Trebuchet MS" charset="0"/>
                <a:ea typeface="ＭＳ Ｐゴシック" charset="0"/>
              </a:rPr>
              <a:t>Teens and Behavior</a:t>
            </a:r>
          </a:p>
        </p:txBody>
      </p:sp>
      <p:sp>
        <p:nvSpPr>
          <p:cNvPr id="39938" name="Content Placeholder 2">
            <a:extLst>
              <a:ext uri="{FF2B5EF4-FFF2-40B4-BE49-F238E27FC236}">
                <a16:creationId xmlns:a16="http://schemas.microsoft.com/office/drawing/2014/main" id="{4A0E9052-4A64-C244-9523-FFD92451F633}"/>
              </a:ext>
            </a:extLst>
          </p:cNvPr>
          <p:cNvSpPr>
            <a:spLocks noGrp="1"/>
          </p:cNvSpPr>
          <p:nvPr>
            <p:ph idx="1"/>
          </p:nvPr>
        </p:nvSpPr>
        <p:spPr/>
        <p:txBody>
          <a:bodyPr/>
          <a:lstStyle/>
          <a:p>
            <a:pPr eaLnBrk="1" hangingPunct="1">
              <a:lnSpc>
                <a:spcPct val="90000"/>
              </a:lnSpc>
            </a:pPr>
            <a:r>
              <a:rPr lang="en-US" altLang="en-US" dirty="0">
                <a:latin typeface="Trebuchet MS" panose="020B0703020202090204" pitchFamily="34" charset="0"/>
                <a:ea typeface="ＭＳ Ｐゴシック" panose="020B0600070205080204" pitchFamily="34" charset="-128"/>
              </a:rPr>
              <a:t>Teen frontal lobe is immature</a:t>
            </a:r>
          </a:p>
          <a:p>
            <a:pPr eaLnBrk="1" hangingPunct="1">
              <a:lnSpc>
                <a:spcPct val="90000"/>
              </a:lnSpc>
            </a:pPr>
            <a:r>
              <a:rPr lang="en-US" altLang="en-US" dirty="0">
                <a:latin typeface="Trebuchet MS" panose="020B0703020202090204" pitchFamily="34" charset="0"/>
                <a:ea typeface="ＭＳ Ｐゴシック" panose="020B0600070205080204" pitchFamily="34" charset="-128"/>
              </a:rPr>
              <a:t>Frontal lobe responsible for</a:t>
            </a:r>
          </a:p>
          <a:p>
            <a:pPr lvl="1" eaLnBrk="1" hangingPunct="1">
              <a:lnSpc>
                <a:spcPct val="90000"/>
              </a:lnSpc>
            </a:pPr>
            <a:r>
              <a:rPr lang="en-US" altLang="en-US" dirty="0">
                <a:latin typeface="Trebuchet MS" panose="020B0703020202090204" pitchFamily="34" charset="0"/>
                <a:ea typeface="ＭＳ Ｐゴシック" panose="020B0600070205080204" pitchFamily="34" charset="-128"/>
              </a:rPr>
              <a:t>Judgement</a:t>
            </a:r>
          </a:p>
          <a:p>
            <a:pPr lvl="1" eaLnBrk="1" hangingPunct="1">
              <a:lnSpc>
                <a:spcPct val="90000"/>
              </a:lnSpc>
            </a:pPr>
            <a:r>
              <a:rPr lang="en-US" altLang="en-US" dirty="0">
                <a:latin typeface="Trebuchet MS" panose="020B0703020202090204" pitchFamily="34" charset="0"/>
                <a:ea typeface="ＭＳ Ｐゴシック" panose="020B0600070205080204" pitchFamily="34" charset="-128"/>
              </a:rPr>
              <a:t>Insight</a:t>
            </a:r>
          </a:p>
          <a:p>
            <a:pPr lvl="1" eaLnBrk="1" hangingPunct="1">
              <a:lnSpc>
                <a:spcPct val="90000"/>
              </a:lnSpc>
            </a:pPr>
            <a:r>
              <a:rPr lang="en-US" altLang="en-US" dirty="0">
                <a:latin typeface="Trebuchet MS" panose="020B0703020202090204" pitchFamily="34" charset="0"/>
                <a:ea typeface="ＭＳ Ｐゴシック" panose="020B0600070205080204" pitchFamily="34" charset="-128"/>
              </a:rPr>
              <a:t>Dampening of emotions</a:t>
            </a:r>
          </a:p>
          <a:p>
            <a:pPr lvl="1" eaLnBrk="1" hangingPunct="1">
              <a:lnSpc>
                <a:spcPct val="90000"/>
              </a:lnSpc>
            </a:pPr>
            <a:r>
              <a:rPr lang="en-US" altLang="en-US" dirty="0">
                <a:latin typeface="Trebuchet MS" panose="020B0703020202090204" pitchFamily="34" charset="0"/>
                <a:ea typeface="ＭＳ Ｐゴシック" panose="020B0600070205080204" pitchFamily="34" charset="-128"/>
              </a:rPr>
              <a:t>Impulse control</a:t>
            </a:r>
          </a:p>
          <a:p>
            <a:pPr eaLnBrk="1" hangingPunct="1">
              <a:lnSpc>
                <a:spcPct val="90000"/>
              </a:lnSpc>
            </a:pPr>
            <a:r>
              <a:rPr lang="en-US" altLang="en-US" dirty="0">
                <a:latin typeface="Trebuchet MS" panose="020B0703020202090204" pitchFamily="34" charset="0"/>
                <a:ea typeface="ＭＳ Ｐゴシック" panose="020B0600070205080204" pitchFamily="34" charset="-128"/>
              </a:rPr>
              <a:t>Disconnect exists:  Forms an idea but not able to determine if it</a:t>
            </a:r>
            <a:r>
              <a:rPr lang="ja-JP" altLang="en-US">
                <a:latin typeface="Trebuchet MS" panose="020B0703020202090204" pitchFamily="34" charset="0"/>
                <a:ea typeface="ＭＳ Ｐゴシック" panose="020B0600070205080204" pitchFamily="34" charset="-128"/>
              </a:rPr>
              <a:t>’</a:t>
            </a:r>
            <a:r>
              <a:rPr lang="en-US" altLang="ja-JP" dirty="0">
                <a:latin typeface="Trebuchet MS" panose="020B0703020202090204" pitchFamily="34" charset="0"/>
                <a:ea typeface="ＭＳ Ｐゴシック" panose="020B0600070205080204" pitchFamily="34" charset="-128"/>
              </a:rPr>
              <a:t>s actually a good idea!</a:t>
            </a:r>
          </a:p>
          <a:p>
            <a:pPr eaLnBrk="1" hangingPunct="1">
              <a:lnSpc>
                <a:spcPct val="90000"/>
              </a:lnSpc>
            </a:pPr>
            <a:r>
              <a:rPr lang="en-US" altLang="en-US" dirty="0">
                <a:latin typeface="Trebuchet MS" panose="020B0703020202090204" pitchFamily="34" charset="0"/>
                <a:ea typeface="ＭＳ Ｐゴシック" panose="020B0600070205080204" pitchFamily="34" charset="-128"/>
              </a:rPr>
              <a:t>This results in risk- taking and irrational actions</a:t>
            </a:r>
          </a:p>
        </p:txBody>
      </p:sp>
      <p:pic>
        <p:nvPicPr>
          <p:cNvPr id="39939" name="Picture 3">
            <a:extLst>
              <a:ext uri="{FF2B5EF4-FFF2-40B4-BE49-F238E27FC236}">
                <a16:creationId xmlns:a16="http://schemas.microsoft.com/office/drawing/2014/main" id="{AE6062DF-FEDA-5C4C-AFB9-E99C44F0F7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4489" y="2044700"/>
            <a:ext cx="20907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327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D5DA6D62-BB42-4647-8397-658157FE4E9F}"/>
              </a:ext>
            </a:extLst>
          </p:cNvPr>
          <p:cNvSpPr>
            <a:spLocks noGrp="1"/>
          </p:cNvSpPr>
          <p:nvPr>
            <p:ph type="title"/>
          </p:nvPr>
        </p:nvSpPr>
        <p:spPr/>
        <p:txBody>
          <a:bodyPr/>
          <a:lstStyle/>
          <a:p>
            <a:pPr eaLnBrk="1" hangingPunct="1">
              <a:defRPr/>
            </a:pPr>
            <a:r>
              <a:rPr lang="en-US">
                <a:latin typeface="Trebuchet MS" charset="0"/>
                <a:ea typeface="ＭＳ Ｐゴシック" charset="0"/>
              </a:rPr>
              <a:t>Teens and Behavior</a:t>
            </a:r>
          </a:p>
        </p:txBody>
      </p:sp>
      <p:sp>
        <p:nvSpPr>
          <p:cNvPr id="40962" name="Content Placeholder 2">
            <a:extLst>
              <a:ext uri="{FF2B5EF4-FFF2-40B4-BE49-F238E27FC236}">
                <a16:creationId xmlns:a16="http://schemas.microsoft.com/office/drawing/2014/main" id="{83AE0761-A9BD-144C-ABA9-21810C8B5358}"/>
              </a:ext>
            </a:extLst>
          </p:cNvPr>
          <p:cNvSpPr>
            <a:spLocks noGrp="1"/>
          </p:cNvSpPr>
          <p:nvPr>
            <p:ph idx="1"/>
          </p:nvPr>
        </p:nvSpPr>
        <p:spPr/>
        <p:txBody>
          <a:bodyPr/>
          <a:lstStyle/>
          <a:p>
            <a:pPr eaLnBrk="1" hangingPunct="1"/>
            <a:r>
              <a:rPr lang="en-US" altLang="en-US">
                <a:latin typeface="Trebuchet MS" panose="020B0703020202090204" pitchFamily="34" charset="0"/>
                <a:ea typeface="ＭＳ Ｐゴシック" panose="020B0600070205080204" pitchFamily="34" charset="-128"/>
              </a:rPr>
              <a:t>Insight (ability to judge one</a:t>
            </a:r>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s own actions and predict consequences) develops in stages in the frontal lobe</a:t>
            </a:r>
          </a:p>
          <a:p>
            <a:pPr eaLnBrk="1" hangingPunct="1"/>
            <a:r>
              <a:rPr lang="en-US" altLang="en-US">
                <a:latin typeface="Trebuchet MS" panose="020B0703020202090204" pitchFamily="34" charset="0"/>
                <a:ea typeface="ＭＳ Ｐゴシック" panose="020B0600070205080204" pitchFamily="34" charset="-128"/>
              </a:rPr>
              <a:t>First learn to judge other</a:t>
            </a:r>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s actions and see consequences but can</a:t>
            </a:r>
            <a:r>
              <a:rPr lang="ja-JP" altLang="en-US">
                <a:latin typeface="Trebuchet MS" panose="020B0703020202090204" pitchFamily="34" charset="0"/>
                <a:ea typeface="ＭＳ Ｐゴシック" panose="020B0600070205080204" pitchFamily="34" charset="-128"/>
              </a:rPr>
              <a:t>’</a:t>
            </a:r>
            <a:r>
              <a:rPr lang="en-US" altLang="ja-JP">
                <a:latin typeface="Trebuchet MS" panose="020B0703020202090204" pitchFamily="34" charset="0"/>
                <a:ea typeface="ＭＳ Ｐゴシック" panose="020B0600070205080204" pitchFamily="34" charset="-128"/>
              </a:rPr>
              <a:t>t recognize their own behavior as dangerous</a:t>
            </a:r>
            <a:endParaRPr lang="en-US" altLang="en-US">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178765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685800"/>
            <a:ext cx="6324600" cy="1371600"/>
          </a:xfrm>
        </p:spPr>
        <p:txBody>
          <a:bodyPr/>
          <a:lstStyle/>
          <a:p>
            <a:r>
              <a:rPr lang="en-US" altLang="en-US" b="1"/>
              <a:t>Ethics of Pediatric Psychopharmacology</a:t>
            </a:r>
          </a:p>
        </p:txBody>
      </p:sp>
      <p:sp>
        <p:nvSpPr>
          <p:cNvPr id="27651" name="Rectangle 3"/>
          <p:cNvSpPr>
            <a:spLocks noGrp="1" noChangeArrowheads="1"/>
          </p:cNvSpPr>
          <p:nvPr>
            <p:ph type="body" idx="1"/>
          </p:nvPr>
        </p:nvSpPr>
        <p:spPr>
          <a:xfrm>
            <a:off x="1981200" y="2895600"/>
            <a:ext cx="8229600" cy="3200400"/>
          </a:xfrm>
        </p:spPr>
        <p:txBody>
          <a:bodyPr/>
          <a:lstStyle/>
          <a:p>
            <a:pPr>
              <a:buFont typeface="Wingdings" charset="2"/>
              <a:buNone/>
            </a:pPr>
            <a:r>
              <a:rPr lang="en-US" altLang="en-US" dirty="0"/>
              <a:t>		</a:t>
            </a:r>
            <a:r>
              <a:rPr lang="en-US" altLang="en-US" sz="3200" dirty="0"/>
              <a:t>		 </a:t>
            </a:r>
            <a:r>
              <a:rPr lang="en-US" altLang="en-US" sz="3200" b="1" dirty="0"/>
              <a:t>“Do no harm”</a:t>
            </a:r>
          </a:p>
          <a:p>
            <a:r>
              <a:rPr lang="en-US" altLang="en-US" sz="3200" b="1" dirty="0"/>
              <a:t>No firm data exists to support clinical use does not exclude medication use</a:t>
            </a:r>
          </a:p>
          <a:p>
            <a:r>
              <a:rPr lang="en-US" altLang="en-US" sz="3200" b="1" dirty="0"/>
              <a:t>FDA approval exists does not necessitate medication use</a:t>
            </a:r>
          </a:p>
          <a:p>
            <a:pPr>
              <a:buFont typeface="Wingdings" charset="2"/>
              <a:buNone/>
            </a:pPr>
            <a:endParaRPr lang="en-US" altLang="en-US" b="1" dirty="0"/>
          </a:p>
        </p:txBody>
      </p:sp>
      <p:pic>
        <p:nvPicPr>
          <p:cNvPr id="27653" name="Picture 5" descr="DoNoHar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304800"/>
            <a:ext cx="1752600"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2756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0779D2C-7CD6-214A-A794-5400BC0A09C2}"/>
              </a:ext>
            </a:extLst>
          </p:cNvPr>
          <p:cNvSpPr>
            <a:spLocks noGrp="1"/>
          </p:cNvSpPr>
          <p:nvPr>
            <p:ph type="title"/>
          </p:nvPr>
        </p:nvSpPr>
        <p:spPr/>
        <p:txBody>
          <a:bodyPr/>
          <a:lstStyle/>
          <a:p>
            <a:pPr eaLnBrk="1" hangingPunct="1">
              <a:defRPr/>
            </a:pPr>
            <a:r>
              <a:rPr lang="en-US">
                <a:latin typeface="Trebuchet MS" charset="0"/>
                <a:ea typeface="ＭＳ Ｐゴシック" charset="0"/>
              </a:rPr>
              <a:t>Teen Brain and Drugs</a:t>
            </a:r>
          </a:p>
        </p:txBody>
      </p:sp>
      <p:sp>
        <p:nvSpPr>
          <p:cNvPr id="41986" name="Content Placeholder 2">
            <a:extLst>
              <a:ext uri="{FF2B5EF4-FFF2-40B4-BE49-F238E27FC236}">
                <a16:creationId xmlns:a16="http://schemas.microsoft.com/office/drawing/2014/main" id="{F80DBAFD-4BF9-1746-8B69-3DF888998B0D}"/>
              </a:ext>
            </a:extLst>
          </p:cNvPr>
          <p:cNvSpPr>
            <a:spLocks noGrp="1"/>
          </p:cNvSpPr>
          <p:nvPr>
            <p:ph idx="1"/>
          </p:nvPr>
        </p:nvSpPr>
        <p:spPr/>
        <p:txBody>
          <a:bodyPr/>
          <a:lstStyle/>
          <a:p>
            <a:pPr eaLnBrk="1" hangingPunct="1"/>
            <a:r>
              <a:rPr lang="en-US" altLang="en-US">
                <a:latin typeface="Trebuchet MS" panose="020B0703020202090204" pitchFamily="34" charset="0"/>
                <a:ea typeface="ＭＳ Ｐゴシック" panose="020B0600070205080204" pitchFamily="34" charset="-128"/>
              </a:rPr>
              <a:t>Plasticity is paradoxical</a:t>
            </a:r>
          </a:p>
          <a:p>
            <a:pPr lvl="1" eaLnBrk="1" hangingPunct="1"/>
            <a:r>
              <a:rPr lang="en-US" altLang="en-US">
                <a:latin typeface="Trebuchet MS" panose="020B0703020202090204" pitchFamily="34" charset="0"/>
                <a:ea typeface="ＭＳ Ｐゴシック" panose="020B0600070205080204" pitchFamily="34" charset="-128"/>
              </a:rPr>
              <a:t>Allows teens to learn and retain a lot of information</a:t>
            </a:r>
          </a:p>
          <a:p>
            <a:pPr lvl="1" eaLnBrk="1" hangingPunct="1"/>
            <a:r>
              <a:rPr lang="en-US" altLang="en-US">
                <a:latin typeface="Trebuchet MS" panose="020B0703020202090204" pitchFamily="34" charset="0"/>
                <a:ea typeface="ＭＳ Ｐゴシック" panose="020B0600070205080204" pitchFamily="34" charset="-128"/>
              </a:rPr>
              <a:t>Makes them susceptible to negative influences</a:t>
            </a:r>
          </a:p>
          <a:p>
            <a:pPr eaLnBrk="1" hangingPunct="1"/>
            <a:r>
              <a:rPr lang="en-US" altLang="en-US">
                <a:latin typeface="Trebuchet MS" panose="020B0703020202090204" pitchFamily="34" charset="0"/>
                <a:ea typeface="ＭＳ Ｐゴシック" panose="020B0600070205080204" pitchFamily="34" charset="-128"/>
              </a:rPr>
              <a:t>Process of addiction uses same neurochemistry as general learning</a:t>
            </a:r>
          </a:p>
          <a:p>
            <a:pPr eaLnBrk="1" hangingPunct="1"/>
            <a:r>
              <a:rPr lang="en-US" altLang="en-US">
                <a:latin typeface="Trebuchet MS" panose="020B0703020202090204" pitchFamily="34" charset="0"/>
                <a:ea typeface="ＭＳ Ｐゴシック" panose="020B0600070205080204" pitchFamily="34" charset="-128"/>
              </a:rPr>
              <a:t>Specific neuronal connections form from exposure to stimuli (drugs, alcohol) and become irreversibly imprinted on brain</a:t>
            </a:r>
          </a:p>
          <a:p>
            <a:pPr eaLnBrk="1" hangingPunct="1"/>
            <a:endParaRPr lang="en-US" altLang="en-US">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115124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F7F9B0BC-4558-1C4A-B2D3-98E15A8AF156}"/>
              </a:ext>
            </a:extLst>
          </p:cNvPr>
          <p:cNvSpPr>
            <a:spLocks noGrp="1"/>
          </p:cNvSpPr>
          <p:nvPr>
            <p:ph type="title"/>
          </p:nvPr>
        </p:nvSpPr>
        <p:spPr/>
        <p:txBody>
          <a:bodyPr/>
          <a:lstStyle/>
          <a:p>
            <a:pPr>
              <a:defRPr/>
            </a:pPr>
            <a:r>
              <a:rPr lang="en-US">
                <a:latin typeface="Trebuchet MS" charset="0"/>
                <a:ea typeface="ＭＳ Ｐゴシック" charset="0"/>
              </a:rPr>
              <a:t>Brain Development</a:t>
            </a:r>
          </a:p>
        </p:txBody>
      </p:sp>
      <p:sp>
        <p:nvSpPr>
          <p:cNvPr id="44034" name="Content Placeholder 4">
            <a:extLst>
              <a:ext uri="{FF2B5EF4-FFF2-40B4-BE49-F238E27FC236}">
                <a16:creationId xmlns:a16="http://schemas.microsoft.com/office/drawing/2014/main" id="{67C09958-3BC1-1B4F-AD56-831808BE30E8}"/>
              </a:ext>
            </a:extLst>
          </p:cNvPr>
          <p:cNvSpPr>
            <a:spLocks noGrp="1"/>
          </p:cNvSpPr>
          <p:nvPr>
            <p:ph idx="1"/>
          </p:nvPr>
        </p:nvSpPr>
        <p:spPr/>
        <p:txBody>
          <a:bodyPr>
            <a:normAutofit/>
          </a:bodyPr>
          <a:lstStyle/>
          <a:p>
            <a:r>
              <a:rPr lang="en-US" altLang="en-US">
                <a:latin typeface="Trebuchet MS" panose="020B0703020202090204" pitchFamily="34" charset="0"/>
                <a:ea typeface="ＭＳ Ｐゴシック" panose="020B0600070205080204" pitchFamily="34" charset="-128"/>
              </a:rPr>
              <a:t>Cerebellum develops early (back of brain)</a:t>
            </a:r>
          </a:p>
          <a:p>
            <a:pPr lvl="1"/>
            <a:r>
              <a:rPr lang="en-US" altLang="en-US">
                <a:latin typeface="Trebuchet MS" panose="020B0703020202090204" pitchFamily="34" charset="0"/>
                <a:ea typeface="ＭＳ Ｐゴシック" panose="020B0600070205080204" pitchFamily="34" charset="-128"/>
              </a:rPr>
              <a:t>Responsible for physical and motor coordination</a:t>
            </a:r>
          </a:p>
          <a:p>
            <a:pPr lvl="1"/>
            <a:r>
              <a:rPr lang="en-US" altLang="en-US">
                <a:latin typeface="Trebuchet MS" panose="020B0703020202090204" pitchFamily="34" charset="0"/>
                <a:ea typeface="ＭＳ Ｐゴシック" panose="020B0600070205080204" pitchFamily="34" charset="-128"/>
              </a:rPr>
              <a:t>Involved in playing sports</a:t>
            </a:r>
          </a:p>
          <a:p>
            <a:r>
              <a:rPr lang="en-US" altLang="en-US">
                <a:latin typeface="Trebuchet MS" panose="020B0703020202090204" pitchFamily="34" charset="0"/>
                <a:ea typeface="ＭＳ Ｐゴシック" panose="020B0600070205080204" pitchFamily="34" charset="-128"/>
              </a:rPr>
              <a:t>Nucleus accumbens</a:t>
            </a:r>
          </a:p>
          <a:p>
            <a:pPr lvl="1"/>
            <a:r>
              <a:rPr lang="en-US" altLang="en-US">
                <a:latin typeface="Trebuchet MS" panose="020B0703020202090204" pitchFamily="34" charset="0"/>
                <a:ea typeface="ＭＳ Ｐゴシック" panose="020B0600070205080204" pitchFamily="34" charset="-128"/>
              </a:rPr>
              <a:t>Responsible for motivation</a:t>
            </a:r>
          </a:p>
          <a:p>
            <a:pPr lvl="1"/>
            <a:r>
              <a:rPr lang="en-US" altLang="en-US">
                <a:latin typeface="Trebuchet MS" panose="020B0703020202090204" pitchFamily="34" charset="0"/>
                <a:ea typeface="ＭＳ Ｐゴシック" panose="020B0600070205080204" pitchFamily="34" charset="-128"/>
              </a:rPr>
              <a:t>Addresses how much effort will someone expend to seek a reward</a:t>
            </a:r>
          </a:p>
          <a:p>
            <a:pPr lvl="1"/>
            <a:r>
              <a:rPr lang="en-US" altLang="en-US">
                <a:latin typeface="Trebuchet MS" panose="020B0703020202090204" pitchFamily="34" charset="0"/>
                <a:ea typeface="ＭＳ Ｐゴシック" panose="020B0600070205080204" pitchFamily="34" charset="-128"/>
              </a:rPr>
              <a:t>Teens prefer activities that require low effort but produce high excitement (video games)</a:t>
            </a:r>
          </a:p>
        </p:txBody>
      </p:sp>
    </p:spTree>
    <p:extLst>
      <p:ext uri="{BB962C8B-B14F-4D97-AF65-F5344CB8AC3E}">
        <p14:creationId xmlns:p14="http://schemas.microsoft.com/office/powerpoint/2010/main" val="14002946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A455D8E-602F-2945-BBF0-07339705F3E0}"/>
              </a:ext>
            </a:extLst>
          </p:cNvPr>
          <p:cNvSpPr>
            <a:spLocks noGrp="1"/>
          </p:cNvSpPr>
          <p:nvPr>
            <p:ph type="title"/>
          </p:nvPr>
        </p:nvSpPr>
        <p:spPr/>
        <p:txBody>
          <a:bodyPr/>
          <a:lstStyle/>
          <a:p>
            <a:pPr>
              <a:defRPr/>
            </a:pPr>
            <a:r>
              <a:rPr lang="en-US">
                <a:latin typeface="Trebuchet MS" charset="0"/>
                <a:ea typeface="ＭＳ Ｐゴシック" charset="0"/>
              </a:rPr>
              <a:t>Brain Development</a:t>
            </a:r>
          </a:p>
        </p:txBody>
      </p:sp>
      <p:sp>
        <p:nvSpPr>
          <p:cNvPr id="45058" name="Content Placeholder 2">
            <a:extLst>
              <a:ext uri="{FF2B5EF4-FFF2-40B4-BE49-F238E27FC236}">
                <a16:creationId xmlns:a16="http://schemas.microsoft.com/office/drawing/2014/main" id="{5179A492-357C-8041-940D-37AC97B87D77}"/>
              </a:ext>
            </a:extLst>
          </p:cNvPr>
          <p:cNvSpPr>
            <a:spLocks noGrp="1"/>
          </p:cNvSpPr>
          <p:nvPr>
            <p:ph idx="1"/>
          </p:nvPr>
        </p:nvSpPr>
        <p:spPr/>
        <p:txBody>
          <a:bodyPr>
            <a:normAutofit fontScale="92500" lnSpcReduction="20000"/>
          </a:bodyPr>
          <a:lstStyle/>
          <a:p>
            <a:pPr>
              <a:lnSpc>
                <a:spcPct val="80000"/>
              </a:lnSpc>
            </a:pPr>
            <a:r>
              <a:rPr lang="en-US" altLang="en-US" sz="2400">
                <a:latin typeface="Trebuchet MS" panose="020B0703020202090204" pitchFamily="34" charset="0"/>
                <a:ea typeface="ＭＳ Ｐゴシック" panose="020B0600070205080204" pitchFamily="34" charset="-128"/>
              </a:rPr>
              <a:t>Amygdala</a:t>
            </a:r>
          </a:p>
          <a:p>
            <a:pPr lvl="1">
              <a:lnSpc>
                <a:spcPct val="80000"/>
              </a:lnSpc>
            </a:pPr>
            <a:r>
              <a:rPr lang="en-US" altLang="en-US" sz="2000">
                <a:latin typeface="Trebuchet MS" panose="020B0703020202090204" pitchFamily="34" charset="0"/>
                <a:ea typeface="ＭＳ Ｐゴシック" panose="020B0600070205080204" pitchFamily="34" charset="-128"/>
              </a:rPr>
              <a:t>Integrates emotional response to both pleasurable and aversive experiences</a:t>
            </a:r>
          </a:p>
          <a:p>
            <a:pPr lvl="1">
              <a:lnSpc>
                <a:spcPct val="80000"/>
              </a:lnSpc>
            </a:pPr>
            <a:r>
              <a:rPr lang="en-US" altLang="en-US" sz="2000">
                <a:latin typeface="Trebuchet MS" panose="020B0703020202090204" pitchFamily="34" charset="0"/>
                <a:ea typeface="ＭＳ Ｐゴシック" panose="020B0600070205080204" pitchFamily="34" charset="-128"/>
              </a:rPr>
              <a:t>May explain why youth </a:t>
            </a:r>
          </a:p>
          <a:p>
            <a:pPr lvl="2">
              <a:lnSpc>
                <a:spcPct val="80000"/>
              </a:lnSpc>
            </a:pPr>
            <a:r>
              <a:rPr lang="en-US" altLang="en-US" sz="1800">
                <a:latin typeface="Trebuchet MS" panose="020B0703020202090204" pitchFamily="34" charset="0"/>
                <a:ea typeface="ＭＳ Ｐゴシック" panose="020B0600070205080204" pitchFamily="34" charset="-128"/>
              </a:rPr>
              <a:t>React to situations with hot emotions rather than cool controlled emotions</a:t>
            </a:r>
          </a:p>
          <a:p>
            <a:pPr lvl="2">
              <a:lnSpc>
                <a:spcPct val="80000"/>
              </a:lnSpc>
            </a:pPr>
            <a:r>
              <a:rPr lang="en-US" altLang="en-US" sz="1800">
                <a:latin typeface="Trebuchet MS" panose="020B0703020202090204" pitchFamily="34" charset="0"/>
                <a:ea typeface="ＭＳ Ｐゴシック" panose="020B0600070205080204" pitchFamily="34" charset="-128"/>
              </a:rPr>
              <a:t>Propensity to misread neutral or inquisitive facial expressions as signs of anger</a:t>
            </a:r>
          </a:p>
          <a:p>
            <a:pPr>
              <a:lnSpc>
                <a:spcPct val="80000"/>
              </a:lnSpc>
            </a:pPr>
            <a:r>
              <a:rPr lang="en-US" altLang="en-US" sz="2400">
                <a:latin typeface="Trebuchet MS" panose="020B0703020202090204" pitchFamily="34" charset="0"/>
                <a:ea typeface="ＭＳ Ｐゴシック" panose="020B0600070205080204" pitchFamily="34" charset="-128"/>
              </a:rPr>
              <a:t>Prefrontal cortex</a:t>
            </a:r>
          </a:p>
          <a:p>
            <a:pPr lvl="1">
              <a:lnSpc>
                <a:spcPct val="80000"/>
              </a:lnSpc>
            </a:pPr>
            <a:r>
              <a:rPr lang="ja-JP" altLang="en-US" sz="2000">
                <a:latin typeface="Trebuchet MS" panose="020B0703020202090204" pitchFamily="34" charset="0"/>
                <a:ea typeface="ＭＳ Ｐゴシック" panose="020B0600070205080204" pitchFamily="34" charset="-128"/>
              </a:rPr>
              <a:t>“</a:t>
            </a:r>
            <a:r>
              <a:rPr lang="en-US" altLang="ja-JP" sz="2000">
                <a:latin typeface="Trebuchet MS" panose="020B0703020202090204" pitchFamily="34" charset="0"/>
                <a:ea typeface="ＭＳ Ｐゴシック" panose="020B0600070205080204" pitchFamily="34" charset="-128"/>
              </a:rPr>
              <a:t>seat of sober thought</a:t>
            </a:r>
            <a:r>
              <a:rPr lang="ja-JP" altLang="en-US" sz="2000">
                <a:latin typeface="Trebuchet MS" panose="020B0703020202090204" pitchFamily="34" charset="0"/>
                <a:ea typeface="ＭＳ Ｐゴシック" panose="020B0600070205080204" pitchFamily="34" charset="-128"/>
              </a:rPr>
              <a:t>”</a:t>
            </a:r>
            <a:endParaRPr lang="en-US" altLang="ja-JP" sz="2000">
              <a:latin typeface="Trebuchet MS" panose="020B0703020202090204" pitchFamily="34" charset="0"/>
              <a:ea typeface="ＭＳ Ｐゴシック" panose="020B0600070205080204" pitchFamily="34" charset="-128"/>
            </a:endParaRPr>
          </a:p>
          <a:p>
            <a:pPr lvl="1">
              <a:lnSpc>
                <a:spcPct val="80000"/>
              </a:lnSpc>
            </a:pPr>
            <a:r>
              <a:rPr lang="en-US" altLang="en-US" sz="2000">
                <a:latin typeface="Trebuchet MS" panose="020B0703020202090204" pitchFamily="34" charset="0"/>
                <a:ea typeface="ＭＳ Ｐゴシック" panose="020B0600070205080204" pitchFamily="34" charset="-128"/>
              </a:rPr>
              <a:t>Responsible for complex processing, making judgements, controlling impulses, foreseeing consequences of actions, setting goals</a:t>
            </a:r>
          </a:p>
          <a:p>
            <a:pPr lvl="1">
              <a:lnSpc>
                <a:spcPct val="80000"/>
              </a:lnSpc>
            </a:pPr>
            <a:r>
              <a:rPr lang="en-US" altLang="en-US" sz="2000">
                <a:latin typeface="Trebuchet MS" panose="020B0703020202090204" pitchFamily="34" charset="0"/>
                <a:ea typeface="ＭＳ Ｐゴシック" panose="020B0600070205080204" pitchFamily="34" charset="-128"/>
              </a:rPr>
              <a:t>Developing PFC contributes to poor judgement and risk taking</a:t>
            </a:r>
          </a:p>
        </p:txBody>
      </p:sp>
    </p:spTree>
    <p:extLst>
      <p:ext uri="{BB962C8B-B14F-4D97-AF65-F5344CB8AC3E}">
        <p14:creationId xmlns:p14="http://schemas.microsoft.com/office/powerpoint/2010/main" val="35549418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A185D0F-91C8-BB45-BABD-CE97CC4BBECA}"/>
              </a:ext>
            </a:extLst>
          </p:cNvPr>
          <p:cNvCxnSpPr>
            <a:cxnSpLocks noChangeShapeType="1"/>
          </p:cNvCxnSpPr>
          <p:nvPr/>
        </p:nvCxnSpPr>
        <p:spPr bwMode="auto">
          <a:xfrm>
            <a:off x="2971800" y="2068513"/>
            <a:ext cx="6248400" cy="2895600"/>
          </a:xfrm>
          <a:prstGeom prst="line">
            <a:avLst/>
          </a:prstGeom>
          <a:noFill/>
          <a:ln w="25400">
            <a:solidFill>
              <a:schemeClr val="accent1"/>
            </a:solidFill>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
        <p:nvSpPr>
          <p:cNvPr id="6" name="Isosceles Triangle 5">
            <a:extLst>
              <a:ext uri="{FF2B5EF4-FFF2-40B4-BE49-F238E27FC236}">
                <a16:creationId xmlns:a16="http://schemas.microsoft.com/office/drawing/2014/main" id="{8542DCE9-3F81-154D-9257-0C494DA8313A}"/>
              </a:ext>
            </a:extLst>
          </p:cNvPr>
          <p:cNvSpPr>
            <a:spLocks noChangeArrowheads="1"/>
          </p:cNvSpPr>
          <p:nvPr/>
        </p:nvSpPr>
        <p:spPr bwMode="auto">
          <a:xfrm>
            <a:off x="5600700" y="3516313"/>
            <a:ext cx="381000" cy="990600"/>
          </a:xfrm>
          <a:prstGeom prst="triangle">
            <a:avLst>
              <a:gd name="adj" fmla="val 50000"/>
            </a:avLst>
          </a:prstGeom>
          <a:gradFill rotWithShape="1">
            <a:gsLst>
              <a:gs pos="0">
                <a:srgbClr val="A49350"/>
              </a:gs>
              <a:gs pos="32001">
                <a:srgbClr val="D6C58A"/>
              </a:gs>
              <a:gs pos="47000">
                <a:srgbClr val="E1D2A3"/>
              </a:gs>
              <a:gs pos="53250">
                <a:srgbClr val="E1D2A3"/>
              </a:gs>
              <a:gs pos="67000">
                <a:srgbClr val="D5C489"/>
              </a:gs>
              <a:gs pos="100000">
                <a:srgbClr val="A49350"/>
              </a:gs>
            </a:gsLst>
            <a:lin ang="19140000" scaled="1"/>
          </a:gradFill>
          <a:ln w="9525">
            <a:solidFill>
              <a:srgbClr val="988744"/>
            </a:solidFill>
            <a:miter lim="800000"/>
            <a:headEnd/>
            <a:tailEnd/>
          </a:ln>
          <a:effectLst>
            <a:outerShdw blurRad="190500" dist="228601" dir="2700000" sy="89999" rotWithShape="0">
              <a:srgbClr val="808080">
                <a:alpha val="25499"/>
              </a:srgbClr>
            </a:outerShdw>
          </a:effectLst>
        </p:spPr>
        <p:txBody>
          <a:bodyPr anchor="ctr"/>
          <a:lstStyle/>
          <a:p>
            <a:pPr algn="ctr">
              <a:defRPr/>
            </a:pPr>
            <a:endParaRPr lang="en-US">
              <a:solidFill>
                <a:srgbClr val="FFFFFF"/>
              </a:solidFill>
              <a:ea typeface="ＭＳ Ｐゴシック" charset="-128"/>
              <a:cs typeface="ＭＳ Ｐゴシック" charset="-128"/>
            </a:endParaRPr>
          </a:p>
        </p:txBody>
      </p:sp>
      <p:sp>
        <p:nvSpPr>
          <p:cNvPr id="46083" name="TextBox 6">
            <a:extLst>
              <a:ext uri="{FF2B5EF4-FFF2-40B4-BE49-F238E27FC236}">
                <a16:creationId xmlns:a16="http://schemas.microsoft.com/office/drawing/2014/main" id="{207F3968-0D50-764B-AF83-F9D41F2C8DCB}"/>
              </a:ext>
            </a:extLst>
          </p:cNvPr>
          <p:cNvSpPr txBox="1">
            <a:spLocks noChangeArrowheads="1"/>
          </p:cNvSpPr>
          <p:nvPr/>
        </p:nvSpPr>
        <p:spPr bwMode="auto">
          <a:xfrm>
            <a:off x="2971801" y="1700213"/>
            <a:ext cx="1878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tx1"/>
                </a:solidFill>
              </a:rPr>
              <a:t>Prefrontal cortex</a:t>
            </a:r>
          </a:p>
        </p:txBody>
      </p:sp>
      <p:sp>
        <p:nvSpPr>
          <p:cNvPr id="46084" name="TextBox 7">
            <a:extLst>
              <a:ext uri="{FF2B5EF4-FFF2-40B4-BE49-F238E27FC236}">
                <a16:creationId xmlns:a16="http://schemas.microsoft.com/office/drawing/2014/main" id="{31A9F005-A496-FC42-9389-04064F287E16}"/>
              </a:ext>
            </a:extLst>
          </p:cNvPr>
          <p:cNvSpPr txBox="1">
            <a:spLocks noChangeArrowheads="1"/>
          </p:cNvSpPr>
          <p:nvPr/>
        </p:nvSpPr>
        <p:spPr bwMode="auto">
          <a:xfrm>
            <a:off x="8229600" y="4106863"/>
            <a:ext cx="1633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2000">
                <a:solidFill>
                  <a:schemeClr val="tx1"/>
                </a:solidFill>
              </a:rPr>
              <a:t>AMYGDALA</a:t>
            </a:r>
          </a:p>
        </p:txBody>
      </p:sp>
      <p:sp>
        <p:nvSpPr>
          <p:cNvPr id="38919" name="Title 8">
            <a:extLst>
              <a:ext uri="{FF2B5EF4-FFF2-40B4-BE49-F238E27FC236}">
                <a16:creationId xmlns:a16="http://schemas.microsoft.com/office/drawing/2014/main" id="{D4339FE6-9D5C-8147-A251-6FE4F8177512}"/>
              </a:ext>
            </a:extLst>
          </p:cNvPr>
          <p:cNvSpPr>
            <a:spLocks noGrp="1"/>
          </p:cNvSpPr>
          <p:nvPr>
            <p:ph type="title"/>
          </p:nvPr>
        </p:nvSpPr>
        <p:spPr/>
        <p:txBody>
          <a:bodyPr/>
          <a:lstStyle/>
          <a:p>
            <a:pPr>
              <a:defRPr/>
            </a:pPr>
            <a:r>
              <a:rPr lang="en-US">
                <a:latin typeface="Trebuchet MS" charset="0"/>
                <a:ea typeface="ＭＳ Ｐゴシック" charset="0"/>
              </a:rPr>
              <a:t>Adolescent Brain</a:t>
            </a:r>
          </a:p>
        </p:txBody>
      </p:sp>
      <p:sp>
        <p:nvSpPr>
          <p:cNvPr id="46086" name="TextBox 9">
            <a:extLst>
              <a:ext uri="{FF2B5EF4-FFF2-40B4-BE49-F238E27FC236}">
                <a16:creationId xmlns:a16="http://schemas.microsoft.com/office/drawing/2014/main" id="{23863DD4-0B65-4745-BE38-BC6E585C7A4B}"/>
              </a:ext>
            </a:extLst>
          </p:cNvPr>
          <p:cNvSpPr txBox="1">
            <a:spLocks noChangeArrowheads="1"/>
          </p:cNvSpPr>
          <p:nvPr/>
        </p:nvSpPr>
        <p:spPr bwMode="auto">
          <a:xfrm>
            <a:off x="1905001" y="4964113"/>
            <a:ext cx="304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tx1"/>
                </a:solidFill>
              </a:rPr>
              <a:t>Decreased planned thinking</a:t>
            </a:r>
          </a:p>
          <a:p>
            <a:pPr eaLnBrk="1" hangingPunct="1"/>
            <a:r>
              <a:rPr lang="en-US" altLang="en-US" sz="1800">
                <a:solidFill>
                  <a:schemeClr val="tx1"/>
                </a:solidFill>
              </a:rPr>
              <a:t>Increased impulsiveness</a:t>
            </a:r>
          </a:p>
          <a:p>
            <a:pPr eaLnBrk="1" hangingPunct="1"/>
            <a:r>
              <a:rPr lang="en-US" altLang="en-US" sz="1800">
                <a:solidFill>
                  <a:schemeClr val="tx1"/>
                </a:solidFill>
              </a:rPr>
              <a:t>Decreased self control</a:t>
            </a:r>
          </a:p>
          <a:p>
            <a:pPr eaLnBrk="1" hangingPunct="1"/>
            <a:r>
              <a:rPr lang="en-US" altLang="en-US" sz="1800">
                <a:solidFill>
                  <a:schemeClr val="tx1"/>
                </a:solidFill>
              </a:rPr>
              <a:t>Increased risk taking</a:t>
            </a:r>
          </a:p>
        </p:txBody>
      </p:sp>
    </p:spTree>
    <p:extLst>
      <p:ext uri="{BB962C8B-B14F-4D97-AF65-F5344CB8AC3E}">
        <p14:creationId xmlns:p14="http://schemas.microsoft.com/office/powerpoint/2010/main" val="2814474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2AC96D0-08BC-A94E-A0A1-098F8EC37235}"/>
              </a:ext>
            </a:extLst>
          </p:cNvPr>
          <p:cNvSpPr>
            <a:spLocks noGrp="1"/>
          </p:cNvSpPr>
          <p:nvPr>
            <p:ph type="title"/>
          </p:nvPr>
        </p:nvSpPr>
        <p:spPr/>
        <p:txBody>
          <a:bodyPr/>
          <a:lstStyle/>
          <a:p>
            <a:pPr>
              <a:defRPr/>
            </a:pPr>
            <a:r>
              <a:rPr lang="en-US">
                <a:latin typeface="Trebuchet MS" charset="0"/>
                <a:ea typeface="ＭＳ Ｐゴシック" charset="0"/>
              </a:rPr>
              <a:t>Adolescent Brain and Stress</a:t>
            </a:r>
          </a:p>
        </p:txBody>
      </p:sp>
      <p:cxnSp>
        <p:nvCxnSpPr>
          <p:cNvPr id="4" name="Straight Connector 3">
            <a:extLst>
              <a:ext uri="{FF2B5EF4-FFF2-40B4-BE49-F238E27FC236}">
                <a16:creationId xmlns:a16="http://schemas.microsoft.com/office/drawing/2014/main" id="{F96CCE3D-17BD-3F49-8751-9BF615AF182C}"/>
              </a:ext>
            </a:extLst>
          </p:cNvPr>
          <p:cNvCxnSpPr>
            <a:cxnSpLocks noChangeShapeType="1"/>
          </p:cNvCxnSpPr>
          <p:nvPr/>
        </p:nvCxnSpPr>
        <p:spPr bwMode="auto">
          <a:xfrm>
            <a:off x="3276600" y="2209800"/>
            <a:ext cx="5105400" cy="3124200"/>
          </a:xfrm>
          <a:prstGeom prst="line">
            <a:avLst/>
          </a:prstGeom>
          <a:noFill/>
          <a:ln w="25400">
            <a:solidFill>
              <a:schemeClr val="accent1"/>
            </a:solidFill>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
        <p:nvSpPr>
          <p:cNvPr id="5" name="Isosceles Triangle 4">
            <a:extLst>
              <a:ext uri="{FF2B5EF4-FFF2-40B4-BE49-F238E27FC236}">
                <a16:creationId xmlns:a16="http://schemas.microsoft.com/office/drawing/2014/main" id="{1E851396-863A-DC4A-B6EB-1EFFD6D665CA}"/>
              </a:ext>
            </a:extLst>
          </p:cNvPr>
          <p:cNvSpPr>
            <a:spLocks noChangeArrowheads="1"/>
          </p:cNvSpPr>
          <p:nvPr/>
        </p:nvSpPr>
        <p:spPr bwMode="auto">
          <a:xfrm>
            <a:off x="5715000" y="3810000"/>
            <a:ext cx="381000" cy="1066800"/>
          </a:xfrm>
          <a:prstGeom prst="triangle">
            <a:avLst>
              <a:gd name="adj" fmla="val 50000"/>
            </a:avLst>
          </a:prstGeom>
          <a:gradFill rotWithShape="1">
            <a:gsLst>
              <a:gs pos="0">
                <a:srgbClr val="A49350"/>
              </a:gs>
              <a:gs pos="32001">
                <a:srgbClr val="D6C58A"/>
              </a:gs>
              <a:gs pos="47000">
                <a:srgbClr val="E1D2A3"/>
              </a:gs>
              <a:gs pos="53250">
                <a:srgbClr val="E1D2A3"/>
              </a:gs>
              <a:gs pos="67000">
                <a:srgbClr val="D5C489"/>
              </a:gs>
              <a:gs pos="100000">
                <a:srgbClr val="A49350"/>
              </a:gs>
            </a:gsLst>
            <a:lin ang="19140000" scaled="1"/>
          </a:gradFill>
          <a:ln w="9525">
            <a:solidFill>
              <a:srgbClr val="988744"/>
            </a:solidFill>
            <a:miter lim="800000"/>
            <a:headEnd/>
            <a:tailEnd/>
          </a:ln>
          <a:effectLst>
            <a:outerShdw blurRad="190500" dist="228601" dir="2700000" sy="89999" rotWithShape="0">
              <a:srgbClr val="808080">
                <a:alpha val="25499"/>
              </a:srgbClr>
            </a:outerShdw>
          </a:effectLst>
        </p:spPr>
        <p:txBody>
          <a:bodyPr anchor="ctr"/>
          <a:lstStyle/>
          <a:p>
            <a:pPr algn="ctr">
              <a:defRPr/>
            </a:pPr>
            <a:endParaRPr lang="en-US">
              <a:solidFill>
                <a:srgbClr val="FFFFFF"/>
              </a:solidFill>
              <a:ea typeface="ＭＳ Ｐゴシック" charset="-128"/>
              <a:cs typeface="ＭＳ Ｐゴシック" charset="-128"/>
            </a:endParaRPr>
          </a:p>
        </p:txBody>
      </p:sp>
      <p:sp>
        <p:nvSpPr>
          <p:cNvPr id="47108" name="TextBox 5">
            <a:extLst>
              <a:ext uri="{FF2B5EF4-FFF2-40B4-BE49-F238E27FC236}">
                <a16:creationId xmlns:a16="http://schemas.microsoft.com/office/drawing/2014/main" id="{8184A2A8-0222-9F4C-9DDA-B23F98FE2169}"/>
              </a:ext>
            </a:extLst>
          </p:cNvPr>
          <p:cNvSpPr txBox="1">
            <a:spLocks noChangeArrowheads="1"/>
          </p:cNvSpPr>
          <p:nvPr/>
        </p:nvSpPr>
        <p:spPr bwMode="auto">
          <a:xfrm>
            <a:off x="7239000" y="4267200"/>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tx1"/>
                </a:solidFill>
              </a:rPr>
              <a:t>AMYGDALA</a:t>
            </a:r>
          </a:p>
        </p:txBody>
      </p:sp>
      <p:sp>
        <p:nvSpPr>
          <p:cNvPr id="47109" name="TextBox 6">
            <a:extLst>
              <a:ext uri="{FF2B5EF4-FFF2-40B4-BE49-F238E27FC236}">
                <a16:creationId xmlns:a16="http://schemas.microsoft.com/office/drawing/2014/main" id="{82AE3DB4-1177-A341-814D-FFBB52E6FD47}"/>
              </a:ext>
            </a:extLst>
          </p:cNvPr>
          <p:cNvSpPr txBox="1">
            <a:spLocks noChangeArrowheads="1"/>
          </p:cNvSpPr>
          <p:nvPr/>
        </p:nvSpPr>
        <p:spPr bwMode="auto">
          <a:xfrm>
            <a:off x="3581401" y="2209800"/>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tx1"/>
                </a:solidFill>
              </a:rPr>
              <a:t>Prefrontal cortex</a:t>
            </a:r>
          </a:p>
        </p:txBody>
      </p:sp>
      <p:sp>
        <p:nvSpPr>
          <p:cNvPr id="47110" name="TextBox 7">
            <a:extLst>
              <a:ext uri="{FF2B5EF4-FFF2-40B4-BE49-F238E27FC236}">
                <a16:creationId xmlns:a16="http://schemas.microsoft.com/office/drawing/2014/main" id="{FBB52D01-EA1D-C243-B1DE-092F6A098B19}"/>
              </a:ext>
            </a:extLst>
          </p:cNvPr>
          <p:cNvSpPr txBox="1">
            <a:spLocks noChangeArrowheads="1"/>
          </p:cNvSpPr>
          <p:nvPr/>
        </p:nvSpPr>
        <p:spPr bwMode="auto">
          <a:xfrm>
            <a:off x="2136775" y="5562600"/>
            <a:ext cx="3711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tx1"/>
                </a:solidFill>
              </a:rPr>
              <a:t>Stress accentuates the imbalance </a:t>
            </a:r>
          </a:p>
        </p:txBody>
      </p:sp>
    </p:spTree>
    <p:extLst>
      <p:ext uri="{BB962C8B-B14F-4D97-AF65-F5344CB8AC3E}">
        <p14:creationId xmlns:p14="http://schemas.microsoft.com/office/powerpoint/2010/main" val="2681936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F21E83D-B40F-FC4E-A6D9-CB195D758428}"/>
              </a:ext>
            </a:extLst>
          </p:cNvPr>
          <p:cNvSpPr>
            <a:spLocks noGrp="1"/>
          </p:cNvSpPr>
          <p:nvPr>
            <p:ph type="title"/>
          </p:nvPr>
        </p:nvSpPr>
        <p:spPr/>
        <p:txBody>
          <a:bodyPr/>
          <a:lstStyle/>
          <a:p>
            <a:pPr>
              <a:defRPr/>
            </a:pPr>
            <a:r>
              <a:rPr lang="en-US">
                <a:latin typeface="Trebuchet MS" charset="0"/>
                <a:ea typeface="ＭＳ Ｐゴシック" charset="0"/>
              </a:rPr>
              <a:t>Adolescent Brain After Pruning</a:t>
            </a:r>
          </a:p>
        </p:txBody>
      </p:sp>
      <p:cxnSp>
        <p:nvCxnSpPr>
          <p:cNvPr id="4" name="Straight Connector 3">
            <a:extLst>
              <a:ext uri="{FF2B5EF4-FFF2-40B4-BE49-F238E27FC236}">
                <a16:creationId xmlns:a16="http://schemas.microsoft.com/office/drawing/2014/main" id="{FEBAF13C-D03F-6B4B-BB0E-189B53A8BDC0}"/>
              </a:ext>
            </a:extLst>
          </p:cNvPr>
          <p:cNvCxnSpPr>
            <a:cxnSpLocks noChangeShapeType="1"/>
          </p:cNvCxnSpPr>
          <p:nvPr/>
        </p:nvCxnSpPr>
        <p:spPr bwMode="auto">
          <a:xfrm flipV="1">
            <a:off x="2819400" y="3724276"/>
            <a:ext cx="5715000" cy="227013"/>
          </a:xfrm>
          <a:prstGeom prst="line">
            <a:avLst/>
          </a:prstGeom>
          <a:noFill/>
          <a:ln w="25400">
            <a:solidFill>
              <a:schemeClr val="accent1"/>
            </a:solidFill>
            <a:round/>
            <a:headEnd/>
            <a:tailEnd/>
          </a:ln>
          <a:effectLst>
            <a:outerShdw blurRad="130000" dist="101600" dir="2700000" algn="tl" rotWithShape="0">
              <a:srgbClr val="808080">
                <a:alpha val="34999"/>
              </a:srgbClr>
            </a:outerShdw>
          </a:effectLst>
          <a:extLst>
            <a:ext uri="{909E8E84-426E-40DD-AFC4-6F175D3DCCD1}">
              <a14:hiddenFill xmlns:a14="http://schemas.microsoft.com/office/drawing/2010/main">
                <a:noFill/>
              </a14:hiddenFill>
            </a:ext>
          </a:extLst>
        </p:spPr>
      </p:cxnSp>
      <p:sp>
        <p:nvSpPr>
          <p:cNvPr id="6" name="Isosceles Triangle 5">
            <a:extLst>
              <a:ext uri="{FF2B5EF4-FFF2-40B4-BE49-F238E27FC236}">
                <a16:creationId xmlns:a16="http://schemas.microsoft.com/office/drawing/2014/main" id="{E9D47672-D3E2-6048-8BDB-2CEE299EDBE3}"/>
              </a:ext>
            </a:extLst>
          </p:cNvPr>
          <p:cNvSpPr>
            <a:spLocks noChangeArrowheads="1"/>
          </p:cNvSpPr>
          <p:nvPr/>
        </p:nvSpPr>
        <p:spPr bwMode="auto">
          <a:xfrm>
            <a:off x="5562600" y="3960814"/>
            <a:ext cx="304800" cy="765175"/>
          </a:xfrm>
          <a:prstGeom prst="triangle">
            <a:avLst>
              <a:gd name="adj" fmla="val 50000"/>
            </a:avLst>
          </a:prstGeom>
          <a:gradFill rotWithShape="1">
            <a:gsLst>
              <a:gs pos="0">
                <a:srgbClr val="A49350"/>
              </a:gs>
              <a:gs pos="32001">
                <a:srgbClr val="D6C58A"/>
              </a:gs>
              <a:gs pos="47000">
                <a:srgbClr val="E1D2A3"/>
              </a:gs>
              <a:gs pos="53250">
                <a:srgbClr val="E1D2A3"/>
              </a:gs>
              <a:gs pos="67000">
                <a:srgbClr val="D5C489"/>
              </a:gs>
              <a:gs pos="100000">
                <a:srgbClr val="A49350"/>
              </a:gs>
            </a:gsLst>
            <a:lin ang="19140000" scaled="1"/>
          </a:gradFill>
          <a:ln w="9525">
            <a:solidFill>
              <a:srgbClr val="988744"/>
            </a:solidFill>
            <a:miter lim="800000"/>
            <a:headEnd/>
            <a:tailEnd/>
          </a:ln>
          <a:effectLst>
            <a:outerShdw blurRad="190500" dist="228601" dir="2700000" sy="89999" rotWithShape="0">
              <a:srgbClr val="808080">
                <a:alpha val="25499"/>
              </a:srgbClr>
            </a:outerShdw>
          </a:effectLst>
        </p:spPr>
        <p:txBody>
          <a:bodyPr anchor="ctr"/>
          <a:lstStyle/>
          <a:p>
            <a:pPr algn="ctr">
              <a:defRPr/>
            </a:pPr>
            <a:endParaRPr lang="en-US">
              <a:solidFill>
                <a:srgbClr val="FFFFFF"/>
              </a:solidFill>
              <a:ea typeface="ＭＳ Ｐゴシック" charset="-128"/>
              <a:cs typeface="ＭＳ Ｐゴシック" charset="-128"/>
            </a:endParaRPr>
          </a:p>
        </p:txBody>
      </p:sp>
      <p:sp>
        <p:nvSpPr>
          <p:cNvPr id="48132" name="TextBox 6">
            <a:extLst>
              <a:ext uri="{FF2B5EF4-FFF2-40B4-BE49-F238E27FC236}">
                <a16:creationId xmlns:a16="http://schemas.microsoft.com/office/drawing/2014/main" id="{44E8DE01-DFA0-CF4B-A9C8-8D1D204FD4D5}"/>
              </a:ext>
            </a:extLst>
          </p:cNvPr>
          <p:cNvSpPr txBox="1">
            <a:spLocks noChangeArrowheads="1"/>
          </p:cNvSpPr>
          <p:nvPr/>
        </p:nvSpPr>
        <p:spPr bwMode="auto">
          <a:xfrm>
            <a:off x="1981200" y="3200401"/>
            <a:ext cx="414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2800">
                <a:solidFill>
                  <a:schemeClr val="tx1"/>
                </a:solidFill>
              </a:rPr>
              <a:t>PREFRONTAL CORTEX</a:t>
            </a:r>
          </a:p>
        </p:txBody>
      </p:sp>
      <p:sp>
        <p:nvSpPr>
          <p:cNvPr id="48133" name="TextBox 7">
            <a:extLst>
              <a:ext uri="{FF2B5EF4-FFF2-40B4-BE49-F238E27FC236}">
                <a16:creationId xmlns:a16="http://schemas.microsoft.com/office/drawing/2014/main" id="{4E983583-6453-3E42-B9A7-DCC8A826F149}"/>
              </a:ext>
            </a:extLst>
          </p:cNvPr>
          <p:cNvSpPr txBox="1">
            <a:spLocks noChangeArrowheads="1"/>
          </p:cNvSpPr>
          <p:nvPr/>
        </p:nvSpPr>
        <p:spPr bwMode="auto">
          <a:xfrm>
            <a:off x="8305801" y="34290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tx1"/>
                </a:solidFill>
              </a:rPr>
              <a:t>Amygdala</a:t>
            </a:r>
          </a:p>
        </p:txBody>
      </p:sp>
    </p:spTree>
    <p:extLst>
      <p:ext uri="{BB962C8B-B14F-4D97-AF65-F5344CB8AC3E}">
        <p14:creationId xmlns:p14="http://schemas.microsoft.com/office/powerpoint/2010/main" val="14056988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2FEFD72-93C7-E145-AA59-6F2383374D89}"/>
              </a:ext>
            </a:extLst>
          </p:cNvPr>
          <p:cNvSpPr>
            <a:spLocks noGrp="1"/>
          </p:cNvSpPr>
          <p:nvPr>
            <p:ph type="title"/>
          </p:nvPr>
        </p:nvSpPr>
        <p:spPr/>
        <p:txBody>
          <a:bodyPr/>
          <a:lstStyle/>
          <a:p>
            <a:pPr>
              <a:defRPr/>
            </a:pPr>
            <a:r>
              <a:rPr lang="en-US">
                <a:latin typeface="Trebuchet MS" charset="0"/>
                <a:ea typeface="ＭＳ Ｐゴシック" charset="0"/>
              </a:rPr>
              <a:t>Adolescent Brain + Hormones</a:t>
            </a:r>
          </a:p>
        </p:txBody>
      </p:sp>
      <p:sp>
        <p:nvSpPr>
          <p:cNvPr id="49154" name="Content Placeholder 2">
            <a:extLst>
              <a:ext uri="{FF2B5EF4-FFF2-40B4-BE49-F238E27FC236}">
                <a16:creationId xmlns:a16="http://schemas.microsoft.com/office/drawing/2014/main" id="{E4DB0AC1-F3A0-B34D-9AEB-F9A1EF63F188}"/>
              </a:ext>
            </a:extLst>
          </p:cNvPr>
          <p:cNvSpPr>
            <a:spLocks noGrp="1"/>
          </p:cNvSpPr>
          <p:nvPr>
            <p:ph idx="1"/>
          </p:nvPr>
        </p:nvSpPr>
        <p:spPr/>
        <p:txBody>
          <a:bodyPr/>
          <a:lstStyle/>
          <a:p>
            <a:r>
              <a:rPr lang="en-US" altLang="en-US">
                <a:latin typeface="Trebuchet MS" panose="020B0703020202090204" pitchFamily="34" charset="0"/>
                <a:ea typeface="ＭＳ Ｐゴシック" panose="020B0600070205080204" pitchFamily="34" charset="-128"/>
              </a:rPr>
              <a:t>Surge of hormones cause the amygdala to be hyperactive</a:t>
            </a:r>
          </a:p>
          <a:p>
            <a:r>
              <a:rPr lang="en-US" altLang="en-US">
                <a:latin typeface="Trebuchet MS" panose="020B0703020202090204" pitchFamily="34" charset="0"/>
                <a:ea typeface="ＭＳ Ｐゴシック" panose="020B0600070205080204" pitchFamily="34" charset="-128"/>
              </a:rPr>
              <a:t>Hyperactive amygdala + undeveloped prefrontal cortex = roller coaster ride</a:t>
            </a:r>
          </a:p>
        </p:txBody>
      </p:sp>
    </p:spTree>
    <p:extLst>
      <p:ext uri="{BB962C8B-B14F-4D97-AF65-F5344CB8AC3E}">
        <p14:creationId xmlns:p14="http://schemas.microsoft.com/office/powerpoint/2010/main" val="10846267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7E851E2A-90C1-A94B-8449-D377925CB247}"/>
              </a:ext>
            </a:extLst>
          </p:cNvPr>
          <p:cNvSpPr>
            <a:spLocks noGrp="1"/>
          </p:cNvSpPr>
          <p:nvPr>
            <p:ph type="title"/>
          </p:nvPr>
        </p:nvSpPr>
        <p:spPr/>
        <p:txBody>
          <a:bodyPr/>
          <a:lstStyle/>
          <a:p>
            <a:pPr>
              <a:defRPr/>
            </a:pPr>
            <a:r>
              <a:rPr lang="en-US">
                <a:latin typeface="Trebuchet MS" charset="0"/>
                <a:ea typeface="ＭＳ Ｐゴシック" charset="0"/>
              </a:rPr>
              <a:t>Adolescents and Sleep</a:t>
            </a:r>
          </a:p>
        </p:txBody>
      </p:sp>
      <p:sp>
        <p:nvSpPr>
          <p:cNvPr id="50178" name="Content Placeholder 2">
            <a:extLst>
              <a:ext uri="{FF2B5EF4-FFF2-40B4-BE49-F238E27FC236}">
                <a16:creationId xmlns:a16="http://schemas.microsoft.com/office/drawing/2014/main" id="{0B3F680D-8C72-8A4C-9741-B1FC4CCAA1D5}"/>
              </a:ext>
            </a:extLst>
          </p:cNvPr>
          <p:cNvSpPr>
            <a:spLocks noGrp="1"/>
          </p:cNvSpPr>
          <p:nvPr>
            <p:ph idx="1"/>
          </p:nvPr>
        </p:nvSpPr>
        <p:spPr/>
        <p:txBody>
          <a:bodyPr/>
          <a:lstStyle/>
          <a:p>
            <a:r>
              <a:rPr lang="en-US" altLang="en-US">
                <a:latin typeface="Trebuchet MS" panose="020B0703020202090204" pitchFamily="34" charset="0"/>
                <a:ea typeface="ＭＳ Ｐゴシック" panose="020B0600070205080204" pitchFamily="34" charset="-128"/>
              </a:rPr>
              <a:t>Most adolescents need approximately 9 hrs of sleep</a:t>
            </a:r>
          </a:p>
          <a:p>
            <a:pPr lvl="1"/>
            <a:r>
              <a:rPr lang="en-US" altLang="en-US">
                <a:latin typeface="Trebuchet MS" panose="020B0703020202090204" pitchFamily="34" charset="0"/>
                <a:ea typeface="ＭＳ Ｐゴシック" panose="020B0600070205080204" pitchFamily="34" charset="-128"/>
              </a:rPr>
              <a:t>Dendrites grow during sleep</a:t>
            </a:r>
          </a:p>
          <a:p>
            <a:pPr lvl="1"/>
            <a:r>
              <a:rPr lang="en-US" altLang="en-US">
                <a:latin typeface="Trebuchet MS" panose="020B0703020202090204" pitchFamily="34" charset="0"/>
                <a:ea typeface="ＭＳ Ｐゴシック" panose="020B0600070205080204" pitchFamily="34" charset="-128"/>
              </a:rPr>
              <a:t>If enough sleep, all neurons fire and rehearse learning</a:t>
            </a:r>
          </a:p>
          <a:p>
            <a:r>
              <a:rPr lang="en-US" altLang="en-US">
                <a:latin typeface="Trebuchet MS" panose="020B0703020202090204" pitchFamily="34" charset="0"/>
                <a:ea typeface="ＭＳ Ｐゴシック" panose="020B0600070205080204" pitchFamily="34" charset="-128"/>
              </a:rPr>
              <a:t>Too little sleep impairs thinking ability</a:t>
            </a:r>
          </a:p>
          <a:p>
            <a:r>
              <a:rPr lang="en-US" altLang="en-US">
                <a:latin typeface="Trebuchet MS" panose="020B0703020202090204" pitchFamily="34" charset="0"/>
                <a:ea typeface="ＭＳ Ｐゴシック" panose="020B0600070205080204" pitchFamily="34" charset="-128"/>
              </a:rPr>
              <a:t>Teenagers are most sleep-deprived population</a:t>
            </a:r>
          </a:p>
          <a:p>
            <a:pPr>
              <a:buFont typeface="Wingdings 2" pitchFamily="2" charset="2"/>
              <a:buNone/>
            </a:pPr>
            <a:endParaRPr lang="en-US" altLang="en-US">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13995045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2">
            <a:extLst>
              <a:ext uri="{FF2B5EF4-FFF2-40B4-BE49-F238E27FC236}">
                <a16:creationId xmlns:a16="http://schemas.microsoft.com/office/drawing/2014/main" id="{512050DE-49B1-9B4E-8843-09D1B899332D}"/>
              </a:ext>
            </a:extLst>
          </p:cNvPr>
          <p:cNvGraphicFramePr>
            <a:graphicFrameLocks noChangeAspect="1"/>
          </p:cNvGraphicFramePr>
          <p:nvPr/>
        </p:nvGraphicFramePr>
        <p:xfrm>
          <a:off x="2819400" y="533400"/>
          <a:ext cx="6858000" cy="5791200"/>
        </p:xfrm>
        <a:graphic>
          <a:graphicData uri="http://schemas.openxmlformats.org/presentationml/2006/ole">
            <mc:AlternateContent xmlns:mc="http://schemas.openxmlformats.org/markup-compatibility/2006">
              <mc:Choice xmlns:v="urn:schemas-microsoft-com:vml" Requires="v">
                <p:oleObj spid="_x0000_s9218" name="Photo Editor Photo" r:id="rId4" imgW="2844800" imgH="2705100" progId="">
                  <p:embed/>
                </p:oleObj>
              </mc:Choice>
              <mc:Fallback>
                <p:oleObj name="Photo Editor Photo" r:id="rId4" imgW="2844800" imgH="2705100" progId="">
                  <p:embed/>
                  <p:pic>
                    <p:nvPicPr>
                      <p:cNvPr id="58369" name="Object 2">
                        <a:extLst>
                          <a:ext uri="{FF2B5EF4-FFF2-40B4-BE49-F238E27FC236}">
                            <a16:creationId xmlns:a16="http://schemas.microsoft.com/office/drawing/2014/main" id="{512050DE-49B1-9B4E-8843-09D1B8993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33400"/>
                        <a:ext cx="6858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9510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a:extLst>
              <a:ext uri="{FF2B5EF4-FFF2-40B4-BE49-F238E27FC236}">
                <a16:creationId xmlns:a16="http://schemas.microsoft.com/office/drawing/2014/main" id="{1356FC8C-0E9E-1A4D-BFF8-096E05DADF44}"/>
              </a:ext>
            </a:extLst>
          </p:cNvPr>
          <p:cNvSpPr>
            <a:spLocks noGrp="1"/>
          </p:cNvSpPr>
          <p:nvPr>
            <p:ph type="title"/>
          </p:nvPr>
        </p:nvSpPr>
        <p:spPr/>
        <p:txBody>
          <a:bodyPr/>
          <a:lstStyle/>
          <a:p>
            <a:pPr>
              <a:defRPr/>
            </a:pPr>
            <a:r>
              <a:rPr lang="en-US">
                <a:ea typeface="ＭＳ Ｐゴシック" pitchFamily="-110" charset="-128"/>
                <a:cs typeface="ＭＳ Ｐゴシック" pitchFamily="-110" charset="-128"/>
              </a:rPr>
              <a:t>Alcohol Spect Scans</a:t>
            </a:r>
          </a:p>
        </p:txBody>
      </p:sp>
      <p:pic>
        <p:nvPicPr>
          <p:cNvPr id="123906" name="Picture 2" descr="DA19.jpg">
            <a:extLst>
              <a:ext uri="{FF2B5EF4-FFF2-40B4-BE49-F238E27FC236}">
                <a16:creationId xmlns:a16="http://schemas.microsoft.com/office/drawing/2014/main" id="{91DE854A-296A-4F42-99EE-D9286EB6D1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20320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descr="DA21.jpg">
            <a:extLst>
              <a:ext uri="{FF2B5EF4-FFF2-40B4-BE49-F238E27FC236}">
                <a16:creationId xmlns:a16="http://schemas.microsoft.com/office/drawing/2014/main" id="{15EC4816-4D2B-E944-9D8F-2A45BBBA01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1752600"/>
            <a:ext cx="2057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descr="DA20.jpg">
            <a:extLst>
              <a:ext uri="{FF2B5EF4-FFF2-40B4-BE49-F238E27FC236}">
                <a16:creationId xmlns:a16="http://schemas.microsoft.com/office/drawing/2014/main" id="{6CE21F2F-A4FE-2B4E-A38A-4D8E789228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1752600"/>
            <a:ext cx="1981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descr="DA22.jpg">
            <a:extLst>
              <a:ext uri="{FF2B5EF4-FFF2-40B4-BE49-F238E27FC236}">
                <a16:creationId xmlns:a16="http://schemas.microsoft.com/office/drawing/2014/main" id="{592160F2-4860-B940-81EF-0C27A4BD4D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4600" y="1752600"/>
            <a:ext cx="23876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TextBox 6">
            <a:extLst>
              <a:ext uri="{FF2B5EF4-FFF2-40B4-BE49-F238E27FC236}">
                <a16:creationId xmlns:a16="http://schemas.microsoft.com/office/drawing/2014/main" id="{4CBA0785-7EC8-234E-ADD9-4D35F356E8CA}"/>
              </a:ext>
            </a:extLst>
          </p:cNvPr>
          <p:cNvSpPr txBox="1">
            <a:spLocks noChangeArrowheads="1"/>
          </p:cNvSpPr>
          <p:nvPr/>
        </p:nvSpPr>
        <p:spPr bwMode="auto">
          <a:xfrm>
            <a:off x="3556000" y="4267200"/>
            <a:ext cx="528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latin typeface="Times New Roman" panose="02020603050405020304" pitchFamily="18" charset="0"/>
              </a:rPr>
              <a:t>Alcohol Use of 7 Years</a:t>
            </a:r>
          </a:p>
        </p:txBody>
      </p:sp>
    </p:spTree>
    <p:extLst>
      <p:ext uri="{BB962C8B-B14F-4D97-AF65-F5344CB8AC3E}">
        <p14:creationId xmlns:p14="http://schemas.microsoft.com/office/powerpoint/2010/main" val="389833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457200"/>
            <a:ext cx="8229600" cy="1371600"/>
          </a:xfrm>
        </p:spPr>
        <p:txBody>
          <a:bodyPr/>
          <a:lstStyle/>
          <a:p>
            <a:r>
              <a:rPr lang="en-US" altLang="en-US" b="1" dirty="0"/>
              <a:t>ADHD</a:t>
            </a:r>
          </a:p>
        </p:txBody>
      </p:sp>
      <p:sp>
        <p:nvSpPr>
          <p:cNvPr id="31747" name="Rectangle 3"/>
          <p:cNvSpPr>
            <a:spLocks noGrp="1" noChangeArrowheads="1"/>
          </p:cNvSpPr>
          <p:nvPr>
            <p:ph type="body" idx="1"/>
          </p:nvPr>
        </p:nvSpPr>
        <p:spPr/>
        <p:txBody>
          <a:bodyPr>
            <a:normAutofit/>
          </a:bodyPr>
          <a:lstStyle/>
          <a:p>
            <a:r>
              <a:rPr lang="en-US" altLang="en-US" sz="3200" b="1" dirty="0"/>
              <a:t>Specific definition has been modified 3 times in 14 </a:t>
            </a:r>
            <a:r>
              <a:rPr lang="en-US" altLang="en-US" sz="3200" b="1" dirty="0" err="1"/>
              <a:t>yrs</a:t>
            </a:r>
            <a:r>
              <a:rPr lang="en-US" altLang="en-US" sz="3200" b="1" dirty="0"/>
              <a:t> by American Psychiatric Association</a:t>
            </a:r>
          </a:p>
          <a:p>
            <a:r>
              <a:rPr lang="en-US" altLang="en-US" sz="3200" b="1" dirty="0"/>
              <a:t>Increasing agreement that ADHD is a ‘real’ condition rather than an artifact of unreasonable expectations and crowded classrooms</a:t>
            </a:r>
          </a:p>
          <a:p>
            <a:pPr>
              <a:buFont typeface="Wingdings" charset="2"/>
              <a:buNone/>
            </a:pPr>
            <a:endParaRPr lang="en-US" altLang="en-US" sz="3200" b="1" dirty="0"/>
          </a:p>
        </p:txBody>
      </p:sp>
    </p:spTree>
    <p:extLst>
      <p:ext uri="{BB962C8B-B14F-4D97-AF65-F5344CB8AC3E}">
        <p14:creationId xmlns:p14="http://schemas.microsoft.com/office/powerpoint/2010/main" val="15358930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4E548883-280A-4044-A5DC-414A01B5E8E7}"/>
              </a:ext>
            </a:extLst>
          </p:cNvPr>
          <p:cNvSpPr>
            <a:spLocks noGrp="1" noChangeArrowheads="1"/>
          </p:cNvSpPr>
          <p:nvPr>
            <p:ph type="title"/>
          </p:nvPr>
        </p:nvSpPr>
        <p:spPr/>
        <p:txBody>
          <a:bodyPr/>
          <a:lstStyle/>
          <a:p>
            <a:pPr>
              <a:defRPr/>
            </a:pPr>
            <a:r>
              <a:rPr lang="en-US">
                <a:latin typeface="Trebuchet MS" charset="0"/>
                <a:ea typeface="ＭＳ Ｐゴシック" charset="0"/>
              </a:rPr>
              <a:t>   </a:t>
            </a:r>
          </a:p>
        </p:txBody>
      </p:sp>
      <p:sp>
        <p:nvSpPr>
          <p:cNvPr id="60418" name="Slide Number Placeholder 6">
            <a:extLst>
              <a:ext uri="{FF2B5EF4-FFF2-40B4-BE49-F238E27FC236}">
                <a16:creationId xmlns:a16="http://schemas.microsoft.com/office/drawing/2014/main" id="{8E20C81F-4993-BD4C-BEB5-DBBBE55EB8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8313C465-CA20-E747-B103-4A017D226D23}" type="slidenum">
              <a:rPr lang="en-US" altLang="en-US" sz="1400">
                <a:solidFill>
                  <a:schemeClr val="tx2"/>
                </a:solidFill>
                <a:latin typeface="Century Gothic" panose="020B0502020202020204" pitchFamily="34" charset="0"/>
              </a:rPr>
              <a:pPr eaLnBrk="1" hangingPunct="1"/>
              <a:t>90</a:t>
            </a:fld>
            <a:endParaRPr lang="en-US" altLang="en-US" sz="1400">
              <a:solidFill>
                <a:schemeClr val="tx2"/>
              </a:solidFill>
              <a:latin typeface="Century Gothic" panose="020B0502020202020204" pitchFamily="34" charset="0"/>
            </a:endParaRPr>
          </a:p>
        </p:txBody>
      </p:sp>
      <p:sp>
        <p:nvSpPr>
          <p:cNvPr id="60419" name="Rectangle 2">
            <a:extLst>
              <a:ext uri="{FF2B5EF4-FFF2-40B4-BE49-F238E27FC236}">
                <a16:creationId xmlns:a16="http://schemas.microsoft.com/office/drawing/2014/main" id="{9FE98E36-E607-604E-8E28-93EEC4E6EF2E}"/>
              </a:ext>
            </a:extLst>
          </p:cNvPr>
          <p:cNvSpPr>
            <a:spLocks noGrp="1" noChangeArrowheads="1"/>
          </p:cNvSpPr>
          <p:nvPr>
            <p:ph type="body" idx="4294967295"/>
          </p:nvPr>
        </p:nvSpPr>
        <p:spPr>
          <a:xfrm>
            <a:off x="2819400" y="1143000"/>
            <a:ext cx="7848600" cy="4953000"/>
          </a:xfrm>
        </p:spPr>
        <p:txBody>
          <a:bodyPr vert="horz" lIns="92160" tIns="46080" rIns="92160" bIns="46080" rtlCol="0" anchor="ctr">
            <a:normAutofit/>
          </a:bodyPr>
          <a:lstStyle/>
          <a:p>
            <a:pPr marL="317500" indent="-317500">
              <a:lnSpc>
                <a:spcPct val="101000"/>
              </a:lnSpc>
              <a:buClr>
                <a:srgbClr val="6600FF"/>
              </a:buClr>
              <a:buSzPct val="75000"/>
              <a:buFont typeface="Monotype Sorts" pitchFamily="2" charset="2"/>
              <a:buChar char=""/>
              <a:tabLst>
                <a:tab pos="317500" algn="l"/>
                <a:tab pos="430213" algn="l"/>
                <a:tab pos="887413" algn="l"/>
                <a:tab pos="1344613" algn="l"/>
                <a:tab pos="1801813" algn="l"/>
                <a:tab pos="2259013" algn="l"/>
                <a:tab pos="2716213" algn="l"/>
                <a:tab pos="3173413" algn="l"/>
                <a:tab pos="3630613" algn="l"/>
                <a:tab pos="4087813" algn="l"/>
                <a:tab pos="4545013" algn="l"/>
                <a:tab pos="5002213" algn="l"/>
                <a:tab pos="5459413" algn="l"/>
                <a:tab pos="5916613" algn="l"/>
                <a:tab pos="6373813" algn="l"/>
                <a:tab pos="6831013" algn="l"/>
                <a:tab pos="7288213" algn="l"/>
                <a:tab pos="7745413" algn="l"/>
                <a:tab pos="8202613" algn="l"/>
                <a:tab pos="8659813" algn="l"/>
                <a:tab pos="9117013" algn="l"/>
              </a:tabLst>
            </a:pPr>
            <a:r>
              <a:rPr lang="en-US" altLang="en-US">
                <a:latin typeface="Trebuchet MS" panose="020B0703020202090204" pitchFamily="34" charset="0"/>
                <a:ea typeface="ＭＳ Ｐゴシック" panose="020B0600070205080204" pitchFamily="34" charset="-128"/>
              </a:rPr>
              <a:t> MARIJUANA:</a:t>
            </a:r>
          </a:p>
        </p:txBody>
      </p:sp>
      <p:pic>
        <p:nvPicPr>
          <p:cNvPr id="60420" name="Picture 3">
            <a:extLst>
              <a:ext uri="{FF2B5EF4-FFF2-40B4-BE49-F238E27FC236}">
                <a16:creationId xmlns:a16="http://schemas.microsoft.com/office/drawing/2014/main" id="{1050AB43-2BCD-1E47-B642-D06434432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57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21" name="Text Box 4">
            <a:extLst>
              <a:ext uri="{FF2B5EF4-FFF2-40B4-BE49-F238E27FC236}">
                <a16:creationId xmlns:a16="http://schemas.microsoft.com/office/drawing/2014/main" id="{64F5F54C-DCFC-094A-8359-2F24E0EF9B05}"/>
              </a:ext>
            </a:extLst>
          </p:cNvPr>
          <p:cNvSpPr txBox="1">
            <a:spLocks noChangeArrowheads="1"/>
          </p:cNvSpPr>
          <p:nvPr/>
        </p:nvSpPr>
        <p:spPr bwMode="auto">
          <a:xfrm>
            <a:off x="1752600" y="4600576"/>
            <a:ext cx="41148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44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67000"/>
              </a:lnSpc>
            </a:pPr>
            <a:r>
              <a:rPr lang="en-US" altLang="en-US">
                <a:solidFill>
                  <a:srgbClr val="FFFFFF"/>
                </a:solidFill>
                <a:latin typeface="Times New Roman" panose="02020603050405020304" pitchFamily="18" charset="0"/>
              </a:rPr>
              <a:t> 			    </a:t>
            </a:r>
            <a:r>
              <a:rPr lang="en-US" altLang="en-US" sz="2200" b="1">
                <a:solidFill>
                  <a:srgbClr val="FFFFFF"/>
                </a:solidFill>
                <a:latin typeface="Times New Roman" panose="02020603050405020304" pitchFamily="18" charset="0"/>
              </a:rPr>
              <a:t>16 y.o.</a:t>
            </a:r>
          </a:p>
          <a:p>
            <a:pPr eaLnBrk="1" hangingPunct="1">
              <a:lnSpc>
                <a:spcPct val="67000"/>
              </a:lnSpc>
            </a:pPr>
            <a:r>
              <a:rPr lang="en-US" altLang="en-US" sz="2200" b="1">
                <a:solidFill>
                  <a:srgbClr val="FFFFFF"/>
                </a:solidFill>
                <a:latin typeface="Times New Roman" panose="02020603050405020304" pitchFamily="18" charset="0"/>
              </a:rPr>
              <a:t>2 year history of daily abuse</a:t>
            </a:r>
          </a:p>
        </p:txBody>
      </p:sp>
      <p:pic>
        <p:nvPicPr>
          <p:cNvPr id="60422" name="Picture 5">
            <a:extLst>
              <a:ext uri="{FF2B5EF4-FFF2-40B4-BE49-F238E27FC236}">
                <a16:creationId xmlns:a16="http://schemas.microsoft.com/office/drawing/2014/main" id="{E34D538D-13D2-EF4D-96FF-4698F9496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57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23" name="Text Box 6">
            <a:extLst>
              <a:ext uri="{FF2B5EF4-FFF2-40B4-BE49-F238E27FC236}">
                <a16:creationId xmlns:a16="http://schemas.microsoft.com/office/drawing/2014/main" id="{5467B0D8-B9AA-EF42-BA1A-AC293DC8978A}"/>
              </a:ext>
            </a:extLst>
          </p:cNvPr>
          <p:cNvSpPr txBox="1">
            <a:spLocks noChangeArrowheads="1"/>
          </p:cNvSpPr>
          <p:nvPr/>
        </p:nvSpPr>
        <p:spPr bwMode="auto">
          <a:xfrm>
            <a:off x="2667000" y="5753100"/>
            <a:ext cx="6629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44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67000"/>
              </a:lnSpc>
            </a:pPr>
            <a:r>
              <a:rPr lang="en-US" altLang="en-US">
                <a:solidFill>
                  <a:srgbClr val="FFFFFF"/>
                </a:solidFill>
                <a:latin typeface="Times New Roman" panose="02020603050405020304" pitchFamily="18" charset="0"/>
              </a:rPr>
              <a:t>underside surface view of prefrontal and temporal lobe activity</a:t>
            </a:r>
          </a:p>
          <a:p>
            <a:pPr eaLnBrk="1" hangingPunct="1">
              <a:lnSpc>
                <a:spcPct val="67000"/>
              </a:lnSpc>
            </a:pPr>
            <a:r>
              <a:rPr lang="en-US" altLang="en-US" sz="1400">
                <a:solidFill>
                  <a:srgbClr val="FFFFFF"/>
                </a:solidFill>
                <a:latin typeface="Times New Roman" panose="02020603050405020304" pitchFamily="18" charset="0"/>
              </a:rPr>
              <a:t>© 2006 Amen Clinics Inc</a:t>
            </a:r>
          </a:p>
        </p:txBody>
      </p:sp>
      <p:sp>
        <p:nvSpPr>
          <p:cNvPr id="60424" name="Text Box 7">
            <a:extLst>
              <a:ext uri="{FF2B5EF4-FFF2-40B4-BE49-F238E27FC236}">
                <a16:creationId xmlns:a16="http://schemas.microsoft.com/office/drawing/2014/main" id="{23C71697-2E8C-9640-BFE3-8099E2AAD9F3}"/>
              </a:ext>
            </a:extLst>
          </p:cNvPr>
          <p:cNvSpPr txBox="1">
            <a:spLocks noChangeArrowheads="1"/>
          </p:cNvSpPr>
          <p:nvPr/>
        </p:nvSpPr>
        <p:spPr bwMode="auto">
          <a:xfrm>
            <a:off x="6096000" y="4610100"/>
            <a:ext cx="434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364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67000"/>
              </a:lnSpc>
            </a:pPr>
            <a:r>
              <a:rPr lang="en-US" altLang="en-US" sz="2200" b="1">
                <a:solidFill>
                  <a:srgbClr val="FFFFFF"/>
                </a:solidFill>
                <a:latin typeface="Times New Roman" panose="02020603050405020304" pitchFamily="18" charset="0"/>
              </a:rPr>
              <a:t>		   Normal</a:t>
            </a:r>
          </a:p>
        </p:txBody>
      </p:sp>
    </p:spTree>
    <p:extLst>
      <p:ext uri="{BB962C8B-B14F-4D97-AF65-F5344CB8AC3E}">
        <p14:creationId xmlns:p14="http://schemas.microsoft.com/office/powerpoint/2010/main" val="414224985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a:extLst>
              <a:ext uri="{FF2B5EF4-FFF2-40B4-BE49-F238E27FC236}">
                <a16:creationId xmlns:a16="http://schemas.microsoft.com/office/drawing/2014/main" id="{F82259BE-1ECB-824C-B19D-E67EF0375F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B77537D5-8070-034C-8D5E-C195ACBD3AE3}" type="slidenum">
              <a:rPr lang="en-US" altLang="en-US" sz="1400">
                <a:solidFill>
                  <a:schemeClr val="tx2"/>
                </a:solidFill>
                <a:latin typeface="Century Gothic" panose="020B0502020202020204" pitchFamily="34" charset="0"/>
              </a:rPr>
              <a:pPr eaLnBrk="1" hangingPunct="1"/>
              <a:t>91</a:t>
            </a:fld>
            <a:endParaRPr lang="en-US" altLang="en-US" sz="1400">
              <a:solidFill>
                <a:schemeClr val="tx2"/>
              </a:solidFill>
              <a:latin typeface="Century Gothic" panose="020B0502020202020204" pitchFamily="34" charset="0"/>
            </a:endParaRPr>
          </a:p>
        </p:txBody>
      </p:sp>
      <p:sp>
        <p:nvSpPr>
          <p:cNvPr id="54274" name="Rectangle 1">
            <a:extLst>
              <a:ext uri="{FF2B5EF4-FFF2-40B4-BE49-F238E27FC236}">
                <a16:creationId xmlns:a16="http://schemas.microsoft.com/office/drawing/2014/main" id="{3F36381C-4758-E544-8B47-704860E52D7B}"/>
              </a:ext>
            </a:extLst>
          </p:cNvPr>
          <p:cNvSpPr>
            <a:spLocks noGrp="1" noChangeArrowheads="1"/>
          </p:cNvSpPr>
          <p:nvPr>
            <p:ph type="title" idx="4294967295"/>
          </p:nvPr>
        </p:nvSpPr>
        <p:spPr>
          <a:xfrm>
            <a:off x="1752600" y="0"/>
            <a:ext cx="8686800" cy="1035050"/>
          </a:xfrm>
        </p:spPr>
        <p:txBody>
          <a:bodyPr vert="horz" lIns="92160" tIns="46080" rIns="92160" bIns="46080" rtlCol="0" anchor="b">
            <a:normAutofit/>
          </a:bodyPr>
          <a:lstStyle/>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600" dirty="0">
                <a:solidFill>
                  <a:srgbClr val="CCECFF"/>
                </a:solidFill>
                <a:latin typeface="Trebuchet MS" charset="0"/>
                <a:ea typeface="ＭＳ Ｐゴシック" charset="0"/>
              </a:rPr>
              <a:t> </a:t>
            </a:r>
            <a:endParaRPr lang="en-US" sz="6000" dirty="0">
              <a:latin typeface="Trebuchet MS" charset="0"/>
              <a:ea typeface="ＭＳ Ｐゴシック" charset="0"/>
            </a:endParaRPr>
          </a:p>
        </p:txBody>
      </p:sp>
      <p:sp>
        <p:nvSpPr>
          <p:cNvPr id="62467" name="Rectangle 2">
            <a:extLst>
              <a:ext uri="{FF2B5EF4-FFF2-40B4-BE49-F238E27FC236}">
                <a16:creationId xmlns:a16="http://schemas.microsoft.com/office/drawing/2014/main" id="{8B4E9766-3C36-4145-A6E6-30A590FEE1F8}"/>
              </a:ext>
            </a:extLst>
          </p:cNvPr>
          <p:cNvSpPr>
            <a:spLocks noGrp="1" noChangeArrowheads="1"/>
          </p:cNvSpPr>
          <p:nvPr>
            <p:ph type="body" idx="4294967295"/>
          </p:nvPr>
        </p:nvSpPr>
        <p:spPr>
          <a:xfrm>
            <a:off x="2209800" y="1143000"/>
            <a:ext cx="7848600" cy="4953000"/>
          </a:xfrm>
        </p:spPr>
        <p:txBody>
          <a:bodyPr vert="horz" lIns="92160" tIns="46080" rIns="92160" bIns="46080" rtlCol="0" anchor="ctr">
            <a:normAutofit/>
          </a:bodyPr>
          <a:lstStyle/>
          <a:p>
            <a:pPr marL="314325" indent="-314325">
              <a:lnSpc>
                <a:spcPct val="101000"/>
              </a:lnSpc>
              <a:buClr>
                <a:srgbClr val="6600FF"/>
              </a:buClr>
              <a:buSzPct val="75000"/>
              <a:buFont typeface="Monotype Sorts" pitchFamily="2" charset="2"/>
              <a:buChar char=""/>
              <a:tabLst>
                <a:tab pos="314325" algn="l"/>
                <a:tab pos="427038" algn="l"/>
                <a:tab pos="884238" algn="l"/>
                <a:tab pos="1341438" algn="l"/>
                <a:tab pos="1798638" algn="l"/>
                <a:tab pos="2255838" algn="l"/>
                <a:tab pos="2713038" algn="l"/>
                <a:tab pos="3170238" algn="l"/>
                <a:tab pos="3627438" algn="l"/>
                <a:tab pos="4084638" algn="l"/>
                <a:tab pos="4541838" algn="l"/>
                <a:tab pos="4999038" algn="l"/>
                <a:tab pos="5456238" algn="l"/>
                <a:tab pos="5913438" algn="l"/>
                <a:tab pos="6370638" algn="l"/>
                <a:tab pos="6827838" algn="l"/>
                <a:tab pos="7285038" algn="l"/>
                <a:tab pos="7742238" algn="l"/>
                <a:tab pos="8199438" algn="l"/>
                <a:tab pos="8656638" algn="l"/>
                <a:tab pos="9113838" algn="l"/>
              </a:tabLst>
            </a:pPr>
            <a:r>
              <a:rPr lang="en-US" altLang="en-US">
                <a:latin typeface="Trebuchet MS" panose="020B0703020202090204" pitchFamily="34" charset="0"/>
                <a:ea typeface="ＭＳ Ｐゴシック" panose="020B0600070205080204" pitchFamily="34" charset="-128"/>
              </a:rPr>
              <a:t> MARIJUANA:</a:t>
            </a:r>
          </a:p>
        </p:txBody>
      </p:sp>
      <p:sp>
        <p:nvSpPr>
          <p:cNvPr id="62468" name="Text Box 3">
            <a:extLst>
              <a:ext uri="{FF2B5EF4-FFF2-40B4-BE49-F238E27FC236}">
                <a16:creationId xmlns:a16="http://schemas.microsoft.com/office/drawing/2014/main" id="{A5D4B44E-CD09-F146-9C01-B0BDE2C2D21A}"/>
              </a:ext>
            </a:extLst>
          </p:cNvPr>
          <p:cNvSpPr txBox="1">
            <a:spLocks noChangeArrowheads="1"/>
          </p:cNvSpPr>
          <p:nvPr/>
        </p:nvSpPr>
        <p:spPr bwMode="auto">
          <a:xfrm>
            <a:off x="1752600" y="4600576"/>
            <a:ext cx="41148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688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59000"/>
              </a:lnSpc>
            </a:pPr>
            <a:r>
              <a:rPr lang="en-US" altLang="en-US">
                <a:solidFill>
                  <a:srgbClr val="FFFFFF"/>
                </a:solidFill>
                <a:latin typeface="Times New Roman" panose="02020603050405020304" pitchFamily="18" charset="0"/>
              </a:rPr>
              <a:t> 			    </a:t>
            </a:r>
            <a:r>
              <a:rPr lang="en-US" altLang="en-US" sz="2200" b="1">
                <a:solidFill>
                  <a:srgbClr val="FFFFFF"/>
                </a:solidFill>
                <a:latin typeface="Times New Roman" panose="02020603050405020304" pitchFamily="18" charset="0"/>
              </a:rPr>
              <a:t>18 y.o.</a:t>
            </a:r>
          </a:p>
          <a:p>
            <a:pPr eaLnBrk="1" hangingPunct="1">
              <a:lnSpc>
                <a:spcPct val="59000"/>
              </a:lnSpc>
            </a:pPr>
            <a:r>
              <a:rPr lang="en-US" altLang="en-US" sz="2200" b="1">
                <a:solidFill>
                  <a:srgbClr val="FFFFFF"/>
                </a:solidFill>
                <a:latin typeface="Times New Roman" panose="02020603050405020304" pitchFamily="18" charset="0"/>
              </a:rPr>
              <a:t>    3 year history of 4x/week</a:t>
            </a:r>
          </a:p>
        </p:txBody>
      </p:sp>
      <p:pic>
        <p:nvPicPr>
          <p:cNvPr id="62469" name="Picture 4">
            <a:extLst>
              <a:ext uri="{FF2B5EF4-FFF2-40B4-BE49-F238E27FC236}">
                <a16:creationId xmlns:a16="http://schemas.microsoft.com/office/drawing/2014/main" id="{667E63F9-67A8-3F4E-804E-77507D3F1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57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470" name="Text Box 5">
            <a:extLst>
              <a:ext uri="{FF2B5EF4-FFF2-40B4-BE49-F238E27FC236}">
                <a16:creationId xmlns:a16="http://schemas.microsoft.com/office/drawing/2014/main" id="{21586448-C193-CB48-BCAB-077CC6E0FA49}"/>
              </a:ext>
            </a:extLst>
          </p:cNvPr>
          <p:cNvSpPr txBox="1">
            <a:spLocks noChangeArrowheads="1"/>
          </p:cNvSpPr>
          <p:nvPr/>
        </p:nvSpPr>
        <p:spPr bwMode="auto">
          <a:xfrm>
            <a:off x="2667000" y="5753100"/>
            <a:ext cx="6629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688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59000"/>
              </a:lnSpc>
            </a:pPr>
            <a:r>
              <a:rPr lang="en-US" altLang="en-US">
                <a:solidFill>
                  <a:srgbClr val="FFFFFF"/>
                </a:solidFill>
                <a:latin typeface="Times New Roman" panose="02020603050405020304" pitchFamily="18" charset="0"/>
              </a:rPr>
              <a:t>underside surface view of prefrontal and temporal lobe activity</a:t>
            </a:r>
          </a:p>
          <a:p>
            <a:pPr eaLnBrk="1" hangingPunct="1">
              <a:lnSpc>
                <a:spcPct val="59000"/>
              </a:lnSpc>
            </a:pPr>
            <a:r>
              <a:rPr lang="en-US" altLang="en-US" sz="1400">
                <a:solidFill>
                  <a:srgbClr val="FFFFFF"/>
                </a:solidFill>
                <a:latin typeface="Times New Roman" panose="02020603050405020304" pitchFamily="18" charset="0"/>
              </a:rPr>
              <a:t>© 2006 Amen Clinics Inc</a:t>
            </a:r>
          </a:p>
        </p:txBody>
      </p:sp>
      <p:sp>
        <p:nvSpPr>
          <p:cNvPr id="62471" name="Text Box 6">
            <a:extLst>
              <a:ext uri="{FF2B5EF4-FFF2-40B4-BE49-F238E27FC236}">
                <a16:creationId xmlns:a16="http://schemas.microsoft.com/office/drawing/2014/main" id="{D5E5D7E5-F827-B94C-BCCB-010156C34CFA}"/>
              </a:ext>
            </a:extLst>
          </p:cNvPr>
          <p:cNvSpPr txBox="1">
            <a:spLocks noChangeArrowheads="1"/>
          </p:cNvSpPr>
          <p:nvPr/>
        </p:nvSpPr>
        <p:spPr bwMode="auto">
          <a:xfrm>
            <a:off x="6096000" y="4610100"/>
            <a:ext cx="434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5876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59000"/>
              </a:lnSpc>
            </a:pPr>
            <a:r>
              <a:rPr lang="en-US" altLang="en-US" sz="2200" b="1">
                <a:solidFill>
                  <a:srgbClr val="FFFFFF"/>
                </a:solidFill>
                <a:latin typeface="Times New Roman" panose="02020603050405020304" pitchFamily="18" charset="0"/>
              </a:rPr>
              <a:t>		   Normal</a:t>
            </a:r>
          </a:p>
        </p:txBody>
      </p:sp>
      <p:pic>
        <p:nvPicPr>
          <p:cNvPr id="62472" name="Picture 7">
            <a:extLst>
              <a:ext uri="{FF2B5EF4-FFF2-40B4-BE49-F238E27FC236}">
                <a16:creationId xmlns:a16="http://schemas.microsoft.com/office/drawing/2014/main" id="{A2CF1A85-79F0-E24B-A20F-587772078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2233919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4">
            <a:extLst>
              <a:ext uri="{FF2B5EF4-FFF2-40B4-BE49-F238E27FC236}">
                <a16:creationId xmlns:a16="http://schemas.microsoft.com/office/drawing/2014/main" id="{7C4B27DA-A344-0F49-962E-41C90C49AF76}"/>
              </a:ext>
            </a:extLst>
          </p:cNvPr>
          <p:cNvSpPr>
            <a:spLocks noGrp="1"/>
          </p:cNvSpPr>
          <p:nvPr>
            <p:ph type="title"/>
          </p:nvPr>
        </p:nvSpPr>
        <p:spPr>
          <a:xfrm>
            <a:off x="2209800" y="0"/>
            <a:ext cx="7772400" cy="838200"/>
          </a:xfrm>
        </p:spPr>
        <p:txBody>
          <a:bodyPr/>
          <a:lstStyle/>
          <a:p>
            <a:pPr>
              <a:defRPr/>
            </a:pPr>
            <a:r>
              <a:rPr lang="en-US">
                <a:ea typeface="ＭＳ Ｐゴシック" pitchFamily="-110" charset="-128"/>
                <a:cs typeface="ＭＳ Ｐゴシック" pitchFamily="-110" charset="-128"/>
              </a:rPr>
              <a:t>Marijuana Spect Scans</a:t>
            </a:r>
          </a:p>
        </p:txBody>
      </p:sp>
      <p:sp>
        <p:nvSpPr>
          <p:cNvPr id="322563" name="Footer Placeholder 2">
            <a:extLst>
              <a:ext uri="{FF2B5EF4-FFF2-40B4-BE49-F238E27FC236}">
                <a16:creationId xmlns:a16="http://schemas.microsoft.com/office/drawing/2014/main" id="{790DAE54-3A80-C941-A29A-BE311BF4BBC6}"/>
              </a:ext>
            </a:extLst>
          </p:cNvPr>
          <p:cNvSpPr>
            <a:spLocks noGrp="1"/>
          </p:cNvSpPr>
          <p:nvPr>
            <p:ph type="ftr" sz="quarter" idx="11"/>
          </p:nvPr>
        </p:nvSpPr>
        <p:spPr>
          <a:xfrm>
            <a:off x="3810000" y="6248400"/>
            <a:ext cx="4038600" cy="457200"/>
          </a:xfrm>
        </p:spPr>
        <p:txBody>
          <a:bodyPr/>
          <a:lstStyle/>
          <a:p>
            <a:pPr>
              <a:defRPr/>
            </a:pPr>
            <a:r>
              <a:rPr lang="en-US"/>
              <a:t>Merrill Norton Pharm.D.,D.Ph.,ICCDP-D</a:t>
            </a:r>
          </a:p>
        </p:txBody>
      </p:sp>
      <p:sp>
        <p:nvSpPr>
          <p:cNvPr id="124931" name="Slide Number Placeholder 3">
            <a:extLst>
              <a:ext uri="{FF2B5EF4-FFF2-40B4-BE49-F238E27FC236}">
                <a16:creationId xmlns:a16="http://schemas.microsoft.com/office/drawing/2014/main" id="{AE9A46B2-70CC-2B43-917E-81BB1D72D9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94FB86E0-945A-B24C-95B7-A24DF98E437D}" type="slidenum">
              <a:rPr lang="en-US" altLang="en-US" sz="1200">
                <a:solidFill>
                  <a:srgbClr val="BCBCBC"/>
                </a:solidFill>
              </a:rPr>
              <a:pPr eaLnBrk="1" hangingPunct="1"/>
              <a:t>92</a:t>
            </a:fld>
            <a:endParaRPr lang="en-US" altLang="en-US" sz="1200">
              <a:solidFill>
                <a:srgbClr val="BCBCBC"/>
              </a:solidFill>
            </a:endParaRPr>
          </a:p>
        </p:txBody>
      </p:sp>
      <p:pic>
        <p:nvPicPr>
          <p:cNvPr id="124932" name="Picture 5" descr="DA1.jpg">
            <a:extLst>
              <a:ext uri="{FF2B5EF4-FFF2-40B4-BE49-F238E27FC236}">
                <a16:creationId xmlns:a16="http://schemas.microsoft.com/office/drawing/2014/main" id="{5AC3D7E5-0FFB-8946-8D8D-FC599995E6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6" descr="THCCOV.jpg">
            <a:extLst>
              <a:ext uri="{FF2B5EF4-FFF2-40B4-BE49-F238E27FC236}">
                <a16:creationId xmlns:a16="http://schemas.microsoft.com/office/drawing/2014/main" id="{8E98B344-AA4A-3842-A1B9-BBFA882FC8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7950" y="1524000"/>
            <a:ext cx="2025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7" descr="DA3.jpg">
            <a:extLst>
              <a:ext uri="{FF2B5EF4-FFF2-40B4-BE49-F238E27FC236}">
                <a16:creationId xmlns:a16="http://schemas.microsoft.com/office/drawing/2014/main" id="{AB848D4D-13E4-BD45-AF10-295F82B899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1524000"/>
            <a:ext cx="2019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8" descr="DA4.jpg">
            <a:extLst>
              <a:ext uri="{FF2B5EF4-FFF2-40B4-BE49-F238E27FC236}">
                <a16:creationId xmlns:a16="http://schemas.microsoft.com/office/drawing/2014/main" id="{8CEEE37D-0C72-6A4E-9586-D4F05D3E77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5240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9" descr="DA6.jpg">
            <a:extLst>
              <a:ext uri="{FF2B5EF4-FFF2-40B4-BE49-F238E27FC236}">
                <a16:creationId xmlns:a16="http://schemas.microsoft.com/office/drawing/2014/main" id="{A532EF7A-4BA3-724E-8A0A-8EFDA778F5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1148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Picture 10" descr="DA8.jpg">
            <a:extLst>
              <a:ext uri="{FF2B5EF4-FFF2-40B4-BE49-F238E27FC236}">
                <a16:creationId xmlns:a16="http://schemas.microsoft.com/office/drawing/2014/main" id="{E2B98834-91B6-4F41-83CA-F3C66555FD2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114800"/>
            <a:ext cx="1866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8" name="Picture 11" descr="DA9.jpg">
            <a:extLst>
              <a:ext uri="{FF2B5EF4-FFF2-40B4-BE49-F238E27FC236}">
                <a16:creationId xmlns:a16="http://schemas.microsoft.com/office/drawing/2014/main" id="{59E9F6F7-3A8C-EA4B-BA83-9AFD39117BF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000" y="4064000"/>
            <a:ext cx="1955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9" name="Picture 12" descr="DA10.jpg">
            <a:extLst>
              <a:ext uri="{FF2B5EF4-FFF2-40B4-BE49-F238E27FC236}">
                <a16:creationId xmlns:a16="http://schemas.microsoft.com/office/drawing/2014/main" id="{498616DE-85D0-EF42-BCD7-25709AFA272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4064000"/>
            <a:ext cx="1981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0" name="TextBox 13">
            <a:extLst>
              <a:ext uri="{FF2B5EF4-FFF2-40B4-BE49-F238E27FC236}">
                <a16:creationId xmlns:a16="http://schemas.microsoft.com/office/drawing/2014/main" id="{FDD589FF-141D-B340-A200-79EE08370A21}"/>
              </a:ext>
            </a:extLst>
          </p:cNvPr>
          <p:cNvSpPr txBox="1">
            <a:spLocks noChangeArrowheads="1"/>
          </p:cNvSpPr>
          <p:nvPr/>
        </p:nvSpPr>
        <p:spPr bwMode="auto">
          <a:xfrm>
            <a:off x="1905000" y="57150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0000"/>
                </a:solidFill>
                <a:latin typeface="Times New Roman" panose="02020603050405020304" pitchFamily="18" charset="0"/>
              </a:rPr>
              <a:t>With Permission Amens Clinics</a:t>
            </a:r>
          </a:p>
        </p:txBody>
      </p:sp>
      <p:sp>
        <p:nvSpPr>
          <p:cNvPr id="124941" name="TextBox 13">
            <a:extLst>
              <a:ext uri="{FF2B5EF4-FFF2-40B4-BE49-F238E27FC236}">
                <a16:creationId xmlns:a16="http://schemas.microsoft.com/office/drawing/2014/main" id="{CC59E24C-C53C-CC49-8A90-B484FB7D4806}"/>
              </a:ext>
            </a:extLst>
          </p:cNvPr>
          <p:cNvSpPr txBox="1">
            <a:spLocks noChangeArrowheads="1"/>
          </p:cNvSpPr>
          <p:nvPr/>
        </p:nvSpPr>
        <p:spPr bwMode="auto">
          <a:xfrm>
            <a:off x="1676400" y="34290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0000"/>
                </a:solidFill>
                <a:latin typeface="Times New Roman" panose="02020603050405020304" pitchFamily="18" charset="0"/>
              </a:rPr>
              <a:t>4 Years                         7 Years                       9 Years                           12 Years</a:t>
            </a:r>
          </a:p>
        </p:txBody>
      </p:sp>
    </p:spTree>
    <p:extLst>
      <p:ext uri="{BB962C8B-B14F-4D97-AF65-F5344CB8AC3E}">
        <p14:creationId xmlns:p14="http://schemas.microsoft.com/office/powerpoint/2010/main" val="1654939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1">
            <a:extLst>
              <a:ext uri="{FF2B5EF4-FFF2-40B4-BE49-F238E27FC236}">
                <a16:creationId xmlns:a16="http://schemas.microsoft.com/office/drawing/2014/main" id="{9405117E-462C-3F43-A5EA-F3B7F7023659}"/>
              </a:ext>
            </a:extLst>
          </p:cNvPr>
          <p:cNvSpPr>
            <a:spLocks noGrp="1"/>
          </p:cNvSpPr>
          <p:nvPr>
            <p:ph type="title"/>
          </p:nvPr>
        </p:nvSpPr>
        <p:spPr/>
        <p:txBody>
          <a:bodyPr/>
          <a:lstStyle/>
          <a:p>
            <a:pPr>
              <a:defRPr/>
            </a:pPr>
            <a:r>
              <a:rPr lang="en-US">
                <a:ea typeface="ＭＳ Ｐゴシック" pitchFamily="-110" charset="-128"/>
                <a:cs typeface="ＭＳ Ｐゴシック" pitchFamily="-110" charset="-128"/>
              </a:rPr>
              <a:t>Stimulant Spect Scans</a:t>
            </a:r>
          </a:p>
        </p:txBody>
      </p:sp>
      <p:pic>
        <p:nvPicPr>
          <p:cNvPr id="125954" name="Picture 2" descr="NLTOP.jpg">
            <a:extLst>
              <a:ext uri="{FF2B5EF4-FFF2-40B4-BE49-F238E27FC236}">
                <a16:creationId xmlns:a16="http://schemas.microsoft.com/office/drawing/2014/main" id="{577760EC-64B8-1C4C-B114-C9105073AE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1752600"/>
            <a:ext cx="17653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descr="DA15.jpg">
            <a:extLst>
              <a:ext uri="{FF2B5EF4-FFF2-40B4-BE49-F238E27FC236}">
                <a16:creationId xmlns:a16="http://schemas.microsoft.com/office/drawing/2014/main" id="{0594F82A-B156-A040-A250-DDE5704DDE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1727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descr="DA17.jpg">
            <a:extLst>
              <a:ext uri="{FF2B5EF4-FFF2-40B4-BE49-F238E27FC236}">
                <a16:creationId xmlns:a16="http://schemas.microsoft.com/office/drawing/2014/main" id="{C24BBD6D-0BFA-344D-BF53-D7F1D069C0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752600"/>
            <a:ext cx="18288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descr="V7.jpg">
            <a:extLst>
              <a:ext uri="{FF2B5EF4-FFF2-40B4-BE49-F238E27FC236}">
                <a16:creationId xmlns:a16="http://schemas.microsoft.com/office/drawing/2014/main" id="{36771616-E3CF-E543-8151-63267749BB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5300" y="1752600"/>
            <a:ext cx="18923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descr="DA18.jpg">
            <a:extLst>
              <a:ext uri="{FF2B5EF4-FFF2-40B4-BE49-F238E27FC236}">
                <a16:creationId xmlns:a16="http://schemas.microsoft.com/office/drawing/2014/main" id="{8918ADDF-9E18-0742-8017-D7F6388D03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37600" y="1752600"/>
            <a:ext cx="1930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TextBox 7">
            <a:extLst>
              <a:ext uri="{FF2B5EF4-FFF2-40B4-BE49-F238E27FC236}">
                <a16:creationId xmlns:a16="http://schemas.microsoft.com/office/drawing/2014/main" id="{C2593126-2343-324B-9756-397A2F453199}"/>
              </a:ext>
            </a:extLst>
          </p:cNvPr>
          <p:cNvSpPr txBox="1">
            <a:spLocks noChangeArrowheads="1"/>
          </p:cNvSpPr>
          <p:nvPr/>
        </p:nvSpPr>
        <p:spPr bwMode="auto">
          <a:xfrm>
            <a:off x="2209800" y="4343400"/>
            <a:ext cx="2870200" cy="369888"/>
          </a:xfrm>
          <a:prstGeom prst="rect">
            <a:avLst/>
          </a:prstGeom>
          <a:noFill/>
          <a:ln w="9525">
            <a:noFill/>
            <a:miter lim="800000"/>
            <a:headEnd/>
            <a:tailEnd/>
          </a:ln>
        </p:spPr>
        <p:txBody>
          <a:bodyPr>
            <a:spAutoFit/>
          </a:bodyPr>
          <a:lstStyle/>
          <a:p>
            <a:pPr>
              <a:defRPr/>
            </a:pPr>
            <a:r>
              <a:rPr lang="en-US" b="1">
                <a:solidFill>
                  <a:srgbClr val="000000"/>
                </a:solidFill>
                <a:latin typeface="Times New Roman" charset="0"/>
              </a:rPr>
              <a:t>Cocaine Use 3 years</a:t>
            </a:r>
          </a:p>
        </p:txBody>
      </p:sp>
      <p:sp>
        <p:nvSpPr>
          <p:cNvPr id="86025" name="TextBox 9">
            <a:extLst>
              <a:ext uri="{FF2B5EF4-FFF2-40B4-BE49-F238E27FC236}">
                <a16:creationId xmlns:a16="http://schemas.microsoft.com/office/drawing/2014/main" id="{915FE4A8-8BCA-A64D-AE9E-A06D4596C8C0}"/>
              </a:ext>
            </a:extLst>
          </p:cNvPr>
          <p:cNvSpPr txBox="1">
            <a:spLocks noChangeArrowheads="1"/>
          </p:cNvSpPr>
          <p:nvPr/>
        </p:nvSpPr>
        <p:spPr bwMode="auto">
          <a:xfrm>
            <a:off x="6845300" y="4343400"/>
            <a:ext cx="3822700" cy="369888"/>
          </a:xfrm>
          <a:prstGeom prst="rect">
            <a:avLst/>
          </a:prstGeom>
          <a:noFill/>
          <a:ln w="9525">
            <a:noFill/>
            <a:miter lim="800000"/>
            <a:headEnd/>
            <a:tailEnd/>
          </a:ln>
        </p:spPr>
        <p:txBody>
          <a:bodyPr>
            <a:spAutoFit/>
          </a:bodyPr>
          <a:lstStyle/>
          <a:p>
            <a:pPr>
              <a:defRPr/>
            </a:pPr>
            <a:r>
              <a:rPr lang="en-US" b="1">
                <a:solidFill>
                  <a:srgbClr val="000000"/>
                </a:solidFill>
                <a:latin typeface="Times New Roman" charset="0"/>
              </a:rPr>
              <a:t>Methamphetamine Use 1 Year</a:t>
            </a:r>
          </a:p>
        </p:txBody>
      </p:sp>
    </p:spTree>
    <p:extLst>
      <p:ext uri="{BB962C8B-B14F-4D97-AF65-F5344CB8AC3E}">
        <p14:creationId xmlns:p14="http://schemas.microsoft.com/office/powerpoint/2010/main" val="968296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6">
            <a:extLst>
              <a:ext uri="{FF2B5EF4-FFF2-40B4-BE49-F238E27FC236}">
                <a16:creationId xmlns:a16="http://schemas.microsoft.com/office/drawing/2014/main" id="{D4CC4A33-F94F-C543-A4F6-DC56EF1B5D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5162B4E4-6B4E-7C4D-A598-EF97499A654F}" type="slidenum">
              <a:rPr lang="en-US" altLang="en-US" sz="1400">
                <a:solidFill>
                  <a:schemeClr val="tx2"/>
                </a:solidFill>
                <a:latin typeface="Century Gothic" panose="020B0502020202020204" pitchFamily="34" charset="0"/>
              </a:rPr>
              <a:pPr eaLnBrk="1" hangingPunct="1"/>
              <a:t>94</a:t>
            </a:fld>
            <a:endParaRPr lang="en-US" altLang="en-US" sz="1400">
              <a:solidFill>
                <a:schemeClr val="tx2"/>
              </a:solidFill>
              <a:latin typeface="Century Gothic" panose="020B0502020202020204" pitchFamily="34" charset="0"/>
            </a:endParaRPr>
          </a:p>
        </p:txBody>
      </p:sp>
      <p:sp>
        <p:nvSpPr>
          <p:cNvPr id="58370" name="Rectangle 1">
            <a:extLst>
              <a:ext uri="{FF2B5EF4-FFF2-40B4-BE49-F238E27FC236}">
                <a16:creationId xmlns:a16="http://schemas.microsoft.com/office/drawing/2014/main" id="{67805B38-BFA3-D142-A244-818CAD88C33C}"/>
              </a:ext>
            </a:extLst>
          </p:cNvPr>
          <p:cNvSpPr>
            <a:spLocks noGrp="1" noChangeArrowheads="1"/>
          </p:cNvSpPr>
          <p:nvPr>
            <p:ph type="title" idx="4294967295"/>
          </p:nvPr>
        </p:nvSpPr>
        <p:spPr>
          <a:xfrm>
            <a:off x="1752600" y="163514"/>
            <a:ext cx="8686800" cy="744537"/>
          </a:xfrm>
        </p:spPr>
        <p:txBody>
          <a:bodyPr vert="horz" lIns="92160" tIns="46080" rIns="92160" bIns="46080" rtlCol="0" anchor="b">
            <a:normAutofit/>
          </a:bodyPr>
          <a:lstStyle/>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n>
                  <a:noFill/>
                </a:ln>
                <a:solidFill>
                  <a:srgbClr val="CCECFF"/>
                </a:solidFill>
                <a:effectLst>
                  <a:outerShdw blurRad="38100" dist="38100" dir="2700000" algn="tl">
                    <a:srgbClr val="FFFFFF"/>
                  </a:outerShdw>
                </a:effectLst>
                <a:latin typeface="Trebuchet MS" panose="020B0703020202090204" pitchFamily="34" charset="0"/>
                <a:ea typeface="ＭＳ Ｐゴシック" panose="020B0600070205080204" pitchFamily="34" charset="-128"/>
              </a:rPr>
              <a:t>   Impact of Chemical Dependency</a:t>
            </a:r>
          </a:p>
        </p:txBody>
      </p:sp>
      <p:sp>
        <p:nvSpPr>
          <p:cNvPr id="66563" name="Rectangle 2">
            <a:extLst>
              <a:ext uri="{FF2B5EF4-FFF2-40B4-BE49-F238E27FC236}">
                <a16:creationId xmlns:a16="http://schemas.microsoft.com/office/drawing/2014/main" id="{CEADDD65-523C-B649-AFC0-8EAD62E913C1}"/>
              </a:ext>
            </a:extLst>
          </p:cNvPr>
          <p:cNvSpPr>
            <a:spLocks noGrp="1" noChangeArrowheads="1"/>
          </p:cNvSpPr>
          <p:nvPr>
            <p:ph type="body" idx="4294967295"/>
          </p:nvPr>
        </p:nvSpPr>
        <p:spPr>
          <a:xfrm>
            <a:off x="2209800" y="1143000"/>
            <a:ext cx="7848600" cy="4953000"/>
          </a:xfrm>
        </p:spPr>
        <p:txBody>
          <a:bodyPr vert="horz" lIns="92160" tIns="46080" rIns="92160" bIns="46080" rtlCol="0" anchor="ctr">
            <a:normAutofit/>
          </a:bodyPr>
          <a:lstStyle/>
          <a:p>
            <a:pPr marL="315913" indent="-315913">
              <a:lnSpc>
                <a:spcPct val="102000"/>
              </a:lnSpc>
              <a:buClr>
                <a:srgbClr val="6600FF"/>
              </a:buClr>
              <a:buSzPct val="75000"/>
              <a:buFont typeface="Monotype Sorts" pitchFamily="2" charset="2"/>
              <a:buChar char=""/>
              <a:tabLst>
                <a:tab pos="315913" algn="l"/>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Lst>
            </a:pPr>
            <a:r>
              <a:rPr lang="en-US" altLang="en-US">
                <a:latin typeface="Trebuchet MS" panose="020B0703020202090204" pitchFamily="34" charset="0"/>
                <a:ea typeface="ＭＳ Ｐゴシック" panose="020B0600070205080204" pitchFamily="34" charset="-128"/>
              </a:rPr>
              <a:t> MARIJUANA &amp; Memory:</a:t>
            </a:r>
          </a:p>
        </p:txBody>
      </p:sp>
      <p:pic>
        <p:nvPicPr>
          <p:cNvPr id="66564" name="Picture 3">
            <a:extLst>
              <a:ext uri="{FF2B5EF4-FFF2-40B4-BE49-F238E27FC236}">
                <a16:creationId xmlns:a16="http://schemas.microsoft.com/office/drawing/2014/main" id="{2EB6422F-ED7F-AE41-BACE-3ED3373C9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57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6565" name="Text Box 4">
            <a:extLst>
              <a:ext uri="{FF2B5EF4-FFF2-40B4-BE49-F238E27FC236}">
                <a16:creationId xmlns:a16="http://schemas.microsoft.com/office/drawing/2014/main" id="{0897143C-6A37-4E46-B771-8590D17AD7B2}"/>
              </a:ext>
            </a:extLst>
          </p:cNvPr>
          <p:cNvSpPr txBox="1">
            <a:spLocks noChangeArrowheads="1"/>
          </p:cNvSpPr>
          <p:nvPr/>
        </p:nvSpPr>
        <p:spPr bwMode="auto">
          <a:xfrm>
            <a:off x="1752600" y="4600576"/>
            <a:ext cx="41148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5696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63000"/>
              </a:lnSpc>
            </a:pPr>
            <a:r>
              <a:rPr lang="en-US" altLang="en-US">
                <a:solidFill>
                  <a:srgbClr val="FFFFFF"/>
                </a:solidFill>
                <a:latin typeface="Times New Roman" panose="02020603050405020304" pitchFamily="18" charset="0"/>
              </a:rPr>
              <a:t> 			    </a:t>
            </a:r>
            <a:r>
              <a:rPr lang="en-US" altLang="en-US" sz="2200" b="1">
                <a:solidFill>
                  <a:srgbClr val="FFFFFF"/>
                </a:solidFill>
                <a:latin typeface="Times New Roman" panose="02020603050405020304" pitchFamily="18" charset="0"/>
              </a:rPr>
              <a:t>16 y.o.</a:t>
            </a:r>
          </a:p>
          <a:p>
            <a:pPr eaLnBrk="1" hangingPunct="1">
              <a:lnSpc>
                <a:spcPct val="63000"/>
              </a:lnSpc>
            </a:pPr>
            <a:r>
              <a:rPr lang="en-US" altLang="en-US" sz="2200" b="1">
                <a:solidFill>
                  <a:srgbClr val="FFFFFF"/>
                </a:solidFill>
                <a:latin typeface="Times New Roman" panose="02020603050405020304" pitchFamily="18" charset="0"/>
              </a:rPr>
              <a:t>2 year history of daily abuse</a:t>
            </a:r>
          </a:p>
        </p:txBody>
      </p:sp>
      <p:sp>
        <p:nvSpPr>
          <p:cNvPr id="66566" name="Text Box 5">
            <a:extLst>
              <a:ext uri="{FF2B5EF4-FFF2-40B4-BE49-F238E27FC236}">
                <a16:creationId xmlns:a16="http://schemas.microsoft.com/office/drawing/2014/main" id="{67B21AFB-44BE-7E45-B293-F6151CB1728D}"/>
              </a:ext>
            </a:extLst>
          </p:cNvPr>
          <p:cNvSpPr txBox="1">
            <a:spLocks noChangeArrowheads="1"/>
          </p:cNvSpPr>
          <p:nvPr/>
        </p:nvSpPr>
        <p:spPr bwMode="auto">
          <a:xfrm>
            <a:off x="2667000" y="5753100"/>
            <a:ext cx="6629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5696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63000"/>
              </a:lnSpc>
            </a:pPr>
            <a:r>
              <a:rPr lang="en-US" altLang="en-US">
                <a:solidFill>
                  <a:srgbClr val="FFFFFF"/>
                </a:solidFill>
                <a:latin typeface="Times New Roman" panose="02020603050405020304" pitchFamily="18" charset="0"/>
              </a:rPr>
              <a:t>underside surface view of prefrontal and temporal lobe activity</a:t>
            </a:r>
          </a:p>
          <a:p>
            <a:pPr eaLnBrk="1" hangingPunct="1">
              <a:lnSpc>
                <a:spcPct val="63000"/>
              </a:lnSpc>
            </a:pPr>
            <a:r>
              <a:rPr lang="en-US" altLang="en-US" sz="1400">
                <a:solidFill>
                  <a:srgbClr val="FFFFFF"/>
                </a:solidFill>
                <a:latin typeface="Times New Roman" panose="02020603050405020304" pitchFamily="18" charset="0"/>
              </a:rPr>
              <a:t>© 2006 Amen Clinics Inc</a:t>
            </a:r>
          </a:p>
        </p:txBody>
      </p:sp>
      <p:sp>
        <p:nvSpPr>
          <p:cNvPr id="66567" name="Text Box 6">
            <a:extLst>
              <a:ext uri="{FF2B5EF4-FFF2-40B4-BE49-F238E27FC236}">
                <a16:creationId xmlns:a16="http://schemas.microsoft.com/office/drawing/2014/main" id="{291F2AB6-5CF2-DC49-9F6F-D0D3C90398B6}"/>
              </a:ext>
            </a:extLst>
          </p:cNvPr>
          <p:cNvSpPr txBox="1">
            <a:spLocks noChangeArrowheads="1"/>
          </p:cNvSpPr>
          <p:nvPr/>
        </p:nvSpPr>
        <p:spPr bwMode="auto">
          <a:xfrm>
            <a:off x="6096000" y="4610100"/>
            <a:ext cx="434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476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lnSpc>
                <a:spcPct val="63000"/>
              </a:lnSpc>
            </a:pPr>
            <a:r>
              <a:rPr lang="en-US" altLang="en-US" sz="2200" b="1">
                <a:solidFill>
                  <a:srgbClr val="FFFFFF"/>
                </a:solidFill>
                <a:latin typeface="Times New Roman" panose="02020603050405020304" pitchFamily="18" charset="0"/>
              </a:rPr>
              <a:t>		   </a:t>
            </a:r>
          </a:p>
        </p:txBody>
      </p:sp>
      <p:pic>
        <p:nvPicPr>
          <p:cNvPr id="66568" name="Picture 7">
            <a:extLst>
              <a:ext uri="{FF2B5EF4-FFF2-40B4-BE49-F238E27FC236}">
                <a16:creationId xmlns:a16="http://schemas.microsoft.com/office/drawing/2014/main" id="{41C5C224-B4FC-114E-93AB-9F4C8F6DC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57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0680171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a:defRPr/>
            </a:pPr>
            <a:r>
              <a:rPr lang="en-US">
                <a:latin typeface="Trebuchet MS" charset="0"/>
                <a:ea typeface="ＭＳ Ｐゴシック" charset="0"/>
              </a:rPr>
              <a:t>Prescription and OTC Drugs</a:t>
            </a:r>
          </a:p>
        </p:txBody>
      </p:sp>
      <p:sp>
        <p:nvSpPr>
          <p:cNvPr id="74754" name="Content Placeholder 2"/>
          <p:cNvSpPr>
            <a:spLocks noGrp="1"/>
          </p:cNvSpPr>
          <p:nvPr>
            <p:ph idx="4294967295"/>
          </p:nvPr>
        </p:nvSpPr>
        <p:spPr>
          <a:xfrm>
            <a:off x="2209801" y="1869141"/>
            <a:ext cx="7770813" cy="4257022"/>
          </a:xfrm>
          <a:prstGeom prst="rect">
            <a:avLst/>
          </a:prstGeom>
        </p:spPr>
        <p:txBody>
          <a:bodyPr>
            <a:normAutofit/>
          </a:bodyPr>
          <a:lstStyle/>
          <a:p>
            <a:r>
              <a:rPr lang="en-US">
                <a:latin typeface="Trebuchet MS" charset="0"/>
                <a:ea typeface="ＭＳ Ｐゴシック" charset="0"/>
              </a:rPr>
              <a:t>Fastest growing problem in addiction</a:t>
            </a:r>
          </a:p>
          <a:p>
            <a:r>
              <a:rPr lang="en-US">
                <a:latin typeface="Trebuchet MS" charset="0"/>
                <a:ea typeface="ＭＳ Ｐゴシック" charset="0"/>
              </a:rPr>
              <a:t>Readily available by prescription or from someone’s drug cabinet</a:t>
            </a:r>
          </a:p>
          <a:p>
            <a:r>
              <a:rPr lang="en-US">
                <a:latin typeface="Trebuchet MS" charset="0"/>
                <a:ea typeface="ＭＳ Ｐゴシック" charset="0"/>
              </a:rPr>
              <a:t>Having a prescription does not mean the drug is not addicting</a:t>
            </a:r>
          </a:p>
          <a:p>
            <a:r>
              <a:rPr lang="en-US">
                <a:latin typeface="Trebuchet MS" charset="0"/>
                <a:ea typeface="ＭＳ Ｐゴシック" charset="0"/>
              </a:rPr>
              <a:t>OTC drugs are considered safer but still a problem especially in adolescents</a:t>
            </a:r>
          </a:p>
          <a:p>
            <a:pPr lvl="1"/>
            <a:r>
              <a:rPr lang="en-US">
                <a:latin typeface="Trebuchet MS" charset="0"/>
                <a:ea typeface="ＭＳ Ｐゴシック" charset="0"/>
              </a:rPr>
              <a:t>Antihistamines</a:t>
            </a:r>
          </a:p>
          <a:p>
            <a:pPr lvl="1"/>
            <a:r>
              <a:rPr lang="en-US">
                <a:latin typeface="Trebuchet MS" charset="0"/>
                <a:ea typeface="ＭＳ Ｐゴシック" charset="0"/>
              </a:rPr>
              <a:t>Dextromethorphan</a:t>
            </a:r>
          </a:p>
          <a:p>
            <a:pPr lvl="1"/>
            <a:r>
              <a:rPr lang="en-US">
                <a:latin typeface="Trebuchet MS" charset="0"/>
                <a:ea typeface="ＭＳ Ｐゴシック" charset="0"/>
              </a:rPr>
              <a:t>Coricidin</a:t>
            </a:r>
          </a:p>
        </p:txBody>
      </p:sp>
    </p:spTree>
    <p:extLst>
      <p:ext uri="{BB962C8B-B14F-4D97-AF65-F5344CB8AC3E}">
        <p14:creationId xmlns:p14="http://schemas.microsoft.com/office/powerpoint/2010/main" val="9267553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a:t>Choices</a:t>
            </a:r>
          </a:p>
        </p:txBody>
      </p:sp>
      <p:sp>
        <p:nvSpPr>
          <p:cNvPr id="44034" name="Oval 3"/>
          <p:cNvSpPr>
            <a:spLocks noChangeArrowheads="1"/>
          </p:cNvSpPr>
          <p:nvPr/>
        </p:nvSpPr>
        <p:spPr bwMode="auto">
          <a:xfrm>
            <a:off x="2209800" y="1676400"/>
            <a:ext cx="2362200" cy="6858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Profession</a:t>
            </a:r>
          </a:p>
        </p:txBody>
      </p:sp>
      <p:sp>
        <p:nvSpPr>
          <p:cNvPr id="44035" name="Oval 4"/>
          <p:cNvSpPr>
            <a:spLocks noChangeArrowheads="1"/>
          </p:cNvSpPr>
          <p:nvPr/>
        </p:nvSpPr>
        <p:spPr bwMode="auto">
          <a:xfrm>
            <a:off x="2057400" y="3276600"/>
            <a:ext cx="2743200" cy="9144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Friends</a:t>
            </a:r>
          </a:p>
        </p:txBody>
      </p:sp>
      <p:sp>
        <p:nvSpPr>
          <p:cNvPr id="44036" name="Oval 5"/>
          <p:cNvSpPr>
            <a:spLocks noChangeArrowheads="1"/>
          </p:cNvSpPr>
          <p:nvPr/>
        </p:nvSpPr>
        <p:spPr bwMode="auto">
          <a:xfrm>
            <a:off x="7391400" y="762000"/>
            <a:ext cx="2362200" cy="9144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Family</a:t>
            </a:r>
          </a:p>
        </p:txBody>
      </p:sp>
      <p:sp>
        <p:nvSpPr>
          <p:cNvPr id="44037" name="Oval 6"/>
          <p:cNvSpPr>
            <a:spLocks noChangeArrowheads="1"/>
          </p:cNvSpPr>
          <p:nvPr/>
        </p:nvSpPr>
        <p:spPr bwMode="auto">
          <a:xfrm>
            <a:off x="2362200" y="5486400"/>
            <a:ext cx="2362200" cy="9144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Money</a:t>
            </a:r>
          </a:p>
        </p:txBody>
      </p:sp>
      <p:sp>
        <p:nvSpPr>
          <p:cNvPr id="44038" name="Oval 7"/>
          <p:cNvSpPr>
            <a:spLocks noChangeArrowheads="1"/>
          </p:cNvSpPr>
          <p:nvPr/>
        </p:nvSpPr>
        <p:spPr bwMode="auto">
          <a:xfrm>
            <a:off x="7239000" y="4114800"/>
            <a:ext cx="2590800" cy="10668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Freedom</a:t>
            </a:r>
          </a:p>
        </p:txBody>
      </p:sp>
      <p:sp>
        <p:nvSpPr>
          <p:cNvPr id="44039" name="Oval 8"/>
          <p:cNvSpPr>
            <a:spLocks noChangeArrowheads="1"/>
          </p:cNvSpPr>
          <p:nvPr/>
        </p:nvSpPr>
        <p:spPr bwMode="auto">
          <a:xfrm>
            <a:off x="6934200" y="2590800"/>
            <a:ext cx="2971800" cy="9906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Spirituality</a:t>
            </a:r>
          </a:p>
        </p:txBody>
      </p:sp>
      <p:sp>
        <p:nvSpPr>
          <p:cNvPr id="44040" name="Oval 9"/>
          <p:cNvSpPr>
            <a:spLocks noChangeArrowheads="1"/>
          </p:cNvSpPr>
          <p:nvPr/>
        </p:nvSpPr>
        <p:spPr bwMode="auto">
          <a:xfrm>
            <a:off x="6934200" y="5562600"/>
            <a:ext cx="2743200" cy="8382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400"/>
              <a:t>Honor</a:t>
            </a:r>
          </a:p>
        </p:txBody>
      </p:sp>
      <p:sp>
        <p:nvSpPr>
          <p:cNvPr id="44041"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fld id="{8FB02516-8C5A-9346-89E6-6C000E68AA63}" type="slidenum">
              <a:rPr lang="en-US" sz="1200">
                <a:solidFill>
                  <a:srgbClr val="BCBCBC"/>
                </a:solidFill>
              </a:rPr>
              <a:pPr eaLnBrk="1" hangingPunct="1"/>
              <a:t>96</a:t>
            </a:fld>
            <a:endParaRPr lang="en-US" sz="1200">
              <a:solidFill>
                <a:srgbClr val="BCBCBC"/>
              </a:solidFill>
            </a:endParaRPr>
          </a:p>
        </p:txBody>
      </p:sp>
    </p:spTree>
    <p:extLst>
      <p:ext uri="{BB962C8B-B14F-4D97-AF65-F5344CB8AC3E}">
        <p14:creationId xmlns:p14="http://schemas.microsoft.com/office/powerpoint/2010/main" val="437669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8F571BD-D08C-EE49-91AB-D2DA35C87138}" type="slidenum">
              <a:rPr lang="en-US">
                <a:solidFill>
                  <a:srgbClr val="FFFFFF"/>
                </a:solidFill>
              </a:rPr>
              <a:pPr/>
              <a:t>97</a:t>
            </a:fld>
            <a:endParaRPr lang="en-US">
              <a:solidFill>
                <a:srgbClr val="FFFFFF"/>
              </a:solidFill>
            </a:endParaRPr>
          </a:p>
        </p:txBody>
      </p:sp>
      <p:sp>
        <p:nvSpPr>
          <p:cNvPr id="13315" name="Line 2"/>
          <p:cNvSpPr>
            <a:spLocks noChangeShapeType="1"/>
          </p:cNvSpPr>
          <p:nvPr/>
        </p:nvSpPr>
        <p:spPr bwMode="auto">
          <a:xfrm>
            <a:off x="2971800" y="1828800"/>
            <a:ext cx="0" cy="411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 name="Line 3"/>
          <p:cNvSpPr>
            <a:spLocks noChangeShapeType="1"/>
          </p:cNvSpPr>
          <p:nvPr/>
        </p:nvSpPr>
        <p:spPr bwMode="auto">
          <a:xfrm>
            <a:off x="2971800" y="5943600"/>
            <a:ext cx="579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 name="Line 4"/>
          <p:cNvSpPr>
            <a:spLocks noChangeShapeType="1"/>
          </p:cNvSpPr>
          <p:nvPr/>
        </p:nvSpPr>
        <p:spPr bwMode="auto">
          <a:xfrm>
            <a:off x="2971800" y="5029200"/>
            <a:ext cx="5638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 name="Line 5"/>
          <p:cNvSpPr>
            <a:spLocks noChangeShapeType="1"/>
          </p:cNvSpPr>
          <p:nvPr/>
        </p:nvSpPr>
        <p:spPr bwMode="auto">
          <a:xfrm>
            <a:off x="2971800" y="4267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 name="Line 6"/>
          <p:cNvSpPr>
            <a:spLocks noChangeShapeType="1"/>
          </p:cNvSpPr>
          <p:nvPr/>
        </p:nvSpPr>
        <p:spPr bwMode="auto">
          <a:xfrm>
            <a:off x="2971800" y="3505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0" name="Line 7"/>
          <p:cNvSpPr>
            <a:spLocks noChangeShapeType="1"/>
          </p:cNvSpPr>
          <p:nvPr/>
        </p:nvSpPr>
        <p:spPr bwMode="auto">
          <a:xfrm>
            <a:off x="2971800" y="28194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1" name="Line 8"/>
          <p:cNvSpPr>
            <a:spLocks noChangeShapeType="1"/>
          </p:cNvSpPr>
          <p:nvPr/>
        </p:nvSpPr>
        <p:spPr bwMode="auto">
          <a:xfrm>
            <a:off x="2971800" y="18288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2" name="Line 9"/>
          <p:cNvSpPr>
            <a:spLocks noChangeShapeType="1"/>
          </p:cNvSpPr>
          <p:nvPr/>
        </p:nvSpPr>
        <p:spPr bwMode="auto">
          <a:xfrm>
            <a:off x="8686800" y="1828800"/>
            <a:ext cx="0" cy="411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0" name="Text Box 10"/>
          <p:cNvSpPr txBox="1">
            <a:spLocks noChangeArrowheads="1"/>
          </p:cNvSpPr>
          <p:nvPr/>
        </p:nvSpPr>
        <p:spPr bwMode="auto">
          <a:xfrm>
            <a:off x="3429000" y="381001"/>
            <a:ext cx="6477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800" b="1">
                <a:solidFill>
                  <a:schemeClr val="accent2"/>
                </a:solidFill>
              </a:rPr>
              <a:t>Mood Chart of the Human Brain</a:t>
            </a:r>
          </a:p>
        </p:txBody>
      </p:sp>
      <p:sp>
        <p:nvSpPr>
          <p:cNvPr id="5131" name="Text Box 11"/>
          <p:cNvSpPr txBox="1">
            <a:spLocks noChangeArrowheads="1"/>
          </p:cNvSpPr>
          <p:nvPr/>
        </p:nvSpPr>
        <p:spPr bwMode="auto">
          <a:xfrm>
            <a:off x="3048000" y="2057400"/>
            <a:ext cx="2590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solidFill>
                  <a:srgbClr val="FF0000"/>
                </a:solidFill>
              </a:rPr>
              <a:t>Mania</a:t>
            </a:r>
          </a:p>
        </p:txBody>
      </p:sp>
      <p:sp>
        <p:nvSpPr>
          <p:cNvPr id="5132" name="Text Box 12"/>
          <p:cNvSpPr txBox="1">
            <a:spLocks noChangeArrowheads="1"/>
          </p:cNvSpPr>
          <p:nvPr/>
        </p:nvSpPr>
        <p:spPr bwMode="auto">
          <a:xfrm>
            <a:off x="3048000" y="2895600"/>
            <a:ext cx="1752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solidFill>
                  <a:srgbClr val="FF5050"/>
                </a:solidFill>
              </a:rPr>
              <a:t>Euphoria</a:t>
            </a:r>
          </a:p>
        </p:txBody>
      </p:sp>
      <p:sp>
        <p:nvSpPr>
          <p:cNvPr id="5133" name="Text Box 13"/>
          <p:cNvSpPr txBox="1">
            <a:spLocks noChangeArrowheads="1"/>
          </p:cNvSpPr>
          <p:nvPr/>
        </p:nvSpPr>
        <p:spPr bwMode="auto">
          <a:xfrm>
            <a:off x="3124200" y="3657600"/>
            <a:ext cx="1600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solidFill>
                  <a:srgbClr val="FFCC00"/>
                </a:solidFill>
              </a:rPr>
              <a:t>Normal</a:t>
            </a:r>
          </a:p>
        </p:txBody>
      </p:sp>
      <p:sp>
        <p:nvSpPr>
          <p:cNvPr id="5134" name="Text Box 14"/>
          <p:cNvSpPr txBox="1">
            <a:spLocks noChangeArrowheads="1"/>
          </p:cNvSpPr>
          <p:nvPr/>
        </p:nvSpPr>
        <p:spPr bwMode="auto">
          <a:xfrm>
            <a:off x="3124200" y="4419600"/>
            <a:ext cx="152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solidFill>
                  <a:schemeClr val="accent2"/>
                </a:solidFill>
              </a:rPr>
              <a:t>Sadness</a:t>
            </a:r>
          </a:p>
        </p:txBody>
      </p:sp>
      <p:sp>
        <p:nvSpPr>
          <p:cNvPr id="5135" name="Text Box 15"/>
          <p:cNvSpPr txBox="1">
            <a:spLocks noChangeArrowheads="1"/>
          </p:cNvSpPr>
          <p:nvPr/>
        </p:nvSpPr>
        <p:spPr bwMode="auto">
          <a:xfrm>
            <a:off x="3124200" y="5181600"/>
            <a:ext cx="2057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t>Depression</a:t>
            </a:r>
          </a:p>
        </p:txBody>
      </p:sp>
      <p:cxnSp>
        <p:nvCxnSpPr>
          <p:cNvPr id="5136" name="AutoShape 16"/>
          <p:cNvCxnSpPr>
            <a:cxnSpLocks noChangeShapeType="1"/>
          </p:cNvCxnSpPr>
          <p:nvPr/>
        </p:nvCxnSpPr>
        <p:spPr bwMode="auto">
          <a:xfrm>
            <a:off x="4724400" y="3733800"/>
            <a:ext cx="1905000" cy="1828800"/>
          </a:xfrm>
          <a:prstGeom prst="curvedConnector3">
            <a:avLst>
              <a:gd name="adj1" fmla="val 50000"/>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137" name="AutoShape 17"/>
          <p:cNvCxnSpPr>
            <a:cxnSpLocks noChangeShapeType="1"/>
            <a:stCxn id="13319" idx="1"/>
          </p:cNvCxnSpPr>
          <p:nvPr/>
        </p:nvCxnSpPr>
        <p:spPr bwMode="auto">
          <a:xfrm rot="5400000">
            <a:off x="6591300" y="3467100"/>
            <a:ext cx="2057400" cy="2133600"/>
          </a:xfrm>
          <a:prstGeom prst="curvedConnector2">
            <a:avLst/>
          </a:prstGeom>
          <a:noFill/>
          <a:ln w="5715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5138" name="Line 18"/>
          <p:cNvSpPr>
            <a:spLocks noChangeShapeType="1"/>
          </p:cNvSpPr>
          <p:nvPr/>
        </p:nvSpPr>
        <p:spPr bwMode="auto">
          <a:xfrm flipV="1">
            <a:off x="4419600" y="2209800"/>
            <a:ext cx="1143000" cy="1752600"/>
          </a:xfrm>
          <a:prstGeom prst="line">
            <a:avLst/>
          </a:prstGeom>
          <a:noFill/>
          <a:ln w="5715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139" name="Line 19"/>
          <p:cNvSpPr>
            <a:spLocks noChangeShapeType="1"/>
          </p:cNvSpPr>
          <p:nvPr/>
        </p:nvSpPr>
        <p:spPr bwMode="auto">
          <a:xfrm>
            <a:off x="5486400" y="2286000"/>
            <a:ext cx="1447800" cy="3124200"/>
          </a:xfrm>
          <a:prstGeom prst="line">
            <a:avLst/>
          </a:prstGeom>
          <a:noFill/>
          <a:ln w="5715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140" name="Line 20"/>
          <p:cNvSpPr>
            <a:spLocks noChangeShapeType="1"/>
          </p:cNvSpPr>
          <p:nvPr/>
        </p:nvSpPr>
        <p:spPr bwMode="auto">
          <a:xfrm flipV="1">
            <a:off x="6934200" y="3810000"/>
            <a:ext cx="914400" cy="1524000"/>
          </a:xfrm>
          <a:prstGeom prst="line">
            <a:avLst/>
          </a:prstGeom>
          <a:noFill/>
          <a:ln w="57150">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141" name="Text Box 21"/>
          <p:cNvSpPr txBox="1">
            <a:spLocks noChangeArrowheads="1"/>
          </p:cNvSpPr>
          <p:nvPr/>
        </p:nvSpPr>
        <p:spPr bwMode="auto">
          <a:xfrm>
            <a:off x="8915400" y="1981200"/>
            <a:ext cx="2209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solidFill>
                  <a:srgbClr val="FF3300"/>
                </a:solidFill>
              </a:rPr>
              <a:t>Homeostasis</a:t>
            </a:r>
          </a:p>
        </p:txBody>
      </p:sp>
      <p:sp>
        <p:nvSpPr>
          <p:cNvPr id="5142" name="Line 22"/>
          <p:cNvSpPr>
            <a:spLocks noChangeShapeType="1"/>
          </p:cNvSpPr>
          <p:nvPr/>
        </p:nvSpPr>
        <p:spPr bwMode="auto">
          <a:xfrm flipH="1">
            <a:off x="6324600" y="2209800"/>
            <a:ext cx="2667000" cy="1676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Tree>
    <p:extLst>
      <p:ext uri="{BB962C8B-B14F-4D97-AF65-F5344CB8AC3E}">
        <p14:creationId xmlns:p14="http://schemas.microsoft.com/office/powerpoint/2010/main" val="26900013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0-#ppt_w/2"/>
                                          </p:val>
                                        </p:tav>
                                        <p:tav tm="100000">
                                          <p:val>
                                            <p:strVal val="#ppt_x"/>
                                          </p:val>
                                        </p:tav>
                                      </p:tavLst>
                                    </p:anim>
                                    <p:anim calcmode="lin" valueType="num">
                                      <p:cBhvr additive="base">
                                        <p:cTn id="8"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0-#ppt_w/2"/>
                                          </p:val>
                                        </p:tav>
                                        <p:tav tm="100000">
                                          <p:val>
                                            <p:strVal val="#ppt_x"/>
                                          </p:val>
                                        </p:tav>
                                      </p:tavLst>
                                    </p:anim>
                                    <p:anim calcmode="lin" valueType="num">
                                      <p:cBhvr additive="base">
                                        <p:cTn id="14"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additive="base">
                                        <p:cTn id="19" dur="500" fill="hold"/>
                                        <p:tgtEl>
                                          <p:spTgt spid="5132"/>
                                        </p:tgtEl>
                                        <p:attrNameLst>
                                          <p:attrName>ppt_x</p:attrName>
                                        </p:attrNameLst>
                                      </p:cBhvr>
                                      <p:tavLst>
                                        <p:tav tm="0">
                                          <p:val>
                                            <p:strVal val="0-#ppt_w/2"/>
                                          </p:val>
                                        </p:tav>
                                        <p:tav tm="100000">
                                          <p:val>
                                            <p:strVal val="#ppt_x"/>
                                          </p:val>
                                        </p:tav>
                                      </p:tavLst>
                                    </p:anim>
                                    <p:anim calcmode="lin" valueType="num">
                                      <p:cBhvr additive="base">
                                        <p:cTn id="20"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 calcmode="lin" valueType="num">
                                      <p:cBhvr additive="base">
                                        <p:cTn id="25" dur="500" fill="hold"/>
                                        <p:tgtEl>
                                          <p:spTgt spid="5133"/>
                                        </p:tgtEl>
                                        <p:attrNameLst>
                                          <p:attrName>ppt_x</p:attrName>
                                        </p:attrNameLst>
                                      </p:cBhvr>
                                      <p:tavLst>
                                        <p:tav tm="0">
                                          <p:val>
                                            <p:strVal val="0-#ppt_w/2"/>
                                          </p:val>
                                        </p:tav>
                                        <p:tav tm="100000">
                                          <p:val>
                                            <p:strVal val="#ppt_x"/>
                                          </p:val>
                                        </p:tav>
                                      </p:tavLst>
                                    </p:anim>
                                    <p:anim calcmode="lin" valueType="num">
                                      <p:cBhvr additive="base">
                                        <p:cTn id="26"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4"/>
                                        </p:tgtEl>
                                        <p:attrNameLst>
                                          <p:attrName>style.visibility</p:attrName>
                                        </p:attrNameLst>
                                      </p:cBhvr>
                                      <p:to>
                                        <p:strVal val="visible"/>
                                      </p:to>
                                    </p:set>
                                    <p:anim calcmode="lin" valueType="num">
                                      <p:cBhvr additive="base">
                                        <p:cTn id="31" dur="500" fill="hold"/>
                                        <p:tgtEl>
                                          <p:spTgt spid="5134"/>
                                        </p:tgtEl>
                                        <p:attrNameLst>
                                          <p:attrName>ppt_x</p:attrName>
                                        </p:attrNameLst>
                                      </p:cBhvr>
                                      <p:tavLst>
                                        <p:tav tm="0">
                                          <p:val>
                                            <p:strVal val="0-#ppt_w/2"/>
                                          </p:val>
                                        </p:tav>
                                        <p:tav tm="100000">
                                          <p:val>
                                            <p:strVal val="#ppt_x"/>
                                          </p:val>
                                        </p:tav>
                                      </p:tavLst>
                                    </p:anim>
                                    <p:anim calcmode="lin" valueType="num">
                                      <p:cBhvr additive="base">
                                        <p:cTn id="32"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5"/>
                                        </p:tgtEl>
                                        <p:attrNameLst>
                                          <p:attrName>style.visibility</p:attrName>
                                        </p:attrNameLst>
                                      </p:cBhvr>
                                      <p:to>
                                        <p:strVal val="visible"/>
                                      </p:to>
                                    </p:set>
                                    <p:anim calcmode="lin" valueType="num">
                                      <p:cBhvr additive="base">
                                        <p:cTn id="37" dur="500" fill="hold"/>
                                        <p:tgtEl>
                                          <p:spTgt spid="5135"/>
                                        </p:tgtEl>
                                        <p:attrNameLst>
                                          <p:attrName>ppt_x</p:attrName>
                                        </p:attrNameLst>
                                      </p:cBhvr>
                                      <p:tavLst>
                                        <p:tav tm="0">
                                          <p:val>
                                            <p:strVal val="0-#ppt_w/2"/>
                                          </p:val>
                                        </p:tav>
                                        <p:tav tm="100000">
                                          <p:val>
                                            <p:strVal val="#ppt_x"/>
                                          </p:val>
                                        </p:tav>
                                      </p:tavLst>
                                    </p:anim>
                                    <p:anim calcmode="lin" valueType="num">
                                      <p:cBhvr additive="base">
                                        <p:cTn id="38"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8"/>
                                        </p:tgtEl>
                                        <p:attrNameLst>
                                          <p:attrName>style.visibility</p:attrName>
                                        </p:attrNameLst>
                                      </p:cBhvr>
                                      <p:to>
                                        <p:strVal val="visible"/>
                                      </p:to>
                                    </p:set>
                                    <p:anim calcmode="lin" valueType="num">
                                      <p:cBhvr additive="base">
                                        <p:cTn id="43" dur="500" fill="hold"/>
                                        <p:tgtEl>
                                          <p:spTgt spid="5138"/>
                                        </p:tgtEl>
                                        <p:attrNameLst>
                                          <p:attrName>ppt_x</p:attrName>
                                        </p:attrNameLst>
                                      </p:cBhvr>
                                      <p:tavLst>
                                        <p:tav tm="0">
                                          <p:val>
                                            <p:strVal val="0-#ppt_w/2"/>
                                          </p:val>
                                        </p:tav>
                                        <p:tav tm="100000">
                                          <p:val>
                                            <p:strVal val="#ppt_x"/>
                                          </p:val>
                                        </p:tav>
                                      </p:tavLst>
                                    </p:anim>
                                    <p:anim calcmode="lin" valueType="num">
                                      <p:cBhvr additive="base">
                                        <p:cTn id="44"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9"/>
                                        </p:tgtEl>
                                        <p:attrNameLst>
                                          <p:attrName>style.visibility</p:attrName>
                                        </p:attrNameLst>
                                      </p:cBhvr>
                                      <p:to>
                                        <p:strVal val="visible"/>
                                      </p:to>
                                    </p:set>
                                    <p:anim calcmode="lin" valueType="num">
                                      <p:cBhvr additive="base">
                                        <p:cTn id="49" dur="500" fill="hold"/>
                                        <p:tgtEl>
                                          <p:spTgt spid="5139"/>
                                        </p:tgtEl>
                                        <p:attrNameLst>
                                          <p:attrName>ppt_x</p:attrName>
                                        </p:attrNameLst>
                                      </p:cBhvr>
                                      <p:tavLst>
                                        <p:tav tm="0">
                                          <p:val>
                                            <p:strVal val="0-#ppt_w/2"/>
                                          </p:val>
                                        </p:tav>
                                        <p:tav tm="100000">
                                          <p:val>
                                            <p:strVal val="#ppt_x"/>
                                          </p:val>
                                        </p:tav>
                                      </p:tavLst>
                                    </p:anim>
                                    <p:anim calcmode="lin" valueType="num">
                                      <p:cBhvr additive="base">
                                        <p:cTn id="50"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40"/>
                                        </p:tgtEl>
                                        <p:attrNameLst>
                                          <p:attrName>style.visibility</p:attrName>
                                        </p:attrNameLst>
                                      </p:cBhvr>
                                      <p:to>
                                        <p:strVal val="visible"/>
                                      </p:to>
                                    </p:set>
                                    <p:anim calcmode="lin" valueType="num">
                                      <p:cBhvr additive="base">
                                        <p:cTn id="55" dur="500" fill="hold"/>
                                        <p:tgtEl>
                                          <p:spTgt spid="5140"/>
                                        </p:tgtEl>
                                        <p:attrNameLst>
                                          <p:attrName>ppt_x</p:attrName>
                                        </p:attrNameLst>
                                      </p:cBhvr>
                                      <p:tavLst>
                                        <p:tav tm="0">
                                          <p:val>
                                            <p:strVal val="0-#ppt_w/2"/>
                                          </p:val>
                                        </p:tav>
                                        <p:tav tm="100000">
                                          <p:val>
                                            <p:strVal val="#ppt_x"/>
                                          </p:val>
                                        </p:tav>
                                      </p:tavLst>
                                    </p:anim>
                                    <p:anim calcmode="lin" valueType="num">
                                      <p:cBhvr additive="base">
                                        <p:cTn id="56"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41"/>
                                        </p:tgtEl>
                                        <p:attrNameLst>
                                          <p:attrName>style.visibility</p:attrName>
                                        </p:attrNameLst>
                                      </p:cBhvr>
                                      <p:to>
                                        <p:strVal val="visible"/>
                                      </p:to>
                                    </p:set>
                                    <p:anim calcmode="lin" valueType="num">
                                      <p:cBhvr additive="base">
                                        <p:cTn id="61" dur="500" fill="hold"/>
                                        <p:tgtEl>
                                          <p:spTgt spid="5141"/>
                                        </p:tgtEl>
                                        <p:attrNameLst>
                                          <p:attrName>ppt_x</p:attrName>
                                        </p:attrNameLst>
                                      </p:cBhvr>
                                      <p:tavLst>
                                        <p:tav tm="0">
                                          <p:val>
                                            <p:strVal val="0-#ppt_w/2"/>
                                          </p:val>
                                        </p:tav>
                                        <p:tav tm="100000">
                                          <p:val>
                                            <p:strVal val="#ppt_x"/>
                                          </p:val>
                                        </p:tav>
                                      </p:tavLst>
                                    </p:anim>
                                    <p:anim calcmode="lin" valueType="num">
                                      <p:cBhvr additive="base">
                                        <p:cTn id="62"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42"/>
                                        </p:tgtEl>
                                        <p:attrNameLst>
                                          <p:attrName>style.visibility</p:attrName>
                                        </p:attrNameLst>
                                      </p:cBhvr>
                                      <p:to>
                                        <p:strVal val="visible"/>
                                      </p:to>
                                    </p:set>
                                    <p:anim calcmode="lin" valueType="num">
                                      <p:cBhvr additive="base">
                                        <p:cTn id="67" dur="500" fill="hold"/>
                                        <p:tgtEl>
                                          <p:spTgt spid="5142"/>
                                        </p:tgtEl>
                                        <p:attrNameLst>
                                          <p:attrName>ppt_x</p:attrName>
                                        </p:attrNameLst>
                                      </p:cBhvr>
                                      <p:tavLst>
                                        <p:tav tm="0">
                                          <p:val>
                                            <p:strVal val="0-#ppt_w/2"/>
                                          </p:val>
                                        </p:tav>
                                        <p:tav tm="100000">
                                          <p:val>
                                            <p:strVal val="#ppt_x"/>
                                          </p:val>
                                        </p:tav>
                                      </p:tavLst>
                                    </p:anim>
                                    <p:anim calcmode="lin" valueType="num">
                                      <p:cBhvr additive="base">
                                        <p:cTn id="68" dur="500" fill="hold"/>
                                        <p:tgtEl>
                                          <p:spTgt spid="514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5136"/>
                                        </p:tgtEl>
                                        <p:attrNameLst>
                                          <p:attrName>style.visibility</p:attrName>
                                        </p:attrNameLst>
                                      </p:cBhvr>
                                      <p:to>
                                        <p:strVal val="visible"/>
                                      </p:to>
                                    </p:set>
                                    <p:anim calcmode="lin" valueType="num">
                                      <p:cBhvr additive="base">
                                        <p:cTn id="73" dur="500" fill="hold"/>
                                        <p:tgtEl>
                                          <p:spTgt spid="5136"/>
                                        </p:tgtEl>
                                        <p:attrNameLst>
                                          <p:attrName>ppt_x</p:attrName>
                                        </p:attrNameLst>
                                      </p:cBhvr>
                                      <p:tavLst>
                                        <p:tav tm="0">
                                          <p:val>
                                            <p:strVal val="0-#ppt_w/2"/>
                                          </p:val>
                                        </p:tav>
                                        <p:tav tm="100000">
                                          <p:val>
                                            <p:strVal val="#ppt_x"/>
                                          </p:val>
                                        </p:tav>
                                      </p:tavLst>
                                    </p:anim>
                                    <p:anim calcmode="lin" valueType="num">
                                      <p:cBhvr additive="base">
                                        <p:cTn id="74"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2" fill="hold" nodeType="clickEffect">
                                  <p:stCondLst>
                                    <p:cond delay="0"/>
                                  </p:stCondLst>
                                  <p:childTnLst>
                                    <p:set>
                                      <p:cBhvr>
                                        <p:cTn id="78" dur="1" fill="hold">
                                          <p:stCondLst>
                                            <p:cond delay="0"/>
                                          </p:stCondLst>
                                        </p:cTn>
                                        <p:tgtEl>
                                          <p:spTgt spid="5137"/>
                                        </p:tgtEl>
                                        <p:attrNameLst>
                                          <p:attrName>style.visibility</p:attrName>
                                        </p:attrNameLst>
                                      </p:cBhvr>
                                      <p:to>
                                        <p:strVal val="visible"/>
                                      </p:to>
                                    </p:set>
                                    <p:anim calcmode="lin" valueType="num">
                                      <p:cBhvr additive="base">
                                        <p:cTn id="79" dur="500" fill="hold"/>
                                        <p:tgtEl>
                                          <p:spTgt spid="5137"/>
                                        </p:tgtEl>
                                        <p:attrNameLst>
                                          <p:attrName>ppt_x</p:attrName>
                                        </p:attrNameLst>
                                      </p:cBhvr>
                                      <p:tavLst>
                                        <p:tav tm="0">
                                          <p:val>
                                            <p:strVal val="0-#ppt_w/2"/>
                                          </p:val>
                                        </p:tav>
                                        <p:tav tm="100000">
                                          <p:val>
                                            <p:strVal val="#ppt_x"/>
                                          </p:val>
                                        </p:tav>
                                      </p:tavLst>
                                    </p:anim>
                                    <p:anim calcmode="lin" valueType="num">
                                      <p:cBhvr additive="base">
                                        <p:cTn id="80"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utoUpdateAnimBg="0"/>
      <p:bldP spid="5131" grpId="0" autoUpdateAnimBg="0"/>
      <p:bldP spid="5132" grpId="0" autoUpdateAnimBg="0"/>
      <p:bldP spid="5133" grpId="0" autoUpdateAnimBg="0"/>
      <p:bldP spid="5134" grpId="0" autoUpdateAnimBg="0"/>
      <p:bldP spid="5135" grpId="0" autoUpdateAnimBg="0"/>
      <p:bldP spid="5138" grpId="0" animBg="1"/>
      <p:bldP spid="5139" grpId="0" animBg="1"/>
      <p:bldP spid="5140" grpId="0" animBg="1"/>
      <p:bldP spid="5141" grpId="0" autoUpdateAnimBg="0"/>
      <p:bldP spid="514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90246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Trebuchet MS" charset="0"/>
                <a:ea typeface="ＭＳ Ｐゴシック" charset="0"/>
              </a:rPr>
              <a:t>The Brain</a:t>
            </a:r>
            <a:r>
              <a:rPr lang="ja-JP" altLang="en-US">
                <a:latin typeface="Trebuchet MS" charset="0"/>
                <a:ea typeface="ＭＳ Ｐゴシック" charset="0"/>
              </a:rPr>
              <a:t>’</a:t>
            </a:r>
            <a:r>
              <a:rPr lang="en-US" altLang="ja-JP">
                <a:latin typeface="Trebuchet MS" charset="0"/>
                <a:ea typeface="ＭＳ Ｐゴシック" charset="0"/>
              </a:rPr>
              <a:t>s Reward System</a:t>
            </a:r>
            <a:endParaRPr lang="en-US">
              <a:latin typeface="Trebuchet MS" charset="0"/>
              <a:ea typeface="ＭＳ Ｐゴシック" charset="0"/>
            </a:endParaRPr>
          </a:p>
        </p:txBody>
      </p:sp>
      <p:sp>
        <p:nvSpPr>
          <p:cNvPr id="30722" name="Content Placeholder 4"/>
          <p:cNvSpPr>
            <a:spLocks noGrp="1"/>
          </p:cNvSpPr>
          <p:nvPr>
            <p:ph sz="half" idx="4294967295"/>
          </p:nvPr>
        </p:nvSpPr>
        <p:spPr>
          <a:xfrm>
            <a:off x="2155826" y="2057401"/>
            <a:ext cx="3863975" cy="4068763"/>
          </a:xfrm>
          <a:prstGeom prst="rect">
            <a:avLst/>
          </a:prstGeom>
        </p:spPr>
        <p:txBody>
          <a:bodyPr>
            <a:normAutofit/>
          </a:bodyPr>
          <a:lstStyle/>
          <a:p>
            <a:pPr eaLnBrk="1" hangingPunct="1"/>
            <a:endParaRPr lang="en-US">
              <a:latin typeface="Trebuchet MS" charset="0"/>
              <a:ea typeface="ＭＳ Ｐゴシック" charset="0"/>
            </a:endParaRPr>
          </a:p>
        </p:txBody>
      </p:sp>
      <p:sp>
        <p:nvSpPr>
          <p:cNvPr id="30723" name="Content Placeholder 5"/>
          <p:cNvSpPr>
            <a:spLocks noGrp="1"/>
          </p:cNvSpPr>
          <p:nvPr>
            <p:ph sz="half" idx="4294967295"/>
          </p:nvPr>
        </p:nvSpPr>
        <p:spPr>
          <a:xfrm>
            <a:off x="6184900" y="2057401"/>
            <a:ext cx="3868738" cy="4068763"/>
          </a:xfrm>
          <a:prstGeom prst="rect">
            <a:avLst/>
          </a:prstGeom>
        </p:spPr>
        <p:txBody>
          <a:bodyPr>
            <a:normAutofit/>
          </a:bodyPr>
          <a:lstStyle/>
          <a:p>
            <a:pPr eaLnBrk="1" hangingPunct="1"/>
            <a:r>
              <a:rPr lang="en-US">
                <a:latin typeface="Trebuchet MS" charset="0"/>
                <a:ea typeface="ＭＳ Ｐゴシック" charset="0"/>
              </a:rPr>
              <a:t>Neurotransmitter = DA</a:t>
            </a:r>
          </a:p>
          <a:p>
            <a:pPr eaLnBrk="1" hangingPunct="1"/>
            <a:r>
              <a:rPr lang="en-US">
                <a:latin typeface="Trebuchet MS" charset="0"/>
                <a:ea typeface="ＭＳ Ｐゴシック" charset="0"/>
              </a:rPr>
              <a:t>Responsible for seeking natural rewards that promote survival</a:t>
            </a:r>
          </a:p>
          <a:p>
            <a:pPr lvl="1" eaLnBrk="1" hangingPunct="1"/>
            <a:r>
              <a:rPr lang="en-US">
                <a:latin typeface="Trebuchet MS" charset="0"/>
                <a:ea typeface="ＭＳ Ｐゴシック" charset="0"/>
              </a:rPr>
              <a:t>Food</a:t>
            </a:r>
          </a:p>
          <a:p>
            <a:pPr lvl="1" eaLnBrk="1" hangingPunct="1"/>
            <a:r>
              <a:rPr lang="en-US">
                <a:latin typeface="Trebuchet MS" charset="0"/>
                <a:ea typeface="ＭＳ Ｐゴシック" charset="0"/>
              </a:rPr>
              <a:t>Sex</a:t>
            </a:r>
          </a:p>
          <a:p>
            <a:pPr eaLnBrk="1" hangingPunct="1">
              <a:buFont typeface="Wingdings 2" charset="0"/>
              <a:buNone/>
            </a:pPr>
            <a:endParaRPr lang="en-US">
              <a:latin typeface="Trebuchet MS" charset="0"/>
              <a:ea typeface="ＭＳ Ｐゴシック" charset="0"/>
            </a:endParaRPr>
          </a:p>
          <a:p>
            <a:pPr eaLnBrk="1" hangingPunct="1"/>
            <a:endParaRPr lang="en-US">
              <a:latin typeface="Trebuchet MS" charset="0"/>
              <a:ea typeface="ＭＳ Ｐゴシック" charset="0"/>
            </a:endParaRPr>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33650"/>
            <a:ext cx="3276600"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3415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108</TotalTime>
  <Words>4168</Words>
  <Application>Microsoft Macintosh PowerPoint</Application>
  <PresentationFormat>Widescreen</PresentationFormat>
  <Paragraphs>820</Paragraphs>
  <Slides>114</Slides>
  <Notes>72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34" baseType="lpstr">
      <vt:lpstr>굴림</vt:lpstr>
      <vt:lpstr>ＭＳ Ｐゴシック</vt:lpstr>
      <vt:lpstr>Arial</vt:lpstr>
      <vt:lpstr>Calibri</vt:lpstr>
      <vt:lpstr>Century Gothic</vt:lpstr>
      <vt:lpstr>Comic Sans MS</vt:lpstr>
      <vt:lpstr>Garamond</vt:lpstr>
      <vt:lpstr>Georgia</vt:lpstr>
      <vt:lpstr>Helvetica</vt:lpstr>
      <vt:lpstr>Mangal</vt:lpstr>
      <vt:lpstr>Monotype Sorts</vt:lpstr>
      <vt:lpstr>Myriad Pro</vt:lpstr>
      <vt:lpstr>Times New Roman</vt:lpstr>
      <vt:lpstr>Trebuchet MS</vt:lpstr>
      <vt:lpstr>Verdana</vt:lpstr>
      <vt:lpstr>Wingdings</vt:lpstr>
      <vt:lpstr>Wingdings 2</vt:lpstr>
      <vt:lpstr>Mesh</vt:lpstr>
      <vt:lpstr>Chart</vt:lpstr>
      <vt:lpstr>Photo Editor Photo</vt:lpstr>
      <vt:lpstr>Use of Psychopharmotropic Drugs in Children and Adolescents</vt:lpstr>
      <vt:lpstr>Pediatric Pharmacology: Reality</vt:lpstr>
      <vt:lpstr>Recent Trends</vt:lpstr>
      <vt:lpstr>Safer Medications (?)</vt:lpstr>
      <vt:lpstr>Pediatric Pharmacology: Concerns</vt:lpstr>
      <vt:lpstr>Major Questions to Consider</vt:lpstr>
      <vt:lpstr>Pediatric Psychopharmacology</vt:lpstr>
      <vt:lpstr>Ethics of Pediatric Psychopharmacology</vt:lpstr>
      <vt:lpstr>ADHD</vt:lpstr>
      <vt:lpstr>ADHD</vt:lpstr>
      <vt:lpstr>ADHD:  Prevalence</vt:lpstr>
      <vt:lpstr>ADHD:  Treatment</vt:lpstr>
      <vt:lpstr>ADHD:  Treatment Controversy</vt:lpstr>
      <vt:lpstr>PowerPoint Presentation</vt:lpstr>
      <vt:lpstr>Pathophysiology</vt:lpstr>
      <vt:lpstr>ADHD:  Pharmacologic Substrate</vt:lpstr>
      <vt:lpstr>ADHD: Stimulants</vt:lpstr>
      <vt:lpstr>ADHD Drugs</vt:lpstr>
      <vt:lpstr>ADHD Drugs:  DAT</vt:lpstr>
      <vt:lpstr>ADHD:  Generalizations about Dosing</vt:lpstr>
      <vt:lpstr>Concerta </vt:lpstr>
      <vt:lpstr>Methylphenidate: Warnings</vt:lpstr>
      <vt:lpstr>Methylphenidate: Warnings</vt:lpstr>
      <vt:lpstr>Methylphenidate: Side Effects</vt:lpstr>
      <vt:lpstr>Dexmethylphenidate (Focalin)</vt:lpstr>
      <vt:lpstr>D-amphetamine: Side Effects</vt:lpstr>
      <vt:lpstr>Atomoxetine</vt:lpstr>
      <vt:lpstr>Atomoxetine: SE and ADR</vt:lpstr>
      <vt:lpstr>Stimulants: Adverse effects</vt:lpstr>
      <vt:lpstr>ADHD:  Modafinil</vt:lpstr>
      <vt:lpstr>ADHD:  Modafinil</vt:lpstr>
      <vt:lpstr>General Principles of Medical Intervention</vt:lpstr>
      <vt:lpstr>General Principles of Medical Intervention</vt:lpstr>
      <vt:lpstr>Reasons for treatment failure</vt:lpstr>
      <vt:lpstr>Depression</vt:lpstr>
      <vt:lpstr>Antidepressants</vt:lpstr>
      <vt:lpstr>Antidepressants: Suicide Risk</vt:lpstr>
      <vt:lpstr>Antidepressants: Suicide Risk</vt:lpstr>
      <vt:lpstr>FDA Approved Antidepressants for Children</vt:lpstr>
      <vt:lpstr>Antidepressants: Suicide Risk</vt:lpstr>
      <vt:lpstr>Antidepressants: Suicide Risk</vt:lpstr>
      <vt:lpstr>Antidepressants: Onset of Action</vt:lpstr>
      <vt:lpstr>Children: Antipsychotics</vt:lpstr>
      <vt:lpstr>Children: Antipsychotics</vt:lpstr>
      <vt:lpstr>Children: Antipsychotics</vt:lpstr>
      <vt:lpstr>Pharmacotherapy in Learning Disabilities</vt:lpstr>
      <vt:lpstr>Pharmacotherapy in Learning Disabilities</vt:lpstr>
      <vt:lpstr>Pharmacotherapy in Learning Disabilities</vt:lpstr>
      <vt:lpstr>Learning Disabilities:  Antipsychotics</vt:lpstr>
      <vt:lpstr>Learning Disabilities:  Antipsychotics</vt:lpstr>
      <vt:lpstr>Learning Disabilities:  Antidepressants</vt:lpstr>
      <vt:lpstr>Learning Disabilities:  Anxiolytics</vt:lpstr>
      <vt:lpstr>Learning Disabilities:  Mood Stabilizers</vt:lpstr>
      <vt:lpstr>Autism:  DA Antagonists</vt:lpstr>
      <vt:lpstr>Autism:  Antipsychotics</vt:lpstr>
      <vt:lpstr>Autism:  SSRIs</vt:lpstr>
      <vt:lpstr>Summary</vt:lpstr>
      <vt:lpstr>OTC Meds - Children</vt:lpstr>
      <vt:lpstr>Supplements and herbs</vt:lpstr>
      <vt:lpstr>MedWatch Program</vt:lpstr>
      <vt:lpstr>MedWatch Program</vt:lpstr>
      <vt:lpstr>PowerPoint Presentation</vt:lpstr>
      <vt:lpstr>DRUG ABUSE IN TEENS</vt:lpstr>
      <vt:lpstr>Drugs of Choice</vt:lpstr>
      <vt:lpstr>PowerPoint Presentation</vt:lpstr>
      <vt:lpstr>Commonly Abused Medications</vt:lpstr>
      <vt:lpstr>Rx Drug Misuse in the U.S.</vt:lpstr>
      <vt:lpstr>PowerPoint Presentation</vt:lpstr>
      <vt:lpstr>Why the high prevalence?</vt:lpstr>
      <vt:lpstr>Why the high prevalence?</vt:lpstr>
      <vt:lpstr>TEENS</vt:lpstr>
      <vt:lpstr>TEENS: Exploration</vt:lpstr>
      <vt:lpstr>The Adolescent Brain</vt:lpstr>
      <vt:lpstr>The Adolescent Brain</vt:lpstr>
      <vt:lpstr> Increased Connectivity</vt:lpstr>
      <vt:lpstr>Changes in Frontal/Limbic Balance</vt:lpstr>
      <vt:lpstr>Learning Curve in Teens</vt:lpstr>
      <vt:lpstr>Teens and Behavior</vt:lpstr>
      <vt:lpstr>Teens and Behavior</vt:lpstr>
      <vt:lpstr>Teen Brain and Drugs</vt:lpstr>
      <vt:lpstr>Brain Development</vt:lpstr>
      <vt:lpstr>Brain Development</vt:lpstr>
      <vt:lpstr>Adolescent Brain</vt:lpstr>
      <vt:lpstr>Adolescent Brain and Stress</vt:lpstr>
      <vt:lpstr>Adolescent Brain After Pruning</vt:lpstr>
      <vt:lpstr>Adolescent Brain + Hormones</vt:lpstr>
      <vt:lpstr>Adolescents and Sleep</vt:lpstr>
      <vt:lpstr>PowerPoint Presentation</vt:lpstr>
      <vt:lpstr>Alcohol Spect Scans</vt:lpstr>
      <vt:lpstr>   </vt:lpstr>
      <vt:lpstr> </vt:lpstr>
      <vt:lpstr>Marijuana Spect Scans</vt:lpstr>
      <vt:lpstr>Stimulant Spect Scans</vt:lpstr>
      <vt:lpstr>   Impact of Chemical Dependency</vt:lpstr>
      <vt:lpstr>Prescription and OTC Drugs</vt:lpstr>
      <vt:lpstr>Choices</vt:lpstr>
      <vt:lpstr>PowerPoint Presentation</vt:lpstr>
      <vt:lpstr>PowerPoint Presentation</vt:lpstr>
      <vt:lpstr>The Brain’s Reward System</vt:lpstr>
      <vt:lpstr>Drugs Hijack the Brain</vt:lpstr>
      <vt:lpstr>PowerPoint Presentation</vt:lpstr>
      <vt:lpstr>PowerPoint Presentation</vt:lpstr>
      <vt:lpstr>NARCAN PARTIES</vt:lpstr>
      <vt:lpstr>Brain Imaging SPECT </vt:lpstr>
      <vt:lpstr>Brain Imaging SPECT</vt:lpstr>
      <vt:lpstr>PowerPoint Presentation</vt:lpstr>
      <vt:lpstr>Killer Heroin</vt:lpstr>
      <vt:lpstr>“Eyeballing”</vt:lpstr>
      <vt:lpstr>“In the news…</vt:lpstr>
      <vt:lpstr>Sample of Products with DXM</vt:lpstr>
      <vt:lpstr>Pharming Parties or Trailmixing</vt:lpstr>
      <vt:lpstr>Diphenhydramine Abuse</vt:lpstr>
      <vt:lpstr>Ambien</vt:lpstr>
      <vt:lpstr>WASP</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Psychopharmotropic Drugs in Children and Adolescents</dc:title>
  <dc:creator>Randall Tackett</dc:creator>
  <cp:lastModifiedBy/>
  <cp:revision>7</cp:revision>
  <dcterms:created xsi:type="dcterms:W3CDTF">2016-10-17T12:55:00Z</dcterms:created>
  <dcterms:modified xsi:type="dcterms:W3CDTF">2018-04-26T02:37:54Z</dcterms:modified>
</cp:coreProperties>
</file>