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0.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1.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2.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8"/>
  </p:notesMasterIdLst>
  <p:handoutMasterIdLst>
    <p:handoutMasterId r:id="rId69"/>
  </p:handoutMasterIdLst>
  <p:sldIdLst>
    <p:sldId id="256" r:id="rId2"/>
    <p:sldId id="257" r:id="rId3"/>
    <p:sldId id="258" r:id="rId4"/>
    <p:sldId id="260" r:id="rId5"/>
    <p:sldId id="261" r:id="rId6"/>
    <p:sldId id="263" r:id="rId7"/>
    <p:sldId id="399" r:id="rId8"/>
    <p:sldId id="390" r:id="rId9"/>
    <p:sldId id="393" r:id="rId10"/>
    <p:sldId id="408" r:id="rId11"/>
    <p:sldId id="395" r:id="rId12"/>
    <p:sldId id="396" r:id="rId13"/>
    <p:sldId id="397" r:id="rId14"/>
    <p:sldId id="398" r:id="rId15"/>
    <p:sldId id="407" r:id="rId16"/>
    <p:sldId id="267" r:id="rId17"/>
    <p:sldId id="389" r:id="rId18"/>
    <p:sldId id="283" r:id="rId19"/>
    <p:sldId id="284" r:id="rId20"/>
    <p:sldId id="291" r:id="rId21"/>
    <p:sldId id="285" r:id="rId22"/>
    <p:sldId id="286" r:id="rId23"/>
    <p:sldId id="287" r:id="rId24"/>
    <p:sldId id="289" r:id="rId25"/>
    <p:sldId id="404" r:id="rId26"/>
    <p:sldId id="405" r:id="rId27"/>
    <p:sldId id="295" r:id="rId28"/>
    <p:sldId id="296" r:id="rId29"/>
    <p:sldId id="297" r:id="rId30"/>
    <p:sldId id="298" r:id="rId31"/>
    <p:sldId id="300" r:id="rId32"/>
    <p:sldId id="302" r:id="rId33"/>
    <p:sldId id="303" r:id="rId34"/>
    <p:sldId id="304" r:id="rId35"/>
    <p:sldId id="306" r:id="rId36"/>
    <p:sldId id="367" r:id="rId37"/>
    <p:sldId id="366" r:id="rId38"/>
    <p:sldId id="308" r:id="rId39"/>
    <p:sldId id="309" r:id="rId40"/>
    <p:sldId id="310" r:id="rId41"/>
    <p:sldId id="361" r:id="rId42"/>
    <p:sldId id="311" r:id="rId43"/>
    <p:sldId id="374" r:id="rId44"/>
    <p:sldId id="375" r:id="rId45"/>
    <p:sldId id="376" r:id="rId46"/>
    <p:sldId id="400" r:id="rId47"/>
    <p:sldId id="401" r:id="rId48"/>
    <p:sldId id="321" r:id="rId49"/>
    <p:sldId id="316" r:id="rId50"/>
    <p:sldId id="318" r:id="rId51"/>
    <p:sldId id="341" r:id="rId52"/>
    <p:sldId id="406" r:id="rId53"/>
    <p:sldId id="402" r:id="rId54"/>
    <p:sldId id="364" r:id="rId55"/>
    <p:sldId id="345" r:id="rId56"/>
    <p:sldId id="348" r:id="rId57"/>
    <p:sldId id="349" r:id="rId58"/>
    <p:sldId id="350" r:id="rId59"/>
    <p:sldId id="354" r:id="rId60"/>
    <p:sldId id="334" r:id="rId61"/>
    <p:sldId id="392" r:id="rId62"/>
    <p:sldId id="335" r:id="rId63"/>
    <p:sldId id="373" r:id="rId64"/>
    <p:sldId id="370" r:id="rId65"/>
    <p:sldId id="371" r:id="rId66"/>
    <p:sldId id="372" r:id="rId6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rosoft Office User" initials="Office [3]" lastIdx="1" clrIdx="0"/>
  <p:cmAuthor id="2" name="mdiamon@MA.MENTALHEALTHSCREENING.ORG" initials="m" lastIdx="11" clrIdx="1">
    <p:extLst/>
  </p:cmAuthor>
  <p:cmAuthor id="3" name="lsteele@MA.MENTALHEALTHSCREENING.ORG" initials="l" lastIdx="4" clrIdx="2">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5389"/>
    <p:restoredTop sz="90926" autoAdjust="0"/>
  </p:normalViewPr>
  <p:slideViewPr>
    <p:cSldViewPr>
      <p:cViewPr varScale="1">
        <p:scale>
          <a:sx n="81" d="100"/>
          <a:sy n="81" d="100"/>
        </p:scale>
        <p:origin x="560" y="1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notesMaster" Target="notesMasters/notesMaster1.xml"/><Relationship Id="rId69" Type="http://schemas.openxmlformats.org/officeDocument/2006/relationships/handoutMaster" Target="handoutMasters/handoutMaster1.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70" Type="http://schemas.openxmlformats.org/officeDocument/2006/relationships/commentAuthors" Target="commentAuthors.xml"/><Relationship Id="rId71" Type="http://schemas.openxmlformats.org/officeDocument/2006/relationships/presProps" Target="presProps.xml"/><Relationship Id="rId72" Type="http://schemas.openxmlformats.org/officeDocument/2006/relationships/viewProps" Target="viewProp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73" Type="http://schemas.openxmlformats.org/officeDocument/2006/relationships/theme" Target="theme/theme1.xml"/><Relationship Id="rId74" Type="http://schemas.openxmlformats.org/officeDocument/2006/relationships/tableStyles" Target="tableStyles.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charts/_rels/chart1.xml.rels><?xml version="1.0" encoding="UTF-8" standalone="yes"?>
<Relationships xmlns="http://schemas.openxmlformats.org/package/2006/relationships"><Relationship Id="rId1" Type="http://schemas.microsoft.com/office/2011/relationships/chartStyle" Target="style1.xml"/><Relationship Id="rId2" Type="http://schemas.microsoft.com/office/2011/relationships/chartColorStyle" Target="colors1.xml"/><Relationship Id="rId3" Type="http://schemas.openxmlformats.org/officeDocument/2006/relationships/oleObject" Target="file:////C:\Users\lsteele\Downloads\Fulton%20County%20data.xlsx" TargetMode="External"/></Relationships>
</file>

<file path=ppt/charts/_rels/chart2.xml.rels><?xml version="1.0" encoding="UTF-8" standalone="yes"?>
<Relationships xmlns="http://schemas.openxmlformats.org/package/2006/relationships"><Relationship Id="rId1" Type="http://schemas.microsoft.com/office/2011/relationships/chartStyle" Target="style2.xml"/><Relationship Id="rId2" Type="http://schemas.microsoft.com/office/2011/relationships/chartColorStyle" Target="colors2.xml"/><Relationship Id="rId3" Type="http://schemas.openxmlformats.org/officeDocument/2006/relationships/oleObject" Target="file:////C:\Users\lsteele\Downloads\Fulton%20County%20data.xlsx" TargetMode="External"/></Relationships>
</file>

<file path=ppt/charts/_rels/chart3.xml.rels><?xml version="1.0" encoding="UTF-8" standalone="yes"?>
<Relationships xmlns="http://schemas.openxmlformats.org/package/2006/relationships"><Relationship Id="rId1" Type="http://schemas.microsoft.com/office/2011/relationships/chartStyle" Target="style3.xml"/><Relationship Id="rId2" Type="http://schemas.microsoft.com/office/2011/relationships/chartColorStyle" Target="colors3.xml"/><Relationship Id="rId3" Type="http://schemas.openxmlformats.org/officeDocument/2006/relationships/oleObject" Target="file:////C:\Users\lsteele\Downloads\Fulton%20County%20data.xlsx" TargetMode="External"/></Relationships>
</file>

<file path=ppt/charts/_rels/chart4.xml.rels><?xml version="1.0" encoding="UTF-8" standalone="yes"?>
<Relationships xmlns="http://schemas.openxmlformats.org/package/2006/relationships"><Relationship Id="rId1" Type="http://schemas.microsoft.com/office/2011/relationships/chartStyle" Target="style4.xml"/><Relationship Id="rId2" Type="http://schemas.microsoft.com/office/2011/relationships/chartColorStyle" Target="colors4.xml"/><Relationship Id="rId3" Type="http://schemas.openxmlformats.org/officeDocument/2006/relationships/oleObject" Target="file:////C:\Users\lsteele\Downloads\Fulton%20County%20data.xlsx" TargetMode="External"/></Relationships>
</file>

<file path=ppt/charts/_rels/chart5.xml.rels><?xml version="1.0" encoding="UTF-8" standalone="yes"?>
<Relationships xmlns="http://schemas.openxmlformats.org/package/2006/relationships"><Relationship Id="rId1" Type="http://schemas.microsoft.com/office/2011/relationships/chartStyle" Target="style5.xml"/><Relationship Id="rId2" Type="http://schemas.microsoft.com/office/2011/relationships/chartColorStyle" Target="colors5.xml"/><Relationship Id="rId3" Type="http://schemas.openxmlformats.org/officeDocument/2006/relationships/oleObject" Target="file:////var\folders\z2\2_64c81x0_s7jmzdxlm0pzqc0000gp\T\com.microsoft.Outlook\Outlook%20Temp\Copy%20of%20Screening%20Numbers%20MD%20edit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1"/>
          <c:order val="0"/>
          <c:tx>
            <c:strRef>
              <c:f>'[Fulton County data.xlsx]Sheet1'!$K$7</c:f>
              <c:strCache>
                <c:ptCount val="1"/>
                <c:pt idx="0">
                  <c:v>Georgia</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2"/>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'[Fulton County data.xlsx]Sheet1'!$L$5:$R$5</c:f>
              <c:strCache>
                <c:ptCount val="7"/>
                <c:pt idx="0">
                  <c:v>6th grade</c:v>
                </c:pt>
                <c:pt idx="1">
                  <c:v>7th grade</c:v>
                </c:pt>
                <c:pt idx="2">
                  <c:v>8th grade</c:v>
                </c:pt>
                <c:pt idx="3">
                  <c:v>9th grade</c:v>
                </c:pt>
                <c:pt idx="4">
                  <c:v>10th grade</c:v>
                </c:pt>
                <c:pt idx="5">
                  <c:v>11th grade</c:v>
                </c:pt>
                <c:pt idx="6">
                  <c:v>12th grade</c:v>
                </c:pt>
              </c:strCache>
            </c:strRef>
          </c:cat>
          <c:val>
            <c:numRef>
              <c:f>'[Fulton County data.xlsx]Sheet1'!$L$7:$R$7</c:f>
              <c:numCache>
                <c:formatCode>0%</c:formatCode>
                <c:ptCount val="7"/>
                <c:pt idx="0">
                  <c:v>0.45</c:v>
                </c:pt>
                <c:pt idx="1">
                  <c:v>0.42</c:v>
                </c:pt>
                <c:pt idx="2">
                  <c:v>0.38</c:v>
                </c:pt>
                <c:pt idx="3">
                  <c:v>0.3</c:v>
                </c:pt>
                <c:pt idx="4">
                  <c:v>0.26</c:v>
                </c:pt>
                <c:pt idx="5">
                  <c:v>0.25</c:v>
                </c:pt>
                <c:pt idx="6">
                  <c:v>0.25</c:v>
                </c:pt>
              </c:numCache>
            </c:numRef>
          </c:val>
          <c:extLst xmlns:c16r2="http://schemas.microsoft.com/office/drawing/2015/06/chart">
            <c:ext xmlns:c16="http://schemas.microsoft.com/office/drawing/2014/chart" uri="{C3380CC4-5D6E-409C-BE32-E72D297353CC}">
              <c16:uniqueId val="{00000001-5D8B-42A5-B51D-DD8AD104764F}"/>
            </c:ext>
          </c:extLst>
        </c:ser>
        <c:dLbls>
          <c:dLblPos val="inEnd"/>
          <c:showLegendKey val="0"/>
          <c:showVal val="1"/>
          <c:showCatName val="0"/>
          <c:showSerName val="0"/>
          <c:showPercent val="0"/>
          <c:showBubbleSize val="0"/>
        </c:dLbls>
        <c:gapWidth val="100"/>
        <c:overlap val="-24"/>
        <c:axId val="-1981737664"/>
        <c:axId val="-1911734880"/>
      </c:barChart>
      <c:catAx>
        <c:axId val="-1981737664"/>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2"/>
                </a:solidFill>
                <a:latin typeface="+mn-lt"/>
                <a:ea typeface="+mn-ea"/>
                <a:cs typeface="+mn-cs"/>
              </a:defRPr>
            </a:pPr>
            <a:endParaRPr lang="en-US"/>
          </a:p>
        </c:txPr>
        <c:crossAx val="-1911734880"/>
        <c:crosses val="autoZero"/>
        <c:auto val="1"/>
        <c:lblAlgn val="ctr"/>
        <c:lblOffset val="100"/>
        <c:noMultiLvlLbl val="0"/>
      </c:catAx>
      <c:valAx>
        <c:axId val="-1911734880"/>
        <c:scaling>
          <c:orientation val="minMax"/>
          <c:max val="1.0"/>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en-US"/>
          </a:p>
        </c:txPr>
        <c:crossAx val="-1981737664"/>
        <c:crosses val="autoZero"/>
        <c:crossBetween val="between"/>
      </c:valAx>
      <c:spPr>
        <a:noFill/>
        <a:ln>
          <a:noFill/>
        </a:ln>
        <a:effectLst/>
      </c:spPr>
    </c:plotArea>
    <c:legend>
      <c:legendPos val="b"/>
      <c:layout>
        <c:manualLayout>
          <c:xMode val="edge"/>
          <c:yMode val="edge"/>
          <c:x val="0.398575872460387"/>
          <c:y val="0.928085568922828"/>
          <c:w val="0.230625911344415"/>
          <c:h val="0.0542087853462314"/>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2"/>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1"/>
          <c:order val="0"/>
          <c:tx>
            <c:strRef>
              <c:f>'[Fulton County data.xlsx]Sheet1'!$A$26</c:f>
              <c:strCache>
                <c:ptCount val="1"/>
                <c:pt idx="0">
                  <c:v>Georgia</c:v>
                </c:pt>
              </c:strCache>
            </c:strRef>
          </c:tx>
          <c:spPr>
            <a:gradFill rotWithShape="1">
              <a:gsLst>
                <a:gs pos="0">
                  <a:schemeClr val="accent3">
                    <a:tint val="43000"/>
                    <a:satMod val="165000"/>
                  </a:schemeClr>
                </a:gs>
                <a:gs pos="55000">
                  <a:schemeClr val="accent3">
                    <a:tint val="83000"/>
                    <a:satMod val="155000"/>
                  </a:schemeClr>
                </a:gs>
                <a:gs pos="100000">
                  <a:schemeClr val="accent3">
                    <a:shade val="85000"/>
                  </a:schemeClr>
                </a:gs>
              </a:gsLst>
              <a:path path="circle">
                <a:fillToRect l="-40000" t="-90000" r="140000" b="190000"/>
              </a:path>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2"/>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'[Fulton County data.xlsx]Sheet1'!$B$24:$H$24</c:f>
              <c:strCache>
                <c:ptCount val="7"/>
                <c:pt idx="0">
                  <c:v>6th grade</c:v>
                </c:pt>
                <c:pt idx="1">
                  <c:v>7th grade</c:v>
                </c:pt>
                <c:pt idx="2">
                  <c:v>8th grade</c:v>
                </c:pt>
                <c:pt idx="3">
                  <c:v>9th grade</c:v>
                </c:pt>
                <c:pt idx="4">
                  <c:v>10th grade</c:v>
                </c:pt>
                <c:pt idx="5">
                  <c:v>11th grade</c:v>
                </c:pt>
                <c:pt idx="6">
                  <c:v>12th grade</c:v>
                </c:pt>
              </c:strCache>
            </c:strRef>
          </c:cat>
          <c:val>
            <c:numRef>
              <c:f>'[Fulton County data.xlsx]Sheet1'!$B$26:$H$26</c:f>
              <c:numCache>
                <c:formatCode>0%</c:formatCode>
                <c:ptCount val="7"/>
                <c:pt idx="0">
                  <c:v>0.47</c:v>
                </c:pt>
                <c:pt idx="1">
                  <c:v>0.35</c:v>
                </c:pt>
                <c:pt idx="2">
                  <c:v>0.29</c:v>
                </c:pt>
                <c:pt idx="3">
                  <c:v>0.25</c:v>
                </c:pt>
                <c:pt idx="4">
                  <c:v>0.2</c:v>
                </c:pt>
                <c:pt idx="5">
                  <c:v>0.19</c:v>
                </c:pt>
                <c:pt idx="6">
                  <c:v>0.2</c:v>
                </c:pt>
              </c:numCache>
            </c:numRef>
          </c:val>
          <c:extLst xmlns:c16r2="http://schemas.microsoft.com/office/drawing/2015/06/chart">
            <c:ext xmlns:c16="http://schemas.microsoft.com/office/drawing/2014/chart" uri="{C3380CC4-5D6E-409C-BE32-E72D297353CC}">
              <c16:uniqueId val="{00000001-48E1-4668-8C6F-D961C1D56FDA}"/>
            </c:ext>
          </c:extLst>
        </c:ser>
        <c:dLbls>
          <c:dLblPos val="inEnd"/>
          <c:showLegendKey val="0"/>
          <c:showVal val="1"/>
          <c:showCatName val="0"/>
          <c:showSerName val="0"/>
          <c:showPercent val="0"/>
          <c:showBubbleSize val="0"/>
        </c:dLbls>
        <c:gapWidth val="100"/>
        <c:overlap val="-24"/>
        <c:axId val="-1980861488"/>
        <c:axId val="-1980866368"/>
      </c:barChart>
      <c:catAx>
        <c:axId val="-1980861488"/>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2"/>
                </a:solidFill>
                <a:latin typeface="+mn-lt"/>
                <a:ea typeface="+mn-ea"/>
                <a:cs typeface="+mn-cs"/>
              </a:defRPr>
            </a:pPr>
            <a:endParaRPr lang="en-US"/>
          </a:p>
        </c:txPr>
        <c:crossAx val="-1980866368"/>
        <c:crosses val="autoZero"/>
        <c:auto val="1"/>
        <c:lblAlgn val="ctr"/>
        <c:lblOffset val="100"/>
        <c:noMultiLvlLbl val="0"/>
      </c:catAx>
      <c:valAx>
        <c:axId val="-1980866368"/>
        <c:scaling>
          <c:orientation val="minMax"/>
          <c:max val="1.0"/>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2"/>
                </a:solidFill>
                <a:latin typeface="+mn-lt"/>
                <a:ea typeface="+mn-ea"/>
                <a:cs typeface="+mn-cs"/>
              </a:defRPr>
            </a:pPr>
            <a:endParaRPr lang="en-US"/>
          </a:p>
        </c:txPr>
        <c:crossAx val="-198086148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2"/>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1"/>
          <c:order val="0"/>
          <c:tx>
            <c:strRef>
              <c:f>'[Fulton County data.xlsx]Sheet1'!$A$35</c:f>
              <c:strCache>
                <c:ptCount val="1"/>
                <c:pt idx="0">
                  <c:v>Georgia</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2"/>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'[Fulton County data.xlsx]Sheet1'!$B$33:$H$33</c:f>
              <c:strCache>
                <c:ptCount val="7"/>
                <c:pt idx="0">
                  <c:v>6th grade</c:v>
                </c:pt>
                <c:pt idx="1">
                  <c:v>7th grade</c:v>
                </c:pt>
                <c:pt idx="2">
                  <c:v>8th grade</c:v>
                </c:pt>
                <c:pt idx="3">
                  <c:v>9th grade</c:v>
                </c:pt>
                <c:pt idx="4">
                  <c:v>10th grade</c:v>
                </c:pt>
                <c:pt idx="5">
                  <c:v>11th grade</c:v>
                </c:pt>
                <c:pt idx="6">
                  <c:v>12th grade</c:v>
                </c:pt>
              </c:strCache>
            </c:strRef>
          </c:cat>
          <c:val>
            <c:numRef>
              <c:f>'[Fulton County data.xlsx]Sheet1'!$B$35:$H$35</c:f>
              <c:numCache>
                <c:formatCode>0%</c:formatCode>
                <c:ptCount val="7"/>
                <c:pt idx="0">
                  <c:v>0.6</c:v>
                </c:pt>
                <c:pt idx="1">
                  <c:v>0.51</c:v>
                </c:pt>
                <c:pt idx="2">
                  <c:v>0.47</c:v>
                </c:pt>
                <c:pt idx="3">
                  <c:v>0.39</c:v>
                </c:pt>
                <c:pt idx="4">
                  <c:v>0.38</c:v>
                </c:pt>
                <c:pt idx="5">
                  <c:v>0.38</c:v>
                </c:pt>
                <c:pt idx="6">
                  <c:v>0.42</c:v>
                </c:pt>
              </c:numCache>
            </c:numRef>
          </c:val>
          <c:extLst xmlns:c16r2="http://schemas.microsoft.com/office/drawing/2015/06/chart">
            <c:ext xmlns:c16="http://schemas.microsoft.com/office/drawing/2014/chart" uri="{C3380CC4-5D6E-409C-BE32-E72D297353CC}">
              <c16:uniqueId val="{00000001-7BC7-4738-B3B0-D55D4D7B92C0}"/>
            </c:ext>
          </c:extLst>
        </c:ser>
        <c:dLbls>
          <c:dLblPos val="inEnd"/>
          <c:showLegendKey val="0"/>
          <c:showVal val="1"/>
          <c:showCatName val="0"/>
          <c:showSerName val="0"/>
          <c:showPercent val="0"/>
          <c:showBubbleSize val="0"/>
        </c:dLbls>
        <c:gapWidth val="100"/>
        <c:overlap val="-24"/>
        <c:axId val="-1981090816"/>
        <c:axId val="-1981099872"/>
      </c:barChart>
      <c:catAx>
        <c:axId val="-1981090816"/>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2"/>
                </a:solidFill>
                <a:latin typeface="+mn-lt"/>
                <a:ea typeface="+mn-ea"/>
                <a:cs typeface="+mn-cs"/>
              </a:defRPr>
            </a:pPr>
            <a:endParaRPr lang="en-US"/>
          </a:p>
        </c:txPr>
        <c:crossAx val="-1981099872"/>
        <c:crosses val="autoZero"/>
        <c:auto val="1"/>
        <c:lblAlgn val="ctr"/>
        <c:lblOffset val="100"/>
        <c:noMultiLvlLbl val="0"/>
      </c:catAx>
      <c:valAx>
        <c:axId val="-1981099872"/>
        <c:scaling>
          <c:orientation val="minMax"/>
          <c:max val="1.0"/>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2"/>
                </a:solidFill>
                <a:latin typeface="+mn-lt"/>
                <a:ea typeface="+mn-ea"/>
                <a:cs typeface="+mn-cs"/>
              </a:defRPr>
            </a:pPr>
            <a:endParaRPr lang="en-US"/>
          </a:p>
        </c:txPr>
        <c:crossAx val="-198109081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2"/>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1"/>
          <c:order val="0"/>
          <c:tx>
            <c:strRef>
              <c:f>'[Fulton County data.xlsx]Sheet1'!$A$17</c:f>
              <c:strCache>
                <c:ptCount val="1"/>
                <c:pt idx="0">
                  <c:v>Georgia</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2"/>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'[Fulton County data.xlsx]Sheet1'!$B$15:$H$15</c:f>
              <c:strCache>
                <c:ptCount val="7"/>
                <c:pt idx="0">
                  <c:v>6th grade</c:v>
                </c:pt>
                <c:pt idx="1">
                  <c:v>7th grade</c:v>
                </c:pt>
                <c:pt idx="2">
                  <c:v>8th grade</c:v>
                </c:pt>
                <c:pt idx="3">
                  <c:v>9th grade</c:v>
                </c:pt>
                <c:pt idx="4">
                  <c:v>10th grade</c:v>
                </c:pt>
                <c:pt idx="5">
                  <c:v>11th grade</c:v>
                </c:pt>
                <c:pt idx="6">
                  <c:v>12th grade</c:v>
                </c:pt>
              </c:strCache>
            </c:strRef>
          </c:cat>
          <c:val>
            <c:numRef>
              <c:f>'[Fulton County data.xlsx]Sheet1'!$B$17:$H$17</c:f>
              <c:numCache>
                <c:formatCode>0%</c:formatCode>
                <c:ptCount val="7"/>
                <c:pt idx="0">
                  <c:v>0.6</c:v>
                </c:pt>
                <c:pt idx="1">
                  <c:v>0.58</c:v>
                </c:pt>
                <c:pt idx="2">
                  <c:v>0.56</c:v>
                </c:pt>
                <c:pt idx="3">
                  <c:v>0.51</c:v>
                </c:pt>
                <c:pt idx="4">
                  <c:v>0.49</c:v>
                </c:pt>
                <c:pt idx="5">
                  <c:v>0.49</c:v>
                </c:pt>
                <c:pt idx="6">
                  <c:v>0.48</c:v>
                </c:pt>
              </c:numCache>
            </c:numRef>
          </c:val>
          <c:extLst xmlns:c16r2="http://schemas.microsoft.com/office/drawing/2015/06/chart">
            <c:ext xmlns:c16="http://schemas.microsoft.com/office/drawing/2014/chart" uri="{C3380CC4-5D6E-409C-BE32-E72D297353CC}">
              <c16:uniqueId val="{00000001-560C-457D-8F01-8DE510E15FA3}"/>
            </c:ext>
          </c:extLst>
        </c:ser>
        <c:dLbls>
          <c:dLblPos val="inEnd"/>
          <c:showLegendKey val="0"/>
          <c:showVal val="1"/>
          <c:showCatName val="0"/>
          <c:showSerName val="0"/>
          <c:showPercent val="0"/>
          <c:showBubbleSize val="0"/>
        </c:dLbls>
        <c:gapWidth val="100"/>
        <c:overlap val="-24"/>
        <c:axId val="-1981156784"/>
        <c:axId val="-1981163072"/>
      </c:barChart>
      <c:catAx>
        <c:axId val="-1981156784"/>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2"/>
                </a:solidFill>
                <a:latin typeface="+mn-lt"/>
                <a:ea typeface="+mn-ea"/>
                <a:cs typeface="+mn-cs"/>
              </a:defRPr>
            </a:pPr>
            <a:endParaRPr lang="en-US"/>
          </a:p>
        </c:txPr>
        <c:crossAx val="-1981163072"/>
        <c:crosses val="autoZero"/>
        <c:auto val="1"/>
        <c:lblAlgn val="ctr"/>
        <c:lblOffset val="100"/>
        <c:noMultiLvlLbl val="0"/>
      </c:catAx>
      <c:valAx>
        <c:axId val="-1981163072"/>
        <c:scaling>
          <c:orientation val="minMax"/>
          <c:max val="1.0"/>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2"/>
                </a:solidFill>
                <a:latin typeface="+mn-lt"/>
                <a:ea typeface="+mn-ea"/>
                <a:cs typeface="+mn-cs"/>
              </a:defRPr>
            </a:pPr>
            <a:endParaRPr lang="en-US"/>
          </a:p>
        </c:txPr>
        <c:crossAx val="-198115678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2"/>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'For CTI handbook'!$H$24</c:f>
              <c:strCache>
                <c:ptCount val="1"/>
                <c:pt idx="0">
                  <c:v>Screened in</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bg1"/>
                    </a:solidFill>
                    <a:latin typeface="Calibri" charset="0"/>
                    <a:ea typeface="Calibri" charset="0"/>
                    <a:cs typeface="Calibri" charset="0"/>
                  </a:defRPr>
                </a:pPr>
                <a:endParaRPr lang="en-US"/>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'For CTI handbook'!$G$25:$G$27</c:f>
              <c:strCache>
                <c:ptCount val="3"/>
                <c:pt idx="0">
                  <c:v>Student Response Card ONLY</c:v>
                </c:pt>
                <c:pt idx="1">
                  <c:v>Screening without Student Response Card</c:v>
                </c:pt>
                <c:pt idx="2">
                  <c:v>Screening with Student Response Card</c:v>
                </c:pt>
              </c:strCache>
            </c:strRef>
          </c:cat>
          <c:val>
            <c:numRef>
              <c:f>'For CTI handbook'!$H$25:$H$27</c:f>
              <c:numCache>
                <c:formatCode>0%</c:formatCode>
                <c:ptCount val="3"/>
                <c:pt idx="0" formatCode="General">
                  <c:v>0.0</c:v>
                </c:pt>
                <c:pt idx="1">
                  <c:v>0.08</c:v>
                </c:pt>
                <c:pt idx="2">
                  <c:v>0.09</c:v>
                </c:pt>
              </c:numCache>
            </c:numRef>
          </c:val>
          <c:extLst xmlns:c16r2="http://schemas.microsoft.com/office/drawing/2015/06/chart">
            <c:ext xmlns:c16="http://schemas.microsoft.com/office/drawing/2014/chart" uri="{C3380CC4-5D6E-409C-BE32-E72D297353CC}">
              <c16:uniqueId val="{00000000-FB7F-4150-86E4-80291D39FC76}"/>
            </c:ext>
          </c:extLst>
        </c:ser>
        <c:ser>
          <c:idx val="1"/>
          <c:order val="1"/>
          <c:tx>
            <c:strRef>
              <c:f>'For CTI handbook'!$I$24</c:f>
              <c:strCache>
                <c:ptCount val="1"/>
                <c:pt idx="0">
                  <c:v>Came forward for SELF</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bg1"/>
                    </a:solidFill>
                    <a:latin typeface="Calibri" charset="0"/>
                    <a:ea typeface="Calibri" charset="0"/>
                    <a:cs typeface="Calibri" charset="0"/>
                  </a:defRPr>
                </a:pPr>
                <a:endParaRPr lang="en-US"/>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'For CTI handbook'!$G$25:$G$27</c:f>
              <c:strCache>
                <c:ptCount val="3"/>
                <c:pt idx="0">
                  <c:v>Student Response Card ONLY</c:v>
                </c:pt>
                <c:pt idx="1">
                  <c:v>Screening without Student Response Card</c:v>
                </c:pt>
                <c:pt idx="2">
                  <c:v>Screening with Student Response Card</c:v>
                </c:pt>
              </c:strCache>
            </c:strRef>
          </c:cat>
          <c:val>
            <c:numRef>
              <c:f>'For CTI handbook'!$I$25:$I$27</c:f>
              <c:numCache>
                <c:formatCode>0%</c:formatCode>
                <c:ptCount val="3"/>
                <c:pt idx="0">
                  <c:v>0.04</c:v>
                </c:pt>
                <c:pt idx="1">
                  <c:v>0.02</c:v>
                </c:pt>
                <c:pt idx="2">
                  <c:v>0.04</c:v>
                </c:pt>
              </c:numCache>
            </c:numRef>
          </c:val>
          <c:extLst xmlns:c16r2="http://schemas.microsoft.com/office/drawing/2015/06/chart">
            <c:ext xmlns:c16="http://schemas.microsoft.com/office/drawing/2014/chart" uri="{C3380CC4-5D6E-409C-BE32-E72D297353CC}">
              <c16:uniqueId val="{00000001-FB7F-4150-86E4-80291D39FC76}"/>
            </c:ext>
          </c:extLst>
        </c:ser>
        <c:ser>
          <c:idx val="2"/>
          <c:order val="2"/>
          <c:tx>
            <c:strRef>
              <c:f>'For CTI handbook'!$J$24</c:f>
              <c:strCache>
                <c:ptCount val="1"/>
                <c:pt idx="0">
                  <c:v>Came forward for FRIEND</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bg1"/>
                    </a:solidFill>
                    <a:latin typeface="Calibri" charset="0"/>
                    <a:ea typeface="Calibri" charset="0"/>
                    <a:cs typeface="Calibri" charset="0"/>
                  </a:defRPr>
                </a:pPr>
                <a:endParaRPr lang="en-US"/>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'For CTI handbook'!$G$25:$G$27</c:f>
              <c:strCache>
                <c:ptCount val="3"/>
                <c:pt idx="0">
                  <c:v>Student Response Card ONLY</c:v>
                </c:pt>
                <c:pt idx="1">
                  <c:v>Screening without Student Response Card</c:v>
                </c:pt>
                <c:pt idx="2">
                  <c:v>Screening with Student Response Card</c:v>
                </c:pt>
              </c:strCache>
            </c:strRef>
          </c:cat>
          <c:val>
            <c:numRef>
              <c:f>'For CTI handbook'!$J$25:$J$27</c:f>
              <c:numCache>
                <c:formatCode>0%</c:formatCode>
                <c:ptCount val="3"/>
                <c:pt idx="0">
                  <c:v>0.03</c:v>
                </c:pt>
                <c:pt idx="1">
                  <c:v>0.01</c:v>
                </c:pt>
                <c:pt idx="2">
                  <c:v>0.02</c:v>
                </c:pt>
              </c:numCache>
            </c:numRef>
          </c:val>
          <c:extLst xmlns:c16r2="http://schemas.microsoft.com/office/drawing/2015/06/chart">
            <c:ext xmlns:c16="http://schemas.microsoft.com/office/drawing/2014/chart" uri="{C3380CC4-5D6E-409C-BE32-E72D297353CC}">
              <c16:uniqueId val="{00000002-FB7F-4150-86E4-80291D39FC76}"/>
            </c:ext>
          </c:extLst>
        </c:ser>
        <c:ser>
          <c:idx val="3"/>
          <c:order val="3"/>
          <c:tx>
            <c:strRef>
              <c:f>'For CTI handbook'!$K$24</c:f>
              <c:strCache>
                <c:ptCount val="1"/>
                <c:pt idx="0">
                  <c:v>Total identified for followup</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bg1"/>
                    </a:solidFill>
                    <a:latin typeface="Calibri" charset="0"/>
                    <a:ea typeface="Calibri" charset="0"/>
                    <a:cs typeface="Calibri" charset="0"/>
                  </a:defRPr>
                </a:pPr>
                <a:endParaRPr lang="en-US"/>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'For CTI handbook'!$G$25:$G$27</c:f>
              <c:strCache>
                <c:ptCount val="3"/>
                <c:pt idx="0">
                  <c:v>Student Response Card ONLY</c:v>
                </c:pt>
                <c:pt idx="1">
                  <c:v>Screening without Student Response Card</c:v>
                </c:pt>
                <c:pt idx="2">
                  <c:v>Screening with Student Response Card</c:v>
                </c:pt>
              </c:strCache>
            </c:strRef>
          </c:cat>
          <c:val>
            <c:numRef>
              <c:f>'For CTI handbook'!$K$25:$K$27</c:f>
              <c:numCache>
                <c:formatCode>0%</c:formatCode>
                <c:ptCount val="3"/>
                <c:pt idx="0">
                  <c:v>0.07</c:v>
                </c:pt>
                <c:pt idx="1">
                  <c:v>0.11</c:v>
                </c:pt>
                <c:pt idx="2">
                  <c:v>0.15</c:v>
                </c:pt>
              </c:numCache>
            </c:numRef>
          </c:val>
          <c:extLst xmlns:c16r2="http://schemas.microsoft.com/office/drawing/2015/06/chart">
            <c:ext xmlns:c16="http://schemas.microsoft.com/office/drawing/2014/chart" uri="{C3380CC4-5D6E-409C-BE32-E72D297353CC}">
              <c16:uniqueId val="{00000003-FB7F-4150-86E4-80291D39FC76}"/>
            </c:ext>
          </c:extLst>
        </c:ser>
        <c:dLbls>
          <c:dLblPos val="inEnd"/>
          <c:showLegendKey val="0"/>
          <c:showVal val="1"/>
          <c:showCatName val="0"/>
          <c:showSerName val="0"/>
          <c:showPercent val="0"/>
          <c:showBubbleSize val="0"/>
        </c:dLbls>
        <c:gapWidth val="219"/>
        <c:overlap val="-27"/>
        <c:axId val="-1915826736"/>
        <c:axId val="-1915842880"/>
      </c:barChart>
      <c:catAx>
        <c:axId val="-19158267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Calibri" charset="0"/>
                <a:ea typeface="Calibri" charset="0"/>
                <a:cs typeface="Calibri" charset="0"/>
              </a:defRPr>
            </a:pPr>
            <a:endParaRPr lang="en-US"/>
          </a:p>
        </c:txPr>
        <c:crossAx val="-1915842880"/>
        <c:crosses val="autoZero"/>
        <c:auto val="1"/>
        <c:lblAlgn val="ctr"/>
        <c:lblOffset val="100"/>
        <c:noMultiLvlLbl val="0"/>
      </c:catAx>
      <c:valAx>
        <c:axId val="-191584288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1582673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Calibri" charset="0"/>
              <a:ea typeface="Calibri" charset="0"/>
              <a:cs typeface="Calibri" charset="0"/>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7">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2.xml><?xml version="1.0" encoding="utf-8"?>
<cs:chartStyle xmlns:cs="http://schemas.microsoft.com/office/drawing/2012/chartStyle" xmlns:a="http://schemas.openxmlformats.org/drawingml/2006/main" id="207">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3.xml><?xml version="1.0" encoding="utf-8"?>
<cs:chartStyle xmlns:cs="http://schemas.microsoft.com/office/drawing/2012/chartStyle" xmlns:a="http://schemas.openxmlformats.org/drawingml/2006/main" id="207">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4.xml><?xml version="1.0" encoding="utf-8"?>
<cs:chartStyle xmlns:cs="http://schemas.microsoft.com/office/drawing/2012/chartStyle" xmlns:a="http://schemas.openxmlformats.org/drawingml/2006/main" id="207">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B8A206B-5C63-C645-BD0A-D0FCDB163F33}" type="doc">
      <dgm:prSet loTypeId="urn:microsoft.com/office/officeart/2005/8/layout/radial1" loCatId="" qsTypeId="urn:microsoft.com/office/officeart/2005/8/quickstyle/simple4" qsCatId="simple" csTypeId="urn:microsoft.com/office/officeart/2005/8/colors/accent1_2" csCatId="accent1" phldr="1"/>
      <dgm:spPr/>
      <dgm:t>
        <a:bodyPr/>
        <a:lstStyle/>
        <a:p>
          <a:endParaRPr lang="en-US"/>
        </a:p>
      </dgm:t>
    </dgm:pt>
    <dgm:pt modelId="{7EF42350-ACF2-A545-B89B-3A5AFB756DC6}">
      <dgm:prSet phldrT="[Text]"/>
      <dgm:spPr/>
      <dgm:t>
        <a:bodyPr/>
        <a:lstStyle/>
        <a:p>
          <a:r>
            <a:rPr lang="en-US" dirty="0"/>
            <a:t>Suicide</a:t>
          </a:r>
        </a:p>
      </dgm:t>
    </dgm:pt>
    <dgm:pt modelId="{F28DFAA5-9C58-304C-A8CC-8EE78ED4A2EC}" type="parTrans" cxnId="{62034303-ED94-674B-BD13-202F467A5BE6}">
      <dgm:prSet/>
      <dgm:spPr/>
      <dgm:t>
        <a:bodyPr/>
        <a:lstStyle/>
        <a:p>
          <a:endParaRPr lang="en-US"/>
        </a:p>
      </dgm:t>
    </dgm:pt>
    <dgm:pt modelId="{A7D6B7B2-1AC3-804B-9717-F6120E6EB82C}" type="sibTrans" cxnId="{62034303-ED94-674B-BD13-202F467A5BE6}">
      <dgm:prSet/>
      <dgm:spPr/>
      <dgm:t>
        <a:bodyPr/>
        <a:lstStyle/>
        <a:p>
          <a:endParaRPr lang="en-US"/>
        </a:p>
      </dgm:t>
    </dgm:pt>
    <dgm:pt modelId="{A401FD17-9B15-5B49-ABEF-C1251335DF4D}">
      <dgm:prSet phldrT="[Text]" custT="1"/>
      <dgm:spPr/>
      <dgm:t>
        <a:bodyPr/>
        <a:lstStyle/>
        <a:p>
          <a:r>
            <a:rPr lang="en-US" sz="1200" dirty="0"/>
            <a:t>Neurobiology</a:t>
          </a:r>
          <a:endParaRPr lang="en-US" sz="600" dirty="0"/>
        </a:p>
      </dgm:t>
    </dgm:pt>
    <dgm:pt modelId="{8525A0BD-5C04-614C-A055-72EEBF6070E2}" type="parTrans" cxnId="{981D3FB7-E059-D14D-99E7-A32B4FF88517}">
      <dgm:prSet/>
      <dgm:spPr/>
      <dgm:t>
        <a:bodyPr/>
        <a:lstStyle/>
        <a:p>
          <a:endParaRPr lang="en-US"/>
        </a:p>
      </dgm:t>
    </dgm:pt>
    <dgm:pt modelId="{670342B6-E386-4241-9D61-0D0DB1EC1125}" type="sibTrans" cxnId="{981D3FB7-E059-D14D-99E7-A32B4FF88517}">
      <dgm:prSet/>
      <dgm:spPr/>
      <dgm:t>
        <a:bodyPr/>
        <a:lstStyle/>
        <a:p>
          <a:endParaRPr lang="en-US"/>
        </a:p>
      </dgm:t>
    </dgm:pt>
    <dgm:pt modelId="{540A3662-D748-6641-BBC0-B9421C590811}">
      <dgm:prSet phldrT="[Text]" custT="1"/>
      <dgm:spPr/>
      <dgm:t>
        <a:bodyPr/>
        <a:lstStyle/>
        <a:p>
          <a:r>
            <a:rPr lang="en-US" sz="1200" dirty="0"/>
            <a:t>Impulsiveness</a:t>
          </a:r>
        </a:p>
      </dgm:t>
    </dgm:pt>
    <dgm:pt modelId="{05E25C58-2B31-314A-A2D8-67E514F4D863}" type="parTrans" cxnId="{ED69326B-1FF9-484F-AE97-2C10B0311490}">
      <dgm:prSet/>
      <dgm:spPr/>
      <dgm:t>
        <a:bodyPr/>
        <a:lstStyle/>
        <a:p>
          <a:endParaRPr lang="en-US"/>
        </a:p>
      </dgm:t>
    </dgm:pt>
    <dgm:pt modelId="{19BAB104-22DE-5C4F-A0EF-9EC3572F784D}" type="sibTrans" cxnId="{ED69326B-1FF9-484F-AE97-2C10B0311490}">
      <dgm:prSet/>
      <dgm:spPr/>
      <dgm:t>
        <a:bodyPr/>
        <a:lstStyle/>
        <a:p>
          <a:endParaRPr lang="en-US"/>
        </a:p>
      </dgm:t>
    </dgm:pt>
    <dgm:pt modelId="{9914186A-5AD5-F447-A471-8F0D4014C34D}">
      <dgm:prSet phldrT="[Text]" custT="1"/>
      <dgm:spPr/>
      <dgm:t>
        <a:bodyPr/>
        <a:lstStyle/>
        <a:p>
          <a:r>
            <a:rPr lang="en-US" sz="1100" dirty="0"/>
            <a:t>Hopelessness</a:t>
          </a:r>
        </a:p>
      </dgm:t>
    </dgm:pt>
    <dgm:pt modelId="{8F1ED82A-1EC5-564B-B8AF-602FBC757D0D}" type="parTrans" cxnId="{69FFC1A0-59BF-E147-8CBA-C7575A91CB28}">
      <dgm:prSet/>
      <dgm:spPr/>
      <dgm:t>
        <a:bodyPr/>
        <a:lstStyle/>
        <a:p>
          <a:endParaRPr lang="en-US"/>
        </a:p>
      </dgm:t>
    </dgm:pt>
    <dgm:pt modelId="{8BDE4C44-9E6B-694C-9183-18754C85679B}" type="sibTrans" cxnId="{69FFC1A0-59BF-E147-8CBA-C7575A91CB28}">
      <dgm:prSet/>
      <dgm:spPr/>
      <dgm:t>
        <a:bodyPr/>
        <a:lstStyle/>
        <a:p>
          <a:endParaRPr lang="en-US"/>
        </a:p>
      </dgm:t>
    </dgm:pt>
    <dgm:pt modelId="{D1B3FC9A-37F2-8B48-8938-CE2750599CD8}">
      <dgm:prSet phldrT="[Text]" custT="1"/>
      <dgm:spPr/>
      <dgm:t>
        <a:bodyPr/>
        <a:lstStyle/>
        <a:p>
          <a:r>
            <a:rPr lang="en-US" sz="1200" dirty="0"/>
            <a:t>Family History</a:t>
          </a:r>
        </a:p>
      </dgm:t>
    </dgm:pt>
    <dgm:pt modelId="{EBD99DED-2F1F-4341-8B4B-AAFB600F0189}" type="parTrans" cxnId="{30792AEF-9570-0540-837F-68AF88B8AD67}">
      <dgm:prSet/>
      <dgm:spPr/>
      <dgm:t>
        <a:bodyPr/>
        <a:lstStyle/>
        <a:p>
          <a:endParaRPr lang="en-US"/>
        </a:p>
      </dgm:t>
    </dgm:pt>
    <dgm:pt modelId="{77AA5A53-B2D8-8748-9CB6-0D5E2879DC2D}" type="sibTrans" cxnId="{30792AEF-9570-0540-837F-68AF88B8AD67}">
      <dgm:prSet/>
      <dgm:spPr/>
      <dgm:t>
        <a:bodyPr/>
        <a:lstStyle/>
        <a:p>
          <a:endParaRPr lang="en-US"/>
        </a:p>
      </dgm:t>
    </dgm:pt>
    <dgm:pt modelId="{97B97278-D27F-234C-A3CC-A86E2969A113}">
      <dgm:prSet custT="1"/>
      <dgm:spPr/>
      <dgm:t>
        <a:bodyPr/>
        <a:lstStyle/>
        <a:p>
          <a:r>
            <a:rPr lang="en-US" sz="1050" dirty="0"/>
            <a:t>Psychodynamics/ Psychological Vulnerability</a:t>
          </a:r>
        </a:p>
      </dgm:t>
    </dgm:pt>
    <dgm:pt modelId="{49545043-5B4C-2B4A-A978-066F12BD5E72}" type="parTrans" cxnId="{6D5DB68B-F0C2-704C-A933-31E245EC9795}">
      <dgm:prSet/>
      <dgm:spPr/>
      <dgm:t>
        <a:bodyPr/>
        <a:lstStyle/>
        <a:p>
          <a:endParaRPr lang="en-US"/>
        </a:p>
      </dgm:t>
    </dgm:pt>
    <dgm:pt modelId="{0F436B73-869E-3A44-A8E1-9DC1399C4D2E}" type="sibTrans" cxnId="{6D5DB68B-F0C2-704C-A933-31E245EC9795}">
      <dgm:prSet/>
      <dgm:spPr/>
      <dgm:t>
        <a:bodyPr/>
        <a:lstStyle/>
        <a:p>
          <a:endParaRPr lang="en-US"/>
        </a:p>
      </dgm:t>
    </dgm:pt>
    <dgm:pt modelId="{FA1C7D32-EF1B-984C-913F-6D847B595C35}">
      <dgm:prSet custT="1"/>
      <dgm:spPr/>
      <dgm:t>
        <a:bodyPr/>
        <a:lstStyle/>
        <a:p>
          <a:r>
            <a:rPr lang="en-US" sz="1400" dirty="0"/>
            <a:t>Suicidal</a:t>
          </a:r>
        </a:p>
      </dgm:t>
    </dgm:pt>
    <dgm:pt modelId="{85E43C7D-9035-AB43-8789-508367FD0583}" type="parTrans" cxnId="{0BC6C4C5-9C20-344F-991D-AAB5D9072B48}">
      <dgm:prSet/>
      <dgm:spPr/>
      <dgm:t>
        <a:bodyPr/>
        <a:lstStyle/>
        <a:p>
          <a:endParaRPr lang="en-US"/>
        </a:p>
      </dgm:t>
    </dgm:pt>
    <dgm:pt modelId="{E63B940D-6BC0-6941-9EE6-069D602C2A2B}" type="sibTrans" cxnId="{0BC6C4C5-9C20-344F-991D-AAB5D9072B48}">
      <dgm:prSet/>
      <dgm:spPr/>
      <dgm:t>
        <a:bodyPr/>
        <a:lstStyle/>
        <a:p>
          <a:endParaRPr lang="en-US"/>
        </a:p>
      </dgm:t>
    </dgm:pt>
    <dgm:pt modelId="{D57D7730-B87F-9846-8B2A-3B1863164895}">
      <dgm:prSet custT="1"/>
      <dgm:spPr/>
      <dgm:t>
        <a:bodyPr/>
        <a:lstStyle/>
        <a:p>
          <a:r>
            <a:rPr lang="en-US" sz="1200" dirty="0"/>
            <a:t>Life Stressors</a:t>
          </a:r>
        </a:p>
      </dgm:t>
    </dgm:pt>
    <dgm:pt modelId="{90A5673A-B683-044C-AE8A-AD76CE8E3636}" type="parTrans" cxnId="{25C878F0-704D-E14A-812C-ECD529F13280}">
      <dgm:prSet/>
      <dgm:spPr/>
      <dgm:t>
        <a:bodyPr/>
        <a:lstStyle/>
        <a:p>
          <a:endParaRPr lang="en-US"/>
        </a:p>
      </dgm:t>
    </dgm:pt>
    <dgm:pt modelId="{DFB32411-6FAB-BF43-A1D9-E19CD7E1351E}" type="sibTrans" cxnId="{25C878F0-704D-E14A-812C-ECD529F13280}">
      <dgm:prSet/>
      <dgm:spPr/>
      <dgm:t>
        <a:bodyPr/>
        <a:lstStyle/>
        <a:p>
          <a:endParaRPr lang="en-US"/>
        </a:p>
      </dgm:t>
    </dgm:pt>
    <dgm:pt modelId="{AA0EE0BC-C1AE-B94F-8726-166DDE61D184}">
      <dgm:prSet custT="1"/>
      <dgm:spPr/>
      <dgm:t>
        <a:bodyPr/>
        <a:lstStyle/>
        <a:p>
          <a:r>
            <a:rPr lang="en-US" sz="1200" dirty="0"/>
            <a:t>Access to Weapons</a:t>
          </a:r>
        </a:p>
      </dgm:t>
    </dgm:pt>
    <dgm:pt modelId="{843820CF-6611-C143-93FE-B6C8B6C72D69}" type="parTrans" cxnId="{B8F7083C-A22F-A246-9D15-06C418FF75BD}">
      <dgm:prSet/>
      <dgm:spPr/>
      <dgm:t>
        <a:bodyPr/>
        <a:lstStyle/>
        <a:p>
          <a:endParaRPr lang="en-US"/>
        </a:p>
      </dgm:t>
    </dgm:pt>
    <dgm:pt modelId="{110E6AE5-D0FE-314C-B8EE-F18299D6BC17}" type="sibTrans" cxnId="{B8F7083C-A22F-A246-9D15-06C418FF75BD}">
      <dgm:prSet/>
      <dgm:spPr/>
      <dgm:t>
        <a:bodyPr/>
        <a:lstStyle/>
        <a:p>
          <a:endParaRPr lang="en-US"/>
        </a:p>
      </dgm:t>
    </dgm:pt>
    <dgm:pt modelId="{4C669EDA-A162-1342-A003-7371F735A3A2}">
      <dgm:prSet custT="1"/>
      <dgm:spPr/>
      <dgm:t>
        <a:bodyPr/>
        <a:lstStyle/>
        <a:p>
          <a:r>
            <a:rPr lang="en-US" sz="1200" dirty="0"/>
            <a:t>Severe Medical Illness</a:t>
          </a:r>
        </a:p>
      </dgm:t>
    </dgm:pt>
    <dgm:pt modelId="{0057DC57-B1C9-C94B-AA02-423A56863E7B}" type="parTrans" cxnId="{B080EBC0-9ED7-A94D-96E3-B7EEB51ACDE9}">
      <dgm:prSet/>
      <dgm:spPr/>
      <dgm:t>
        <a:bodyPr/>
        <a:lstStyle/>
        <a:p>
          <a:endParaRPr lang="en-US"/>
        </a:p>
      </dgm:t>
    </dgm:pt>
    <dgm:pt modelId="{0683BC4A-6AB1-8042-86F9-60EAC5DF633F}" type="sibTrans" cxnId="{B080EBC0-9ED7-A94D-96E3-B7EEB51ACDE9}">
      <dgm:prSet/>
      <dgm:spPr/>
      <dgm:t>
        <a:bodyPr/>
        <a:lstStyle/>
        <a:p>
          <a:endParaRPr lang="en-US"/>
        </a:p>
      </dgm:t>
    </dgm:pt>
    <dgm:pt modelId="{700D4E60-EDC4-5C4C-AC50-8A60F111DA4E}">
      <dgm:prSet custT="1"/>
      <dgm:spPr/>
      <dgm:t>
        <a:bodyPr/>
        <a:lstStyle/>
        <a:p>
          <a:r>
            <a:rPr lang="en-US" sz="1200" dirty="0"/>
            <a:t>Substance Use</a:t>
          </a:r>
        </a:p>
      </dgm:t>
    </dgm:pt>
    <dgm:pt modelId="{7C3FA586-6235-3341-8036-27DB8589325C}" type="parTrans" cxnId="{B1F1D1AA-442C-A94B-AF82-31BDB27F4EC7}">
      <dgm:prSet/>
      <dgm:spPr/>
      <dgm:t>
        <a:bodyPr/>
        <a:lstStyle/>
        <a:p>
          <a:endParaRPr lang="en-US"/>
        </a:p>
      </dgm:t>
    </dgm:pt>
    <dgm:pt modelId="{BA9BCC2E-429C-6047-9345-E72443D6D491}" type="sibTrans" cxnId="{B1F1D1AA-442C-A94B-AF82-31BDB27F4EC7}">
      <dgm:prSet/>
      <dgm:spPr/>
      <dgm:t>
        <a:bodyPr/>
        <a:lstStyle/>
        <a:p>
          <a:endParaRPr lang="en-US"/>
        </a:p>
      </dgm:t>
    </dgm:pt>
    <dgm:pt modelId="{E1C0BB3F-83F2-B946-ADFD-7C42FE996AB7}">
      <dgm:prSet custT="1"/>
      <dgm:spPr/>
      <dgm:t>
        <a:bodyPr/>
        <a:lstStyle/>
        <a:p>
          <a:r>
            <a:rPr lang="en-US" sz="1100" dirty="0"/>
            <a:t>Personality Disorder/Traits</a:t>
          </a:r>
        </a:p>
      </dgm:t>
    </dgm:pt>
    <dgm:pt modelId="{F35201AB-441C-564F-9267-517AA3519B3B}" type="parTrans" cxnId="{07E9ED8C-8C9B-F245-95A2-631637E7E5F8}">
      <dgm:prSet/>
      <dgm:spPr/>
      <dgm:t>
        <a:bodyPr/>
        <a:lstStyle/>
        <a:p>
          <a:endParaRPr lang="en-US"/>
        </a:p>
      </dgm:t>
    </dgm:pt>
    <dgm:pt modelId="{D98ADCA4-FBE3-0F4B-9D5A-FDA28521AA4E}" type="sibTrans" cxnId="{07E9ED8C-8C9B-F245-95A2-631637E7E5F8}">
      <dgm:prSet/>
      <dgm:spPr/>
      <dgm:t>
        <a:bodyPr/>
        <a:lstStyle/>
        <a:p>
          <a:endParaRPr lang="en-US"/>
        </a:p>
      </dgm:t>
    </dgm:pt>
    <dgm:pt modelId="{9296C3F8-F3DC-CF49-A88E-C68BC2C6E265}">
      <dgm:prSet/>
      <dgm:spPr/>
      <dgm:t>
        <a:bodyPr/>
        <a:lstStyle/>
        <a:p>
          <a:r>
            <a:rPr lang="en-US"/>
            <a:t>Psychiatric Illness Co-morbidity</a:t>
          </a:r>
        </a:p>
      </dgm:t>
    </dgm:pt>
    <dgm:pt modelId="{816EDD74-C46B-1A43-8312-0643C520616C}" type="parTrans" cxnId="{7B68E650-7A0A-0E43-B1FD-A9FDA7F91DC3}">
      <dgm:prSet/>
      <dgm:spPr/>
      <dgm:t>
        <a:bodyPr/>
        <a:lstStyle/>
        <a:p>
          <a:endParaRPr lang="en-US"/>
        </a:p>
      </dgm:t>
    </dgm:pt>
    <dgm:pt modelId="{A40A7566-4184-804A-8AA5-3933B064E281}" type="sibTrans" cxnId="{7B68E650-7A0A-0E43-B1FD-A9FDA7F91DC3}">
      <dgm:prSet/>
      <dgm:spPr/>
      <dgm:t>
        <a:bodyPr/>
        <a:lstStyle/>
        <a:p>
          <a:endParaRPr lang="en-US"/>
        </a:p>
      </dgm:t>
    </dgm:pt>
    <dgm:pt modelId="{57D62D3C-B863-1B49-B2DF-3DC074187C80}" type="pres">
      <dgm:prSet presAssocID="{EB8A206B-5C63-C645-BD0A-D0FCDB163F33}" presName="cycle" presStyleCnt="0">
        <dgm:presLayoutVars>
          <dgm:chMax val="1"/>
          <dgm:dir/>
          <dgm:animLvl val="ctr"/>
          <dgm:resizeHandles val="exact"/>
        </dgm:presLayoutVars>
      </dgm:prSet>
      <dgm:spPr/>
      <dgm:t>
        <a:bodyPr/>
        <a:lstStyle/>
        <a:p>
          <a:endParaRPr lang="en-US"/>
        </a:p>
      </dgm:t>
    </dgm:pt>
    <dgm:pt modelId="{85009B44-0837-6E45-B960-5DF80735ACE6}" type="pres">
      <dgm:prSet presAssocID="{7EF42350-ACF2-A545-B89B-3A5AFB756DC6}" presName="centerShape" presStyleLbl="node0" presStyleIdx="0" presStyleCnt="1" custScaleX="217048"/>
      <dgm:spPr/>
      <dgm:t>
        <a:bodyPr/>
        <a:lstStyle/>
        <a:p>
          <a:endParaRPr lang="en-US"/>
        </a:p>
      </dgm:t>
    </dgm:pt>
    <dgm:pt modelId="{0A81CA78-4A03-6940-AA4E-DB2AFC2B3BD3}" type="pres">
      <dgm:prSet presAssocID="{8525A0BD-5C04-614C-A055-72EEBF6070E2}" presName="Name9" presStyleLbl="parChTrans1D2" presStyleIdx="0" presStyleCnt="12"/>
      <dgm:spPr/>
      <dgm:t>
        <a:bodyPr/>
        <a:lstStyle/>
        <a:p>
          <a:endParaRPr lang="en-US"/>
        </a:p>
      </dgm:t>
    </dgm:pt>
    <dgm:pt modelId="{13FDB737-7B8E-F242-80F3-914C5DC0327D}" type="pres">
      <dgm:prSet presAssocID="{8525A0BD-5C04-614C-A055-72EEBF6070E2}" presName="connTx" presStyleLbl="parChTrans1D2" presStyleIdx="0" presStyleCnt="12"/>
      <dgm:spPr/>
      <dgm:t>
        <a:bodyPr/>
        <a:lstStyle/>
        <a:p>
          <a:endParaRPr lang="en-US"/>
        </a:p>
      </dgm:t>
    </dgm:pt>
    <dgm:pt modelId="{7606654F-BC25-0842-99CB-7EDB1B29DECC}" type="pres">
      <dgm:prSet presAssocID="{A401FD17-9B15-5B49-ABEF-C1251335DF4D}" presName="node" presStyleLbl="node1" presStyleIdx="0" presStyleCnt="12" custScaleX="165845">
        <dgm:presLayoutVars>
          <dgm:bulletEnabled val="1"/>
        </dgm:presLayoutVars>
      </dgm:prSet>
      <dgm:spPr/>
      <dgm:t>
        <a:bodyPr/>
        <a:lstStyle/>
        <a:p>
          <a:endParaRPr lang="en-US"/>
        </a:p>
      </dgm:t>
    </dgm:pt>
    <dgm:pt modelId="{01A4C838-6690-7141-AB40-83D295550700}" type="pres">
      <dgm:prSet presAssocID="{05E25C58-2B31-314A-A2D8-67E514F4D863}" presName="Name9" presStyleLbl="parChTrans1D2" presStyleIdx="1" presStyleCnt="12"/>
      <dgm:spPr/>
      <dgm:t>
        <a:bodyPr/>
        <a:lstStyle/>
        <a:p>
          <a:endParaRPr lang="en-US"/>
        </a:p>
      </dgm:t>
    </dgm:pt>
    <dgm:pt modelId="{50F94BFB-D422-0A48-BC0D-F662DB286EB7}" type="pres">
      <dgm:prSet presAssocID="{05E25C58-2B31-314A-A2D8-67E514F4D863}" presName="connTx" presStyleLbl="parChTrans1D2" presStyleIdx="1" presStyleCnt="12"/>
      <dgm:spPr/>
      <dgm:t>
        <a:bodyPr/>
        <a:lstStyle/>
        <a:p>
          <a:endParaRPr lang="en-US"/>
        </a:p>
      </dgm:t>
    </dgm:pt>
    <dgm:pt modelId="{48302DBF-9706-C245-9535-68F98B6BD73A}" type="pres">
      <dgm:prSet presAssocID="{540A3662-D748-6641-BBC0-B9421C590811}" presName="node" presStyleLbl="node1" presStyleIdx="1" presStyleCnt="12" custScaleX="176024" custRadScaleRad="134717" custRadScaleInc="76681">
        <dgm:presLayoutVars>
          <dgm:bulletEnabled val="1"/>
        </dgm:presLayoutVars>
      </dgm:prSet>
      <dgm:spPr/>
      <dgm:t>
        <a:bodyPr/>
        <a:lstStyle/>
        <a:p>
          <a:endParaRPr lang="en-US"/>
        </a:p>
      </dgm:t>
    </dgm:pt>
    <dgm:pt modelId="{7BC3A4B5-F63F-034D-AFD8-0850D92EFDFD}" type="pres">
      <dgm:prSet presAssocID="{8F1ED82A-1EC5-564B-B8AF-602FBC757D0D}" presName="Name9" presStyleLbl="parChTrans1D2" presStyleIdx="2" presStyleCnt="12"/>
      <dgm:spPr/>
      <dgm:t>
        <a:bodyPr/>
        <a:lstStyle/>
        <a:p>
          <a:endParaRPr lang="en-US"/>
        </a:p>
      </dgm:t>
    </dgm:pt>
    <dgm:pt modelId="{DE9A033C-8E88-3A41-BAAB-6B62B3C3D745}" type="pres">
      <dgm:prSet presAssocID="{8F1ED82A-1EC5-564B-B8AF-602FBC757D0D}" presName="connTx" presStyleLbl="parChTrans1D2" presStyleIdx="2" presStyleCnt="12"/>
      <dgm:spPr/>
      <dgm:t>
        <a:bodyPr/>
        <a:lstStyle/>
        <a:p>
          <a:endParaRPr lang="en-US"/>
        </a:p>
      </dgm:t>
    </dgm:pt>
    <dgm:pt modelId="{4BE5F94E-C3B2-CC44-B425-48D2B0250167}" type="pres">
      <dgm:prSet presAssocID="{9914186A-5AD5-F447-A471-8F0D4014C34D}" presName="node" presStyleLbl="node1" presStyleIdx="2" presStyleCnt="12" custScaleX="178826" custRadScaleRad="183032" custRadScaleInc="64147">
        <dgm:presLayoutVars>
          <dgm:bulletEnabled val="1"/>
        </dgm:presLayoutVars>
      </dgm:prSet>
      <dgm:spPr/>
      <dgm:t>
        <a:bodyPr/>
        <a:lstStyle/>
        <a:p>
          <a:endParaRPr lang="en-US"/>
        </a:p>
      </dgm:t>
    </dgm:pt>
    <dgm:pt modelId="{9D1AA745-C2AB-654B-82D1-23C0884CE144}" type="pres">
      <dgm:prSet presAssocID="{EBD99DED-2F1F-4341-8B4B-AAFB600F0189}" presName="Name9" presStyleLbl="parChTrans1D2" presStyleIdx="3" presStyleCnt="12"/>
      <dgm:spPr/>
      <dgm:t>
        <a:bodyPr/>
        <a:lstStyle/>
        <a:p>
          <a:endParaRPr lang="en-US"/>
        </a:p>
      </dgm:t>
    </dgm:pt>
    <dgm:pt modelId="{EE078E80-13CC-D242-A9A8-2B7F668142FE}" type="pres">
      <dgm:prSet presAssocID="{EBD99DED-2F1F-4341-8B4B-AAFB600F0189}" presName="connTx" presStyleLbl="parChTrans1D2" presStyleIdx="3" presStyleCnt="12"/>
      <dgm:spPr/>
      <dgm:t>
        <a:bodyPr/>
        <a:lstStyle/>
        <a:p>
          <a:endParaRPr lang="en-US"/>
        </a:p>
      </dgm:t>
    </dgm:pt>
    <dgm:pt modelId="{446C70C7-F95B-204B-8668-FB6ABF92DC7A}" type="pres">
      <dgm:prSet presAssocID="{D1B3FC9A-37F2-8B48-8938-CE2750599CD8}" presName="node" presStyleLbl="node1" presStyleIdx="3" presStyleCnt="12" custScaleX="169934" custScaleY="102832" custRadScaleRad="177281" custRadScaleInc="-8007">
        <dgm:presLayoutVars>
          <dgm:bulletEnabled val="1"/>
        </dgm:presLayoutVars>
      </dgm:prSet>
      <dgm:spPr/>
      <dgm:t>
        <a:bodyPr/>
        <a:lstStyle/>
        <a:p>
          <a:endParaRPr lang="en-US"/>
        </a:p>
      </dgm:t>
    </dgm:pt>
    <dgm:pt modelId="{0D65959B-4C9B-6546-BE56-1C678EB0EF11}" type="pres">
      <dgm:prSet presAssocID="{49545043-5B4C-2B4A-A978-066F12BD5E72}" presName="Name9" presStyleLbl="parChTrans1D2" presStyleIdx="4" presStyleCnt="12"/>
      <dgm:spPr/>
      <dgm:t>
        <a:bodyPr/>
        <a:lstStyle/>
        <a:p>
          <a:endParaRPr lang="en-US"/>
        </a:p>
      </dgm:t>
    </dgm:pt>
    <dgm:pt modelId="{7F4DC575-3EBA-4646-9FC4-E1C8407BCA7F}" type="pres">
      <dgm:prSet presAssocID="{49545043-5B4C-2B4A-A978-066F12BD5E72}" presName="connTx" presStyleLbl="parChTrans1D2" presStyleIdx="4" presStyleCnt="12"/>
      <dgm:spPr/>
      <dgm:t>
        <a:bodyPr/>
        <a:lstStyle/>
        <a:p>
          <a:endParaRPr lang="en-US"/>
        </a:p>
      </dgm:t>
    </dgm:pt>
    <dgm:pt modelId="{5726D707-57B5-9347-967B-4E3F0DE0221A}" type="pres">
      <dgm:prSet presAssocID="{97B97278-D27F-234C-A3CC-A86E2969A113}" presName="node" presStyleLbl="node1" presStyleIdx="4" presStyleCnt="12" custScaleX="197523" custRadScaleRad="170043" custRadScaleInc="-73771">
        <dgm:presLayoutVars>
          <dgm:bulletEnabled val="1"/>
        </dgm:presLayoutVars>
      </dgm:prSet>
      <dgm:spPr/>
      <dgm:t>
        <a:bodyPr/>
        <a:lstStyle/>
        <a:p>
          <a:endParaRPr lang="en-US"/>
        </a:p>
      </dgm:t>
    </dgm:pt>
    <dgm:pt modelId="{37F7B4D5-FAA1-7A45-8BBB-DFDD286C9C2A}" type="pres">
      <dgm:prSet presAssocID="{85E43C7D-9035-AB43-8789-508367FD0583}" presName="Name9" presStyleLbl="parChTrans1D2" presStyleIdx="5" presStyleCnt="12"/>
      <dgm:spPr/>
      <dgm:t>
        <a:bodyPr/>
        <a:lstStyle/>
        <a:p>
          <a:endParaRPr lang="en-US"/>
        </a:p>
      </dgm:t>
    </dgm:pt>
    <dgm:pt modelId="{B24A2A76-6C2C-DD48-8875-A698E2CA8406}" type="pres">
      <dgm:prSet presAssocID="{85E43C7D-9035-AB43-8789-508367FD0583}" presName="connTx" presStyleLbl="parChTrans1D2" presStyleIdx="5" presStyleCnt="12"/>
      <dgm:spPr/>
      <dgm:t>
        <a:bodyPr/>
        <a:lstStyle/>
        <a:p>
          <a:endParaRPr lang="en-US"/>
        </a:p>
      </dgm:t>
    </dgm:pt>
    <dgm:pt modelId="{576F37AF-06B1-CF43-9625-18613B7B8F3F}" type="pres">
      <dgm:prSet presAssocID="{FA1C7D32-EF1B-984C-913F-6D847B595C35}" presName="node" presStyleLbl="node1" presStyleIdx="5" presStyleCnt="12" custScaleX="171137" custRadScaleRad="130355" custRadScaleInc="-99335">
        <dgm:presLayoutVars>
          <dgm:bulletEnabled val="1"/>
        </dgm:presLayoutVars>
      </dgm:prSet>
      <dgm:spPr/>
      <dgm:t>
        <a:bodyPr/>
        <a:lstStyle/>
        <a:p>
          <a:endParaRPr lang="en-US"/>
        </a:p>
      </dgm:t>
    </dgm:pt>
    <dgm:pt modelId="{516FF6F6-9643-A148-BDEC-DED017D8DB0F}" type="pres">
      <dgm:prSet presAssocID="{90A5673A-B683-044C-AE8A-AD76CE8E3636}" presName="Name9" presStyleLbl="parChTrans1D2" presStyleIdx="6" presStyleCnt="12"/>
      <dgm:spPr/>
      <dgm:t>
        <a:bodyPr/>
        <a:lstStyle/>
        <a:p>
          <a:endParaRPr lang="en-US"/>
        </a:p>
      </dgm:t>
    </dgm:pt>
    <dgm:pt modelId="{0E855679-997E-5346-93B9-F92EE9E25ECF}" type="pres">
      <dgm:prSet presAssocID="{90A5673A-B683-044C-AE8A-AD76CE8E3636}" presName="connTx" presStyleLbl="parChTrans1D2" presStyleIdx="6" presStyleCnt="12"/>
      <dgm:spPr/>
      <dgm:t>
        <a:bodyPr/>
        <a:lstStyle/>
        <a:p>
          <a:endParaRPr lang="en-US"/>
        </a:p>
      </dgm:t>
    </dgm:pt>
    <dgm:pt modelId="{F679ADAF-7482-AD42-94ED-C922694DBA15}" type="pres">
      <dgm:prSet presAssocID="{D57D7730-B87F-9846-8B2A-3B1863164895}" presName="node" presStyleLbl="node1" presStyleIdx="6" presStyleCnt="12" custScaleX="160957">
        <dgm:presLayoutVars>
          <dgm:bulletEnabled val="1"/>
        </dgm:presLayoutVars>
      </dgm:prSet>
      <dgm:spPr/>
      <dgm:t>
        <a:bodyPr/>
        <a:lstStyle/>
        <a:p>
          <a:endParaRPr lang="en-US"/>
        </a:p>
      </dgm:t>
    </dgm:pt>
    <dgm:pt modelId="{4D5C705F-B561-8E41-8829-8B7B87A017A5}" type="pres">
      <dgm:prSet presAssocID="{843820CF-6611-C143-93FE-B6C8B6C72D69}" presName="Name9" presStyleLbl="parChTrans1D2" presStyleIdx="7" presStyleCnt="12"/>
      <dgm:spPr/>
      <dgm:t>
        <a:bodyPr/>
        <a:lstStyle/>
        <a:p>
          <a:endParaRPr lang="en-US"/>
        </a:p>
      </dgm:t>
    </dgm:pt>
    <dgm:pt modelId="{A9067472-A565-894A-BE30-17F78F0624F7}" type="pres">
      <dgm:prSet presAssocID="{843820CF-6611-C143-93FE-B6C8B6C72D69}" presName="connTx" presStyleLbl="parChTrans1D2" presStyleIdx="7" presStyleCnt="12"/>
      <dgm:spPr/>
      <dgm:t>
        <a:bodyPr/>
        <a:lstStyle/>
        <a:p>
          <a:endParaRPr lang="en-US"/>
        </a:p>
      </dgm:t>
    </dgm:pt>
    <dgm:pt modelId="{6B8F825F-191A-8745-9E92-9DEDB9B362BA}" type="pres">
      <dgm:prSet presAssocID="{AA0EE0BC-C1AE-B94F-8726-166DDE61D184}" presName="node" presStyleLbl="node1" presStyleIdx="7" presStyleCnt="12" custScaleX="167068" custRadScaleRad="126975" custRadScaleInc="88988">
        <dgm:presLayoutVars>
          <dgm:bulletEnabled val="1"/>
        </dgm:presLayoutVars>
      </dgm:prSet>
      <dgm:spPr/>
      <dgm:t>
        <a:bodyPr/>
        <a:lstStyle/>
        <a:p>
          <a:endParaRPr lang="en-US"/>
        </a:p>
      </dgm:t>
    </dgm:pt>
    <dgm:pt modelId="{777E6532-FAB9-DF46-80F4-0CD4FE5712B9}" type="pres">
      <dgm:prSet presAssocID="{0057DC57-B1C9-C94B-AA02-423A56863E7B}" presName="Name9" presStyleLbl="parChTrans1D2" presStyleIdx="8" presStyleCnt="12"/>
      <dgm:spPr/>
      <dgm:t>
        <a:bodyPr/>
        <a:lstStyle/>
        <a:p>
          <a:endParaRPr lang="en-US"/>
        </a:p>
      </dgm:t>
    </dgm:pt>
    <dgm:pt modelId="{52F9ACFC-DD12-2441-8AD7-9F091FD801C2}" type="pres">
      <dgm:prSet presAssocID="{0057DC57-B1C9-C94B-AA02-423A56863E7B}" presName="connTx" presStyleLbl="parChTrans1D2" presStyleIdx="8" presStyleCnt="12"/>
      <dgm:spPr/>
      <dgm:t>
        <a:bodyPr/>
        <a:lstStyle/>
        <a:p>
          <a:endParaRPr lang="en-US"/>
        </a:p>
      </dgm:t>
    </dgm:pt>
    <dgm:pt modelId="{1E605863-2426-B844-9715-97F02D5B059E}" type="pres">
      <dgm:prSet presAssocID="{4C669EDA-A162-1342-A003-7371F735A3A2}" presName="node" presStyleLbl="node1" presStyleIdx="8" presStyleCnt="12" custScaleX="188566" custRadScaleRad="167875" custRadScaleInc="63087">
        <dgm:presLayoutVars>
          <dgm:bulletEnabled val="1"/>
        </dgm:presLayoutVars>
      </dgm:prSet>
      <dgm:spPr/>
      <dgm:t>
        <a:bodyPr/>
        <a:lstStyle/>
        <a:p>
          <a:endParaRPr lang="en-US"/>
        </a:p>
      </dgm:t>
    </dgm:pt>
    <dgm:pt modelId="{051CA2F8-94E7-C547-ABDA-F40D08DDBE41}" type="pres">
      <dgm:prSet presAssocID="{7C3FA586-6235-3341-8036-27DB8589325C}" presName="Name9" presStyleLbl="parChTrans1D2" presStyleIdx="9" presStyleCnt="12"/>
      <dgm:spPr/>
      <dgm:t>
        <a:bodyPr/>
        <a:lstStyle/>
        <a:p>
          <a:endParaRPr lang="en-US"/>
        </a:p>
      </dgm:t>
    </dgm:pt>
    <dgm:pt modelId="{CE2A1FD9-699F-E74F-A174-5396DDFD0BCE}" type="pres">
      <dgm:prSet presAssocID="{7C3FA586-6235-3341-8036-27DB8589325C}" presName="connTx" presStyleLbl="parChTrans1D2" presStyleIdx="9" presStyleCnt="12"/>
      <dgm:spPr/>
      <dgm:t>
        <a:bodyPr/>
        <a:lstStyle/>
        <a:p>
          <a:endParaRPr lang="en-US"/>
        </a:p>
      </dgm:t>
    </dgm:pt>
    <dgm:pt modelId="{481AA810-271B-AD4B-A58B-F2BD87FFB2E4}" type="pres">
      <dgm:prSet presAssocID="{700D4E60-EDC4-5C4C-AC50-8A60F111DA4E}" presName="node" presStyleLbl="node1" presStyleIdx="9" presStyleCnt="12" custScaleX="184562" custRadScaleRad="172866" custRadScaleInc="1244">
        <dgm:presLayoutVars>
          <dgm:bulletEnabled val="1"/>
        </dgm:presLayoutVars>
      </dgm:prSet>
      <dgm:spPr/>
      <dgm:t>
        <a:bodyPr/>
        <a:lstStyle/>
        <a:p>
          <a:endParaRPr lang="en-US"/>
        </a:p>
      </dgm:t>
    </dgm:pt>
    <dgm:pt modelId="{592A8CD6-7387-F449-93E0-1E2BFC1ABC31}" type="pres">
      <dgm:prSet presAssocID="{F35201AB-441C-564F-9267-517AA3519B3B}" presName="Name9" presStyleLbl="parChTrans1D2" presStyleIdx="10" presStyleCnt="12"/>
      <dgm:spPr/>
      <dgm:t>
        <a:bodyPr/>
        <a:lstStyle/>
        <a:p>
          <a:endParaRPr lang="en-US"/>
        </a:p>
      </dgm:t>
    </dgm:pt>
    <dgm:pt modelId="{A19F0821-5222-4F4E-9B07-B3EF11B82051}" type="pres">
      <dgm:prSet presAssocID="{F35201AB-441C-564F-9267-517AA3519B3B}" presName="connTx" presStyleLbl="parChTrans1D2" presStyleIdx="10" presStyleCnt="12"/>
      <dgm:spPr/>
      <dgm:t>
        <a:bodyPr/>
        <a:lstStyle/>
        <a:p>
          <a:endParaRPr lang="en-US"/>
        </a:p>
      </dgm:t>
    </dgm:pt>
    <dgm:pt modelId="{913FDEFE-3914-AD4E-B63D-2EAA7D73A4A4}" type="pres">
      <dgm:prSet presAssocID="{E1C0BB3F-83F2-B946-ADFD-7C42FE996AB7}" presName="node" presStyleLbl="node1" presStyleIdx="10" presStyleCnt="12" custScaleX="183679" custRadScaleRad="180252" custRadScaleInc="-44971">
        <dgm:presLayoutVars>
          <dgm:bulletEnabled val="1"/>
        </dgm:presLayoutVars>
      </dgm:prSet>
      <dgm:spPr/>
      <dgm:t>
        <a:bodyPr/>
        <a:lstStyle/>
        <a:p>
          <a:endParaRPr lang="en-US"/>
        </a:p>
      </dgm:t>
    </dgm:pt>
    <dgm:pt modelId="{291641A7-B58B-F744-A8D6-9AA9ADD184B0}" type="pres">
      <dgm:prSet presAssocID="{816EDD74-C46B-1A43-8312-0643C520616C}" presName="Name9" presStyleLbl="parChTrans1D2" presStyleIdx="11" presStyleCnt="12"/>
      <dgm:spPr/>
      <dgm:t>
        <a:bodyPr/>
        <a:lstStyle/>
        <a:p>
          <a:endParaRPr lang="en-US"/>
        </a:p>
      </dgm:t>
    </dgm:pt>
    <dgm:pt modelId="{61258178-2F89-0342-8C53-CAD434D578AD}" type="pres">
      <dgm:prSet presAssocID="{816EDD74-C46B-1A43-8312-0643C520616C}" presName="connTx" presStyleLbl="parChTrans1D2" presStyleIdx="11" presStyleCnt="12"/>
      <dgm:spPr/>
      <dgm:t>
        <a:bodyPr/>
        <a:lstStyle/>
        <a:p>
          <a:endParaRPr lang="en-US"/>
        </a:p>
      </dgm:t>
    </dgm:pt>
    <dgm:pt modelId="{55F3EBC2-9A10-AE43-A17C-EE5C0C9CA233}" type="pres">
      <dgm:prSet presAssocID="{9296C3F8-F3DC-CF49-A88E-C68BC2C6E265}" presName="node" presStyleLbl="node1" presStyleIdx="11" presStyleCnt="12" custScaleX="180877" custRadScaleRad="132738" custRadScaleInc="-77344">
        <dgm:presLayoutVars>
          <dgm:bulletEnabled val="1"/>
        </dgm:presLayoutVars>
      </dgm:prSet>
      <dgm:spPr/>
      <dgm:t>
        <a:bodyPr/>
        <a:lstStyle/>
        <a:p>
          <a:endParaRPr lang="en-US"/>
        </a:p>
      </dgm:t>
    </dgm:pt>
  </dgm:ptLst>
  <dgm:cxnLst>
    <dgm:cxn modelId="{981D3FB7-E059-D14D-99E7-A32B4FF88517}" srcId="{7EF42350-ACF2-A545-B89B-3A5AFB756DC6}" destId="{A401FD17-9B15-5B49-ABEF-C1251335DF4D}" srcOrd="0" destOrd="0" parTransId="{8525A0BD-5C04-614C-A055-72EEBF6070E2}" sibTransId="{670342B6-E386-4241-9D61-0D0DB1EC1125}"/>
    <dgm:cxn modelId="{96374465-85D1-3643-9BF0-488CFB9FF870}" type="presOf" srcId="{7EF42350-ACF2-A545-B89B-3A5AFB756DC6}" destId="{85009B44-0837-6E45-B960-5DF80735ACE6}" srcOrd="0" destOrd="0" presId="urn:microsoft.com/office/officeart/2005/8/layout/radial1"/>
    <dgm:cxn modelId="{62034303-ED94-674B-BD13-202F467A5BE6}" srcId="{EB8A206B-5C63-C645-BD0A-D0FCDB163F33}" destId="{7EF42350-ACF2-A545-B89B-3A5AFB756DC6}" srcOrd="0" destOrd="0" parTransId="{F28DFAA5-9C58-304C-A8CC-8EE78ED4A2EC}" sibTransId="{A7D6B7B2-1AC3-804B-9717-F6120E6EB82C}"/>
    <dgm:cxn modelId="{13CEFE9D-D966-F542-AA56-AE3DA8E7FC5D}" type="presOf" srcId="{4C669EDA-A162-1342-A003-7371F735A3A2}" destId="{1E605863-2426-B844-9715-97F02D5B059E}" srcOrd="0" destOrd="0" presId="urn:microsoft.com/office/officeart/2005/8/layout/radial1"/>
    <dgm:cxn modelId="{ED69326B-1FF9-484F-AE97-2C10B0311490}" srcId="{7EF42350-ACF2-A545-B89B-3A5AFB756DC6}" destId="{540A3662-D748-6641-BBC0-B9421C590811}" srcOrd="1" destOrd="0" parTransId="{05E25C58-2B31-314A-A2D8-67E514F4D863}" sibTransId="{19BAB104-22DE-5C4F-A0EF-9EC3572F784D}"/>
    <dgm:cxn modelId="{4C172801-0770-5E41-BD7C-4DDD3C1F53AE}" type="presOf" srcId="{E1C0BB3F-83F2-B946-ADFD-7C42FE996AB7}" destId="{913FDEFE-3914-AD4E-B63D-2EAA7D73A4A4}" srcOrd="0" destOrd="0" presId="urn:microsoft.com/office/officeart/2005/8/layout/radial1"/>
    <dgm:cxn modelId="{7B68E650-7A0A-0E43-B1FD-A9FDA7F91DC3}" srcId="{7EF42350-ACF2-A545-B89B-3A5AFB756DC6}" destId="{9296C3F8-F3DC-CF49-A88E-C68BC2C6E265}" srcOrd="11" destOrd="0" parTransId="{816EDD74-C46B-1A43-8312-0643C520616C}" sibTransId="{A40A7566-4184-804A-8AA5-3933B064E281}"/>
    <dgm:cxn modelId="{0A89DBA4-9B22-5442-987B-04824C70E62F}" type="presOf" srcId="{700D4E60-EDC4-5C4C-AC50-8A60F111DA4E}" destId="{481AA810-271B-AD4B-A58B-F2BD87FFB2E4}" srcOrd="0" destOrd="0" presId="urn:microsoft.com/office/officeart/2005/8/layout/radial1"/>
    <dgm:cxn modelId="{01AD9806-3FAE-3048-A6DA-893EC9D26184}" type="presOf" srcId="{85E43C7D-9035-AB43-8789-508367FD0583}" destId="{B24A2A76-6C2C-DD48-8875-A698E2CA8406}" srcOrd="1" destOrd="0" presId="urn:microsoft.com/office/officeart/2005/8/layout/radial1"/>
    <dgm:cxn modelId="{30792AEF-9570-0540-837F-68AF88B8AD67}" srcId="{7EF42350-ACF2-A545-B89B-3A5AFB756DC6}" destId="{D1B3FC9A-37F2-8B48-8938-CE2750599CD8}" srcOrd="3" destOrd="0" parTransId="{EBD99DED-2F1F-4341-8B4B-AAFB600F0189}" sibTransId="{77AA5A53-B2D8-8748-9CB6-0D5E2879DC2D}"/>
    <dgm:cxn modelId="{CD643D98-E437-4449-8C1B-C9F9BBAFB57C}" type="presOf" srcId="{F35201AB-441C-564F-9267-517AA3519B3B}" destId="{592A8CD6-7387-F449-93E0-1E2BFC1ABC31}" srcOrd="0" destOrd="0" presId="urn:microsoft.com/office/officeart/2005/8/layout/radial1"/>
    <dgm:cxn modelId="{A25C56EB-3F18-344E-9A4E-D17A6C306C73}" type="presOf" srcId="{05E25C58-2B31-314A-A2D8-67E514F4D863}" destId="{50F94BFB-D422-0A48-BC0D-F662DB286EB7}" srcOrd="1" destOrd="0" presId="urn:microsoft.com/office/officeart/2005/8/layout/radial1"/>
    <dgm:cxn modelId="{25975A92-7150-FF49-A6FF-5F6E31BB9B5C}" type="presOf" srcId="{FA1C7D32-EF1B-984C-913F-6D847B595C35}" destId="{576F37AF-06B1-CF43-9625-18613B7B8F3F}" srcOrd="0" destOrd="0" presId="urn:microsoft.com/office/officeart/2005/8/layout/radial1"/>
    <dgm:cxn modelId="{4117DCDF-1561-6D4C-84D1-29CAEEEE63AF}" type="presOf" srcId="{540A3662-D748-6641-BBC0-B9421C590811}" destId="{48302DBF-9706-C245-9535-68F98B6BD73A}" srcOrd="0" destOrd="0" presId="urn:microsoft.com/office/officeart/2005/8/layout/radial1"/>
    <dgm:cxn modelId="{33E92AB2-AA90-3B43-9365-22A2FF80228C}" type="presOf" srcId="{0057DC57-B1C9-C94B-AA02-423A56863E7B}" destId="{777E6532-FAB9-DF46-80F4-0CD4FE5712B9}" srcOrd="0" destOrd="0" presId="urn:microsoft.com/office/officeart/2005/8/layout/radial1"/>
    <dgm:cxn modelId="{69FFC1A0-59BF-E147-8CBA-C7575A91CB28}" srcId="{7EF42350-ACF2-A545-B89B-3A5AFB756DC6}" destId="{9914186A-5AD5-F447-A471-8F0D4014C34D}" srcOrd="2" destOrd="0" parTransId="{8F1ED82A-1EC5-564B-B8AF-602FBC757D0D}" sibTransId="{8BDE4C44-9E6B-694C-9183-18754C85679B}"/>
    <dgm:cxn modelId="{FE6AB7AA-F2A9-6E49-8CD6-E726BCA4F7B1}" type="presOf" srcId="{843820CF-6611-C143-93FE-B6C8B6C72D69}" destId="{4D5C705F-B561-8E41-8829-8B7B87A017A5}" srcOrd="0" destOrd="0" presId="urn:microsoft.com/office/officeart/2005/8/layout/radial1"/>
    <dgm:cxn modelId="{AEF754C5-ECB2-2C4C-9464-7EEDCCF2032A}" type="presOf" srcId="{90A5673A-B683-044C-AE8A-AD76CE8E3636}" destId="{0E855679-997E-5346-93B9-F92EE9E25ECF}" srcOrd="1" destOrd="0" presId="urn:microsoft.com/office/officeart/2005/8/layout/radial1"/>
    <dgm:cxn modelId="{B8F7083C-A22F-A246-9D15-06C418FF75BD}" srcId="{7EF42350-ACF2-A545-B89B-3A5AFB756DC6}" destId="{AA0EE0BC-C1AE-B94F-8726-166DDE61D184}" srcOrd="7" destOrd="0" parTransId="{843820CF-6611-C143-93FE-B6C8B6C72D69}" sibTransId="{110E6AE5-D0FE-314C-B8EE-F18299D6BC17}"/>
    <dgm:cxn modelId="{E672F875-529B-704E-A25F-DC5D5C7A036A}" type="presOf" srcId="{05E25C58-2B31-314A-A2D8-67E514F4D863}" destId="{01A4C838-6690-7141-AB40-83D295550700}" srcOrd="0" destOrd="0" presId="urn:microsoft.com/office/officeart/2005/8/layout/radial1"/>
    <dgm:cxn modelId="{C990EA66-BBE0-3140-8C10-2B9AEEC11357}" type="presOf" srcId="{F35201AB-441C-564F-9267-517AA3519B3B}" destId="{A19F0821-5222-4F4E-9B07-B3EF11B82051}" srcOrd="1" destOrd="0" presId="urn:microsoft.com/office/officeart/2005/8/layout/radial1"/>
    <dgm:cxn modelId="{07E9ED8C-8C9B-F245-95A2-631637E7E5F8}" srcId="{7EF42350-ACF2-A545-B89B-3A5AFB756DC6}" destId="{E1C0BB3F-83F2-B946-ADFD-7C42FE996AB7}" srcOrd="10" destOrd="0" parTransId="{F35201AB-441C-564F-9267-517AA3519B3B}" sibTransId="{D98ADCA4-FBE3-0F4B-9D5A-FDA28521AA4E}"/>
    <dgm:cxn modelId="{514D8462-199A-9343-BD3E-9F819E0F123F}" type="presOf" srcId="{0057DC57-B1C9-C94B-AA02-423A56863E7B}" destId="{52F9ACFC-DD12-2441-8AD7-9F091FD801C2}" srcOrd="1" destOrd="0" presId="urn:microsoft.com/office/officeart/2005/8/layout/radial1"/>
    <dgm:cxn modelId="{62142E9A-DC21-5447-BF4E-6DED6B8FDD45}" type="presOf" srcId="{85E43C7D-9035-AB43-8789-508367FD0583}" destId="{37F7B4D5-FAA1-7A45-8BBB-DFDD286C9C2A}" srcOrd="0" destOrd="0" presId="urn:microsoft.com/office/officeart/2005/8/layout/radial1"/>
    <dgm:cxn modelId="{0BC6C4C5-9C20-344F-991D-AAB5D9072B48}" srcId="{7EF42350-ACF2-A545-B89B-3A5AFB756DC6}" destId="{FA1C7D32-EF1B-984C-913F-6D847B595C35}" srcOrd="5" destOrd="0" parTransId="{85E43C7D-9035-AB43-8789-508367FD0583}" sibTransId="{E63B940D-6BC0-6941-9EE6-069D602C2A2B}"/>
    <dgm:cxn modelId="{B1F1D1AA-442C-A94B-AF82-31BDB27F4EC7}" srcId="{7EF42350-ACF2-A545-B89B-3A5AFB756DC6}" destId="{700D4E60-EDC4-5C4C-AC50-8A60F111DA4E}" srcOrd="9" destOrd="0" parTransId="{7C3FA586-6235-3341-8036-27DB8589325C}" sibTransId="{BA9BCC2E-429C-6047-9345-E72443D6D491}"/>
    <dgm:cxn modelId="{E5A2EA54-1590-7145-BEB0-83698785EF19}" type="presOf" srcId="{90A5673A-B683-044C-AE8A-AD76CE8E3636}" destId="{516FF6F6-9643-A148-BDEC-DED017D8DB0F}" srcOrd="0" destOrd="0" presId="urn:microsoft.com/office/officeart/2005/8/layout/radial1"/>
    <dgm:cxn modelId="{E24BB009-0951-D44C-AB5F-05C5BDEBCD3F}" type="presOf" srcId="{843820CF-6611-C143-93FE-B6C8B6C72D69}" destId="{A9067472-A565-894A-BE30-17F78F0624F7}" srcOrd="1" destOrd="0" presId="urn:microsoft.com/office/officeart/2005/8/layout/radial1"/>
    <dgm:cxn modelId="{B080EBC0-9ED7-A94D-96E3-B7EEB51ACDE9}" srcId="{7EF42350-ACF2-A545-B89B-3A5AFB756DC6}" destId="{4C669EDA-A162-1342-A003-7371F735A3A2}" srcOrd="8" destOrd="0" parTransId="{0057DC57-B1C9-C94B-AA02-423A56863E7B}" sibTransId="{0683BC4A-6AB1-8042-86F9-60EAC5DF633F}"/>
    <dgm:cxn modelId="{756E7F15-B5FB-094D-A377-01B9DB504CA7}" type="presOf" srcId="{D1B3FC9A-37F2-8B48-8938-CE2750599CD8}" destId="{446C70C7-F95B-204B-8668-FB6ABF92DC7A}" srcOrd="0" destOrd="0" presId="urn:microsoft.com/office/officeart/2005/8/layout/radial1"/>
    <dgm:cxn modelId="{BC847EB7-4585-2D4B-8B55-51E68260D448}" type="presOf" srcId="{816EDD74-C46B-1A43-8312-0643C520616C}" destId="{291641A7-B58B-F744-A8D6-9AA9ADD184B0}" srcOrd="0" destOrd="0" presId="urn:microsoft.com/office/officeart/2005/8/layout/radial1"/>
    <dgm:cxn modelId="{E6F39386-E42F-864E-95E9-9CDEDFA3BBBD}" type="presOf" srcId="{8F1ED82A-1EC5-564B-B8AF-602FBC757D0D}" destId="{7BC3A4B5-F63F-034D-AFD8-0850D92EFDFD}" srcOrd="0" destOrd="0" presId="urn:microsoft.com/office/officeart/2005/8/layout/radial1"/>
    <dgm:cxn modelId="{8E452B5D-97D6-E043-BDA4-77B5C052F96F}" type="presOf" srcId="{EBD99DED-2F1F-4341-8B4B-AAFB600F0189}" destId="{9D1AA745-C2AB-654B-82D1-23C0884CE144}" srcOrd="0" destOrd="0" presId="urn:microsoft.com/office/officeart/2005/8/layout/radial1"/>
    <dgm:cxn modelId="{D876165E-EC21-E648-A5C6-E5F19189C8FA}" type="presOf" srcId="{49545043-5B4C-2B4A-A978-066F12BD5E72}" destId="{0D65959B-4C9B-6546-BE56-1C678EB0EF11}" srcOrd="0" destOrd="0" presId="urn:microsoft.com/office/officeart/2005/8/layout/radial1"/>
    <dgm:cxn modelId="{172B0165-FFFE-2F4D-8840-E8F40EDF2F8A}" type="presOf" srcId="{8525A0BD-5C04-614C-A055-72EEBF6070E2}" destId="{0A81CA78-4A03-6940-AA4E-DB2AFC2B3BD3}" srcOrd="0" destOrd="0" presId="urn:microsoft.com/office/officeart/2005/8/layout/radial1"/>
    <dgm:cxn modelId="{B2A11A06-CD7C-8C4F-87D5-B201FB1C7E78}" type="presOf" srcId="{8F1ED82A-1EC5-564B-B8AF-602FBC757D0D}" destId="{DE9A033C-8E88-3A41-BAAB-6B62B3C3D745}" srcOrd="1" destOrd="0" presId="urn:microsoft.com/office/officeart/2005/8/layout/radial1"/>
    <dgm:cxn modelId="{D17DDE61-F710-FA45-8220-0D9AF1B43A2D}" type="presOf" srcId="{7C3FA586-6235-3341-8036-27DB8589325C}" destId="{051CA2F8-94E7-C547-ABDA-F40D08DDBE41}" srcOrd="0" destOrd="0" presId="urn:microsoft.com/office/officeart/2005/8/layout/radial1"/>
    <dgm:cxn modelId="{6D5DB68B-F0C2-704C-A933-31E245EC9795}" srcId="{7EF42350-ACF2-A545-B89B-3A5AFB756DC6}" destId="{97B97278-D27F-234C-A3CC-A86E2969A113}" srcOrd="4" destOrd="0" parTransId="{49545043-5B4C-2B4A-A978-066F12BD5E72}" sibTransId="{0F436B73-869E-3A44-A8E1-9DC1399C4D2E}"/>
    <dgm:cxn modelId="{25C878F0-704D-E14A-812C-ECD529F13280}" srcId="{7EF42350-ACF2-A545-B89B-3A5AFB756DC6}" destId="{D57D7730-B87F-9846-8B2A-3B1863164895}" srcOrd="6" destOrd="0" parTransId="{90A5673A-B683-044C-AE8A-AD76CE8E3636}" sibTransId="{DFB32411-6FAB-BF43-A1D9-E19CD7E1351E}"/>
    <dgm:cxn modelId="{C31A6878-4CFA-F84E-9B18-069E3F6F7D67}" type="presOf" srcId="{9296C3F8-F3DC-CF49-A88E-C68BC2C6E265}" destId="{55F3EBC2-9A10-AE43-A17C-EE5C0C9CA233}" srcOrd="0" destOrd="0" presId="urn:microsoft.com/office/officeart/2005/8/layout/radial1"/>
    <dgm:cxn modelId="{3EEC97F8-F838-8B4B-84A1-0348E842C298}" type="presOf" srcId="{EBD99DED-2F1F-4341-8B4B-AAFB600F0189}" destId="{EE078E80-13CC-D242-A9A8-2B7F668142FE}" srcOrd="1" destOrd="0" presId="urn:microsoft.com/office/officeart/2005/8/layout/radial1"/>
    <dgm:cxn modelId="{64F0CB25-50AB-3643-BE52-03FBD108A850}" type="presOf" srcId="{49545043-5B4C-2B4A-A978-066F12BD5E72}" destId="{7F4DC575-3EBA-4646-9FC4-E1C8407BCA7F}" srcOrd="1" destOrd="0" presId="urn:microsoft.com/office/officeart/2005/8/layout/radial1"/>
    <dgm:cxn modelId="{6C38892E-CB05-384E-A87D-0FF614A9E3B0}" type="presOf" srcId="{816EDD74-C46B-1A43-8312-0643C520616C}" destId="{61258178-2F89-0342-8C53-CAD434D578AD}" srcOrd="1" destOrd="0" presId="urn:microsoft.com/office/officeart/2005/8/layout/radial1"/>
    <dgm:cxn modelId="{9398FA96-E1B2-4147-BF56-469143524BF9}" type="presOf" srcId="{D57D7730-B87F-9846-8B2A-3B1863164895}" destId="{F679ADAF-7482-AD42-94ED-C922694DBA15}" srcOrd="0" destOrd="0" presId="urn:microsoft.com/office/officeart/2005/8/layout/radial1"/>
    <dgm:cxn modelId="{D0517141-C4D4-D640-8C03-42E92CFFB9FF}" type="presOf" srcId="{AA0EE0BC-C1AE-B94F-8726-166DDE61D184}" destId="{6B8F825F-191A-8745-9E92-9DEDB9B362BA}" srcOrd="0" destOrd="0" presId="urn:microsoft.com/office/officeart/2005/8/layout/radial1"/>
    <dgm:cxn modelId="{27FC10DF-9914-9648-9166-77EDF2E9FA4E}" type="presOf" srcId="{A401FD17-9B15-5B49-ABEF-C1251335DF4D}" destId="{7606654F-BC25-0842-99CB-7EDB1B29DECC}" srcOrd="0" destOrd="0" presId="urn:microsoft.com/office/officeart/2005/8/layout/radial1"/>
    <dgm:cxn modelId="{60F3991B-FCE9-0D47-9A40-EB02A7E4F5A9}" type="presOf" srcId="{97B97278-D27F-234C-A3CC-A86E2969A113}" destId="{5726D707-57B5-9347-967B-4E3F0DE0221A}" srcOrd="0" destOrd="0" presId="urn:microsoft.com/office/officeart/2005/8/layout/radial1"/>
    <dgm:cxn modelId="{2C63BE75-3B70-A745-919F-56C0587AECC8}" type="presOf" srcId="{9914186A-5AD5-F447-A471-8F0D4014C34D}" destId="{4BE5F94E-C3B2-CC44-B425-48D2B0250167}" srcOrd="0" destOrd="0" presId="urn:microsoft.com/office/officeart/2005/8/layout/radial1"/>
    <dgm:cxn modelId="{52738573-06CC-8447-B192-5B33F82FFB94}" type="presOf" srcId="{7C3FA586-6235-3341-8036-27DB8589325C}" destId="{CE2A1FD9-699F-E74F-A174-5396DDFD0BCE}" srcOrd="1" destOrd="0" presId="urn:microsoft.com/office/officeart/2005/8/layout/radial1"/>
    <dgm:cxn modelId="{C967997F-70F9-6D41-BBDD-C87496D7CF4C}" type="presOf" srcId="{8525A0BD-5C04-614C-A055-72EEBF6070E2}" destId="{13FDB737-7B8E-F242-80F3-914C5DC0327D}" srcOrd="1" destOrd="0" presId="urn:microsoft.com/office/officeart/2005/8/layout/radial1"/>
    <dgm:cxn modelId="{F43E5EAE-E63A-6F45-8871-2E966BC46C5A}" type="presOf" srcId="{EB8A206B-5C63-C645-BD0A-D0FCDB163F33}" destId="{57D62D3C-B863-1B49-B2DF-3DC074187C80}" srcOrd="0" destOrd="0" presId="urn:microsoft.com/office/officeart/2005/8/layout/radial1"/>
    <dgm:cxn modelId="{1704AD14-ED5D-9741-AE84-70E22C196334}" type="presParOf" srcId="{57D62D3C-B863-1B49-B2DF-3DC074187C80}" destId="{85009B44-0837-6E45-B960-5DF80735ACE6}" srcOrd="0" destOrd="0" presId="urn:microsoft.com/office/officeart/2005/8/layout/radial1"/>
    <dgm:cxn modelId="{C0C22C8E-9D74-C944-91FA-188C3ABB28C6}" type="presParOf" srcId="{57D62D3C-B863-1B49-B2DF-3DC074187C80}" destId="{0A81CA78-4A03-6940-AA4E-DB2AFC2B3BD3}" srcOrd="1" destOrd="0" presId="urn:microsoft.com/office/officeart/2005/8/layout/radial1"/>
    <dgm:cxn modelId="{A6B3AEE9-2AC6-F540-982E-FE14D629310B}" type="presParOf" srcId="{0A81CA78-4A03-6940-AA4E-DB2AFC2B3BD3}" destId="{13FDB737-7B8E-F242-80F3-914C5DC0327D}" srcOrd="0" destOrd="0" presId="urn:microsoft.com/office/officeart/2005/8/layout/radial1"/>
    <dgm:cxn modelId="{17256153-4511-0549-A102-2E360D898C99}" type="presParOf" srcId="{57D62D3C-B863-1B49-B2DF-3DC074187C80}" destId="{7606654F-BC25-0842-99CB-7EDB1B29DECC}" srcOrd="2" destOrd="0" presId="urn:microsoft.com/office/officeart/2005/8/layout/radial1"/>
    <dgm:cxn modelId="{B2DA7D9C-1C97-784A-B845-97A9CA407C39}" type="presParOf" srcId="{57D62D3C-B863-1B49-B2DF-3DC074187C80}" destId="{01A4C838-6690-7141-AB40-83D295550700}" srcOrd="3" destOrd="0" presId="urn:microsoft.com/office/officeart/2005/8/layout/radial1"/>
    <dgm:cxn modelId="{56F7A47F-F0C9-3C4A-83CB-2D2227F51C6E}" type="presParOf" srcId="{01A4C838-6690-7141-AB40-83D295550700}" destId="{50F94BFB-D422-0A48-BC0D-F662DB286EB7}" srcOrd="0" destOrd="0" presId="urn:microsoft.com/office/officeart/2005/8/layout/radial1"/>
    <dgm:cxn modelId="{898E6CF6-2B38-4145-8FEC-501045602485}" type="presParOf" srcId="{57D62D3C-B863-1B49-B2DF-3DC074187C80}" destId="{48302DBF-9706-C245-9535-68F98B6BD73A}" srcOrd="4" destOrd="0" presId="urn:microsoft.com/office/officeart/2005/8/layout/radial1"/>
    <dgm:cxn modelId="{7A8D081D-E8ED-604B-967F-453D51D92CD1}" type="presParOf" srcId="{57D62D3C-B863-1B49-B2DF-3DC074187C80}" destId="{7BC3A4B5-F63F-034D-AFD8-0850D92EFDFD}" srcOrd="5" destOrd="0" presId="urn:microsoft.com/office/officeart/2005/8/layout/radial1"/>
    <dgm:cxn modelId="{1C8DFDA0-640D-444D-9D92-883D9506A33B}" type="presParOf" srcId="{7BC3A4B5-F63F-034D-AFD8-0850D92EFDFD}" destId="{DE9A033C-8E88-3A41-BAAB-6B62B3C3D745}" srcOrd="0" destOrd="0" presId="urn:microsoft.com/office/officeart/2005/8/layout/radial1"/>
    <dgm:cxn modelId="{62CA805C-D2E6-DB4B-A28E-E487D0EB70FF}" type="presParOf" srcId="{57D62D3C-B863-1B49-B2DF-3DC074187C80}" destId="{4BE5F94E-C3B2-CC44-B425-48D2B0250167}" srcOrd="6" destOrd="0" presId="urn:microsoft.com/office/officeart/2005/8/layout/radial1"/>
    <dgm:cxn modelId="{A1D625A6-5180-6740-9EDB-36D71A3A4BA1}" type="presParOf" srcId="{57D62D3C-B863-1B49-B2DF-3DC074187C80}" destId="{9D1AA745-C2AB-654B-82D1-23C0884CE144}" srcOrd="7" destOrd="0" presId="urn:microsoft.com/office/officeart/2005/8/layout/radial1"/>
    <dgm:cxn modelId="{4F0FD880-5F71-4049-ACAA-87F9FFC7F8C2}" type="presParOf" srcId="{9D1AA745-C2AB-654B-82D1-23C0884CE144}" destId="{EE078E80-13CC-D242-A9A8-2B7F668142FE}" srcOrd="0" destOrd="0" presId="urn:microsoft.com/office/officeart/2005/8/layout/radial1"/>
    <dgm:cxn modelId="{B42C41B0-6A96-4441-B56C-D462D91D912B}" type="presParOf" srcId="{57D62D3C-B863-1B49-B2DF-3DC074187C80}" destId="{446C70C7-F95B-204B-8668-FB6ABF92DC7A}" srcOrd="8" destOrd="0" presId="urn:microsoft.com/office/officeart/2005/8/layout/radial1"/>
    <dgm:cxn modelId="{CB132DAC-EFC7-D54D-8CCC-193E3930ACAA}" type="presParOf" srcId="{57D62D3C-B863-1B49-B2DF-3DC074187C80}" destId="{0D65959B-4C9B-6546-BE56-1C678EB0EF11}" srcOrd="9" destOrd="0" presId="urn:microsoft.com/office/officeart/2005/8/layout/radial1"/>
    <dgm:cxn modelId="{688EA25B-2B27-8B43-8548-D9296B67A64A}" type="presParOf" srcId="{0D65959B-4C9B-6546-BE56-1C678EB0EF11}" destId="{7F4DC575-3EBA-4646-9FC4-E1C8407BCA7F}" srcOrd="0" destOrd="0" presId="urn:microsoft.com/office/officeart/2005/8/layout/radial1"/>
    <dgm:cxn modelId="{3E5A5D45-A700-A443-A83C-DCA6366E6B63}" type="presParOf" srcId="{57D62D3C-B863-1B49-B2DF-3DC074187C80}" destId="{5726D707-57B5-9347-967B-4E3F0DE0221A}" srcOrd="10" destOrd="0" presId="urn:microsoft.com/office/officeart/2005/8/layout/radial1"/>
    <dgm:cxn modelId="{D7C9DC2C-D28E-4B47-B800-78D8B551207F}" type="presParOf" srcId="{57D62D3C-B863-1B49-B2DF-3DC074187C80}" destId="{37F7B4D5-FAA1-7A45-8BBB-DFDD286C9C2A}" srcOrd="11" destOrd="0" presId="urn:microsoft.com/office/officeart/2005/8/layout/radial1"/>
    <dgm:cxn modelId="{3A33D4FC-6DC7-004A-B0C2-B84F8B946490}" type="presParOf" srcId="{37F7B4D5-FAA1-7A45-8BBB-DFDD286C9C2A}" destId="{B24A2A76-6C2C-DD48-8875-A698E2CA8406}" srcOrd="0" destOrd="0" presId="urn:microsoft.com/office/officeart/2005/8/layout/radial1"/>
    <dgm:cxn modelId="{5A6725DB-19E1-CF4C-B5AF-B5645C4654C9}" type="presParOf" srcId="{57D62D3C-B863-1B49-B2DF-3DC074187C80}" destId="{576F37AF-06B1-CF43-9625-18613B7B8F3F}" srcOrd="12" destOrd="0" presId="urn:microsoft.com/office/officeart/2005/8/layout/radial1"/>
    <dgm:cxn modelId="{194F3C5A-2D96-AD48-B756-6234FFF8398D}" type="presParOf" srcId="{57D62D3C-B863-1B49-B2DF-3DC074187C80}" destId="{516FF6F6-9643-A148-BDEC-DED017D8DB0F}" srcOrd="13" destOrd="0" presId="urn:microsoft.com/office/officeart/2005/8/layout/radial1"/>
    <dgm:cxn modelId="{724C0942-937B-BB40-9B29-1B23D5E9BB26}" type="presParOf" srcId="{516FF6F6-9643-A148-BDEC-DED017D8DB0F}" destId="{0E855679-997E-5346-93B9-F92EE9E25ECF}" srcOrd="0" destOrd="0" presId="urn:microsoft.com/office/officeart/2005/8/layout/radial1"/>
    <dgm:cxn modelId="{3BA82228-E7C7-CD41-8F81-513DCF698065}" type="presParOf" srcId="{57D62D3C-B863-1B49-B2DF-3DC074187C80}" destId="{F679ADAF-7482-AD42-94ED-C922694DBA15}" srcOrd="14" destOrd="0" presId="urn:microsoft.com/office/officeart/2005/8/layout/radial1"/>
    <dgm:cxn modelId="{B5D0B5F2-0797-A148-95C1-328BB5F645B9}" type="presParOf" srcId="{57D62D3C-B863-1B49-B2DF-3DC074187C80}" destId="{4D5C705F-B561-8E41-8829-8B7B87A017A5}" srcOrd="15" destOrd="0" presId="urn:microsoft.com/office/officeart/2005/8/layout/radial1"/>
    <dgm:cxn modelId="{6DA161F6-FFDD-D049-8296-C160FAF265A9}" type="presParOf" srcId="{4D5C705F-B561-8E41-8829-8B7B87A017A5}" destId="{A9067472-A565-894A-BE30-17F78F0624F7}" srcOrd="0" destOrd="0" presId="urn:microsoft.com/office/officeart/2005/8/layout/radial1"/>
    <dgm:cxn modelId="{86A7F267-D812-5645-BBE1-24F55EC1B426}" type="presParOf" srcId="{57D62D3C-B863-1B49-B2DF-3DC074187C80}" destId="{6B8F825F-191A-8745-9E92-9DEDB9B362BA}" srcOrd="16" destOrd="0" presId="urn:microsoft.com/office/officeart/2005/8/layout/radial1"/>
    <dgm:cxn modelId="{BE6DE572-66B7-C74F-8C30-F4833DDF20C5}" type="presParOf" srcId="{57D62D3C-B863-1B49-B2DF-3DC074187C80}" destId="{777E6532-FAB9-DF46-80F4-0CD4FE5712B9}" srcOrd="17" destOrd="0" presId="urn:microsoft.com/office/officeart/2005/8/layout/radial1"/>
    <dgm:cxn modelId="{DDB393F0-E741-2B4F-86C0-CF18711A04E5}" type="presParOf" srcId="{777E6532-FAB9-DF46-80F4-0CD4FE5712B9}" destId="{52F9ACFC-DD12-2441-8AD7-9F091FD801C2}" srcOrd="0" destOrd="0" presId="urn:microsoft.com/office/officeart/2005/8/layout/radial1"/>
    <dgm:cxn modelId="{FC35F431-0E52-1A43-82F0-5C80A28FD88F}" type="presParOf" srcId="{57D62D3C-B863-1B49-B2DF-3DC074187C80}" destId="{1E605863-2426-B844-9715-97F02D5B059E}" srcOrd="18" destOrd="0" presId="urn:microsoft.com/office/officeart/2005/8/layout/radial1"/>
    <dgm:cxn modelId="{9E2DB526-B886-AD41-822A-AE6683C16AF6}" type="presParOf" srcId="{57D62D3C-B863-1B49-B2DF-3DC074187C80}" destId="{051CA2F8-94E7-C547-ABDA-F40D08DDBE41}" srcOrd="19" destOrd="0" presId="urn:microsoft.com/office/officeart/2005/8/layout/radial1"/>
    <dgm:cxn modelId="{4133C9EA-E419-D549-9B74-1127093990A6}" type="presParOf" srcId="{051CA2F8-94E7-C547-ABDA-F40D08DDBE41}" destId="{CE2A1FD9-699F-E74F-A174-5396DDFD0BCE}" srcOrd="0" destOrd="0" presId="urn:microsoft.com/office/officeart/2005/8/layout/radial1"/>
    <dgm:cxn modelId="{DA8735A2-00A9-4F44-8F1B-18F19D1FF22D}" type="presParOf" srcId="{57D62D3C-B863-1B49-B2DF-3DC074187C80}" destId="{481AA810-271B-AD4B-A58B-F2BD87FFB2E4}" srcOrd="20" destOrd="0" presId="urn:microsoft.com/office/officeart/2005/8/layout/radial1"/>
    <dgm:cxn modelId="{66AD5F72-2812-324F-8FCE-9F765ABFB285}" type="presParOf" srcId="{57D62D3C-B863-1B49-B2DF-3DC074187C80}" destId="{592A8CD6-7387-F449-93E0-1E2BFC1ABC31}" srcOrd="21" destOrd="0" presId="urn:microsoft.com/office/officeart/2005/8/layout/radial1"/>
    <dgm:cxn modelId="{F5653AD3-9241-6748-BFD4-A70C9F0E8F44}" type="presParOf" srcId="{592A8CD6-7387-F449-93E0-1E2BFC1ABC31}" destId="{A19F0821-5222-4F4E-9B07-B3EF11B82051}" srcOrd="0" destOrd="0" presId="urn:microsoft.com/office/officeart/2005/8/layout/radial1"/>
    <dgm:cxn modelId="{FBE4D090-052C-C047-A511-7A840014827E}" type="presParOf" srcId="{57D62D3C-B863-1B49-B2DF-3DC074187C80}" destId="{913FDEFE-3914-AD4E-B63D-2EAA7D73A4A4}" srcOrd="22" destOrd="0" presId="urn:microsoft.com/office/officeart/2005/8/layout/radial1"/>
    <dgm:cxn modelId="{55A9B36A-96EE-6D40-A0C0-3F1741E42886}" type="presParOf" srcId="{57D62D3C-B863-1B49-B2DF-3DC074187C80}" destId="{291641A7-B58B-F744-A8D6-9AA9ADD184B0}" srcOrd="23" destOrd="0" presId="urn:microsoft.com/office/officeart/2005/8/layout/radial1"/>
    <dgm:cxn modelId="{9DC38E8C-DF6A-1341-95CC-C4540EB356D2}" type="presParOf" srcId="{291641A7-B58B-F744-A8D6-9AA9ADD184B0}" destId="{61258178-2F89-0342-8C53-CAD434D578AD}" srcOrd="0" destOrd="0" presId="urn:microsoft.com/office/officeart/2005/8/layout/radial1"/>
    <dgm:cxn modelId="{D493BA4C-482A-8145-A802-B14006768440}" type="presParOf" srcId="{57D62D3C-B863-1B49-B2DF-3DC074187C80}" destId="{55F3EBC2-9A10-AE43-A17C-EE5C0C9CA233}" srcOrd="24" destOrd="0" presId="urn:microsoft.com/office/officeart/2005/8/layout/radial1"/>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009B44-0837-6E45-B960-5DF80735ACE6}">
      <dsp:nvSpPr>
        <dsp:cNvPr id="0" name=""/>
        <dsp:cNvSpPr/>
      </dsp:nvSpPr>
      <dsp:spPr>
        <a:xfrm>
          <a:off x="3717215" y="2068943"/>
          <a:ext cx="1769186" cy="815113"/>
        </a:xfrm>
        <a:prstGeom prst="ellipse">
          <a:avLst/>
        </a:prstGeom>
        <a:gradFill rotWithShape="0">
          <a:gsLst>
            <a:gs pos="0">
              <a:schemeClr val="accent1">
                <a:hueOff val="0"/>
                <a:satOff val="0"/>
                <a:lumOff val="0"/>
                <a:alphaOff val="0"/>
                <a:tint val="43000"/>
                <a:satMod val="165000"/>
              </a:schemeClr>
            </a:gs>
            <a:gs pos="55000">
              <a:schemeClr val="accent1">
                <a:hueOff val="0"/>
                <a:satOff val="0"/>
                <a:lumOff val="0"/>
                <a:alphaOff val="0"/>
                <a:tint val="83000"/>
                <a:satMod val="155000"/>
              </a:schemeClr>
            </a:gs>
            <a:gs pos="100000">
              <a:schemeClr val="accent1">
                <a:hueOff val="0"/>
                <a:satOff val="0"/>
                <a:lumOff val="0"/>
                <a:alphaOff val="0"/>
                <a:shade val="85000"/>
              </a:schemeClr>
            </a:gs>
          </a:gsLst>
          <a:path path="circle">
            <a:fillToRect l="-40000" t="-90000" r="140000" b="190000"/>
          </a:path>
        </a:gradFill>
        <a:ln>
          <a:noFill/>
        </a:ln>
        <a:effectLst>
          <a:outerShdw blurRad="508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kern="1200" dirty="0"/>
            <a:t>Suicide</a:t>
          </a:r>
        </a:p>
      </dsp:txBody>
      <dsp:txXfrm>
        <a:off x="3976306" y="2188314"/>
        <a:ext cx="1251004" cy="576371"/>
      </dsp:txXfrm>
    </dsp:sp>
    <dsp:sp modelId="{0A81CA78-4A03-6940-AA4E-DB2AFC2B3BD3}">
      <dsp:nvSpPr>
        <dsp:cNvPr id="0" name=""/>
        <dsp:cNvSpPr/>
      </dsp:nvSpPr>
      <dsp:spPr>
        <a:xfrm rot="16200000">
          <a:off x="3984053" y="1443165"/>
          <a:ext cx="1235510" cy="16045"/>
        </a:xfrm>
        <a:custGeom>
          <a:avLst/>
          <a:gdLst/>
          <a:ahLst/>
          <a:cxnLst/>
          <a:rect l="0" t="0" r="0" b="0"/>
          <a:pathLst>
            <a:path>
              <a:moveTo>
                <a:pt x="0" y="8022"/>
              </a:moveTo>
              <a:lnTo>
                <a:pt x="1235510" y="8022"/>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570920" y="1420300"/>
        <a:ext cx="61775" cy="61775"/>
      </dsp:txXfrm>
    </dsp:sp>
    <dsp:sp modelId="{7606654F-BC25-0842-99CB-7EDB1B29DECC}">
      <dsp:nvSpPr>
        <dsp:cNvPr id="0" name=""/>
        <dsp:cNvSpPr/>
      </dsp:nvSpPr>
      <dsp:spPr>
        <a:xfrm>
          <a:off x="3925896" y="18319"/>
          <a:ext cx="1351824" cy="815113"/>
        </a:xfrm>
        <a:prstGeom prst="ellipse">
          <a:avLst/>
        </a:prstGeom>
        <a:gradFill rotWithShape="0">
          <a:gsLst>
            <a:gs pos="0">
              <a:schemeClr val="accent1">
                <a:hueOff val="0"/>
                <a:satOff val="0"/>
                <a:lumOff val="0"/>
                <a:alphaOff val="0"/>
                <a:tint val="43000"/>
                <a:satMod val="165000"/>
              </a:schemeClr>
            </a:gs>
            <a:gs pos="55000">
              <a:schemeClr val="accent1">
                <a:hueOff val="0"/>
                <a:satOff val="0"/>
                <a:lumOff val="0"/>
                <a:alphaOff val="0"/>
                <a:tint val="83000"/>
                <a:satMod val="155000"/>
              </a:schemeClr>
            </a:gs>
            <a:gs pos="100000">
              <a:schemeClr val="accent1">
                <a:hueOff val="0"/>
                <a:satOff val="0"/>
                <a:lumOff val="0"/>
                <a:alphaOff val="0"/>
                <a:shade val="85000"/>
              </a:schemeClr>
            </a:gs>
          </a:gsLst>
          <a:path path="circle">
            <a:fillToRect l="-40000" t="-90000" r="140000" b="190000"/>
          </a:path>
        </a:gradFill>
        <a:ln>
          <a:noFill/>
        </a:ln>
        <a:effectLst>
          <a:outerShdw blurRad="508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a:t>Neurobiology</a:t>
          </a:r>
          <a:endParaRPr lang="en-US" sz="600" kern="1200" dirty="0"/>
        </a:p>
      </dsp:txBody>
      <dsp:txXfrm>
        <a:off x="4123866" y="137690"/>
        <a:ext cx="955884" cy="576371"/>
      </dsp:txXfrm>
    </dsp:sp>
    <dsp:sp modelId="{01A4C838-6690-7141-AB40-83D295550700}">
      <dsp:nvSpPr>
        <dsp:cNvPr id="0" name=""/>
        <dsp:cNvSpPr/>
      </dsp:nvSpPr>
      <dsp:spPr>
        <a:xfrm rot="18690135">
          <a:off x="4636774" y="1427374"/>
          <a:ext cx="1772393" cy="16045"/>
        </a:xfrm>
        <a:custGeom>
          <a:avLst/>
          <a:gdLst/>
          <a:ahLst/>
          <a:cxnLst/>
          <a:rect l="0" t="0" r="0" b="0"/>
          <a:pathLst>
            <a:path>
              <a:moveTo>
                <a:pt x="0" y="8022"/>
              </a:moveTo>
              <a:lnTo>
                <a:pt x="1772393" y="8022"/>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n-US" sz="600" kern="1200"/>
        </a:p>
      </dsp:txBody>
      <dsp:txXfrm>
        <a:off x="5478661" y="1391087"/>
        <a:ext cx="88619" cy="88619"/>
      </dsp:txXfrm>
    </dsp:sp>
    <dsp:sp modelId="{48302DBF-9706-C245-9535-68F98B6BD73A}">
      <dsp:nvSpPr>
        <dsp:cNvPr id="0" name=""/>
        <dsp:cNvSpPr/>
      </dsp:nvSpPr>
      <dsp:spPr>
        <a:xfrm>
          <a:off x="5715002" y="0"/>
          <a:ext cx="1434794" cy="815113"/>
        </a:xfrm>
        <a:prstGeom prst="ellipse">
          <a:avLst/>
        </a:prstGeom>
        <a:gradFill rotWithShape="0">
          <a:gsLst>
            <a:gs pos="0">
              <a:schemeClr val="accent1">
                <a:hueOff val="0"/>
                <a:satOff val="0"/>
                <a:lumOff val="0"/>
                <a:alphaOff val="0"/>
                <a:tint val="43000"/>
                <a:satMod val="165000"/>
              </a:schemeClr>
            </a:gs>
            <a:gs pos="55000">
              <a:schemeClr val="accent1">
                <a:hueOff val="0"/>
                <a:satOff val="0"/>
                <a:lumOff val="0"/>
                <a:alphaOff val="0"/>
                <a:tint val="83000"/>
                <a:satMod val="155000"/>
              </a:schemeClr>
            </a:gs>
            <a:gs pos="100000">
              <a:schemeClr val="accent1">
                <a:hueOff val="0"/>
                <a:satOff val="0"/>
                <a:lumOff val="0"/>
                <a:alphaOff val="0"/>
                <a:shade val="85000"/>
              </a:schemeClr>
            </a:gs>
          </a:gsLst>
          <a:path path="circle">
            <a:fillToRect l="-40000" t="-90000" r="140000" b="190000"/>
          </a:path>
        </a:gradFill>
        <a:ln>
          <a:noFill/>
        </a:ln>
        <a:effectLst>
          <a:outerShdw blurRad="508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a:t>Impulsiveness</a:t>
          </a:r>
        </a:p>
      </dsp:txBody>
      <dsp:txXfrm>
        <a:off x="5925123" y="119371"/>
        <a:ext cx="1014552" cy="576371"/>
      </dsp:txXfrm>
    </dsp:sp>
    <dsp:sp modelId="{7BC3A4B5-F63F-034D-AFD8-0850D92EFDFD}">
      <dsp:nvSpPr>
        <dsp:cNvPr id="0" name=""/>
        <dsp:cNvSpPr/>
      </dsp:nvSpPr>
      <dsp:spPr>
        <a:xfrm rot="20377323">
          <a:off x="5216262" y="1799857"/>
          <a:ext cx="2371058" cy="16045"/>
        </a:xfrm>
        <a:custGeom>
          <a:avLst/>
          <a:gdLst/>
          <a:ahLst/>
          <a:cxnLst/>
          <a:rect l="0" t="0" r="0" b="0"/>
          <a:pathLst>
            <a:path>
              <a:moveTo>
                <a:pt x="0" y="8022"/>
              </a:moveTo>
              <a:lnTo>
                <a:pt x="2371058" y="8022"/>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00050">
            <a:lnSpc>
              <a:spcPct val="90000"/>
            </a:lnSpc>
            <a:spcBef>
              <a:spcPct val="0"/>
            </a:spcBef>
            <a:spcAft>
              <a:spcPct val="35000"/>
            </a:spcAft>
          </a:pPr>
          <a:endParaRPr lang="en-US" sz="900" kern="1200"/>
        </a:p>
      </dsp:txBody>
      <dsp:txXfrm>
        <a:off x="6342515" y="1748604"/>
        <a:ext cx="118552" cy="118552"/>
      </dsp:txXfrm>
    </dsp:sp>
    <dsp:sp modelId="{4BE5F94E-C3B2-CC44-B425-48D2B0250167}">
      <dsp:nvSpPr>
        <dsp:cNvPr id="0" name=""/>
        <dsp:cNvSpPr/>
      </dsp:nvSpPr>
      <dsp:spPr>
        <a:xfrm>
          <a:off x="7391393" y="762002"/>
          <a:ext cx="1457634" cy="815113"/>
        </a:xfrm>
        <a:prstGeom prst="ellipse">
          <a:avLst/>
        </a:prstGeom>
        <a:gradFill rotWithShape="0">
          <a:gsLst>
            <a:gs pos="0">
              <a:schemeClr val="accent1">
                <a:hueOff val="0"/>
                <a:satOff val="0"/>
                <a:lumOff val="0"/>
                <a:alphaOff val="0"/>
                <a:tint val="43000"/>
                <a:satMod val="165000"/>
              </a:schemeClr>
            </a:gs>
            <a:gs pos="55000">
              <a:schemeClr val="accent1">
                <a:hueOff val="0"/>
                <a:satOff val="0"/>
                <a:lumOff val="0"/>
                <a:alphaOff val="0"/>
                <a:tint val="83000"/>
                <a:satMod val="155000"/>
              </a:schemeClr>
            </a:gs>
            <a:gs pos="100000">
              <a:schemeClr val="accent1">
                <a:hueOff val="0"/>
                <a:satOff val="0"/>
                <a:lumOff val="0"/>
                <a:alphaOff val="0"/>
                <a:shade val="85000"/>
              </a:schemeClr>
            </a:gs>
          </a:gsLst>
          <a:path path="circle">
            <a:fillToRect l="-40000" t="-90000" r="140000" b="190000"/>
          </a:path>
        </a:gradFill>
        <a:ln>
          <a:noFill/>
        </a:ln>
        <a:effectLst>
          <a:outerShdw blurRad="508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kern="1200" dirty="0"/>
            <a:t>Hopelessness</a:t>
          </a:r>
        </a:p>
      </dsp:txBody>
      <dsp:txXfrm>
        <a:off x="7604859" y="881373"/>
        <a:ext cx="1030702" cy="576371"/>
      </dsp:txXfrm>
    </dsp:sp>
    <dsp:sp modelId="{9D1AA745-C2AB-654B-82D1-23C0884CE144}">
      <dsp:nvSpPr>
        <dsp:cNvPr id="0" name=""/>
        <dsp:cNvSpPr/>
      </dsp:nvSpPr>
      <dsp:spPr>
        <a:xfrm rot="21527937">
          <a:off x="5485261" y="2428369"/>
          <a:ext cx="2059179" cy="16045"/>
        </a:xfrm>
        <a:custGeom>
          <a:avLst/>
          <a:gdLst/>
          <a:ahLst/>
          <a:cxnLst/>
          <a:rect l="0" t="0" r="0" b="0"/>
          <a:pathLst>
            <a:path>
              <a:moveTo>
                <a:pt x="0" y="8022"/>
              </a:moveTo>
              <a:lnTo>
                <a:pt x="2059179" y="8022"/>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en-US" sz="700" kern="1200"/>
        </a:p>
      </dsp:txBody>
      <dsp:txXfrm>
        <a:off x="6463371" y="2384912"/>
        <a:ext cx="102958" cy="102958"/>
      </dsp:txXfrm>
    </dsp:sp>
    <dsp:sp modelId="{446C70C7-F95B-204B-8668-FB6ABF92DC7A}">
      <dsp:nvSpPr>
        <dsp:cNvPr id="0" name=""/>
        <dsp:cNvSpPr/>
      </dsp:nvSpPr>
      <dsp:spPr>
        <a:xfrm>
          <a:off x="7543799" y="1981201"/>
          <a:ext cx="1385154" cy="838197"/>
        </a:xfrm>
        <a:prstGeom prst="ellipse">
          <a:avLst/>
        </a:prstGeom>
        <a:gradFill rotWithShape="0">
          <a:gsLst>
            <a:gs pos="0">
              <a:schemeClr val="accent1">
                <a:hueOff val="0"/>
                <a:satOff val="0"/>
                <a:lumOff val="0"/>
                <a:alphaOff val="0"/>
                <a:tint val="43000"/>
                <a:satMod val="165000"/>
              </a:schemeClr>
            </a:gs>
            <a:gs pos="55000">
              <a:schemeClr val="accent1">
                <a:hueOff val="0"/>
                <a:satOff val="0"/>
                <a:lumOff val="0"/>
                <a:alphaOff val="0"/>
                <a:tint val="83000"/>
                <a:satMod val="155000"/>
              </a:schemeClr>
            </a:gs>
            <a:gs pos="100000">
              <a:schemeClr val="accent1">
                <a:hueOff val="0"/>
                <a:satOff val="0"/>
                <a:lumOff val="0"/>
                <a:alphaOff val="0"/>
                <a:shade val="85000"/>
              </a:schemeClr>
            </a:gs>
          </a:gsLst>
          <a:path path="circle">
            <a:fillToRect l="-40000" t="-90000" r="140000" b="190000"/>
          </a:path>
        </a:gradFill>
        <a:ln>
          <a:noFill/>
        </a:ln>
        <a:effectLst>
          <a:outerShdw blurRad="508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a:t>Family History</a:t>
          </a:r>
        </a:p>
      </dsp:txBody>
      <dsp:txXfrm>
        <a:off x="7746650" y="2103952"/>
        <a:ext cx="979452" cy="592695"/>
      </dsp:txXfrm>
    </dsp:sp>
    <dsp:sp modelId="{0D65959B-4C9B-6546-BE56-1C678EB0EF11}">
      <dsp:nvSpPr>
        <dsp:cNvPr id="0" name=""/>
        <dsp:cNvSpPr/>
      </dsp:nvSpPr>
      <dsp:spPr>
        <a:xfrm rot="1136061">
          <a:off x="5256344" y="3041596"/>
          <a:ext cx="2032279" cy="16045"/>
        </a:xfrm>
        <a:custGeom>
          <a:avLst/>
          <a:gdLst/>
          <a:ahLst/>
          <a:cxnLst/>
          <a:rect l="0" t="0" r="0" b="0"/>
          <a:pathLst>
            <a:path>
              <a:moveTo>
                <a:pt x="0" y="8022"/>
              </a:moveTo>
              <a:lnTo>
                <a:pt x="2032279" y="8022"/>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en-US" sz="700" kern="1200"/>
        </a:p>
      </dsp:txBody>
      <dsp:txXfrm>
        <a:off x="6221676" y="2998812"/>
        <a:ext cx="101613" cy="101613"/>
      </dsp:txXfrm>
    </dsp:sp>
    <dsp:sp modelId="{5726D707-57B5-9347-967B-4E3F0DE0221A}">
      <dsp:nvSpPr>
        <dsp:cNvPr id="0" name=""/>
        <dsp:cNvSpPr/>
      </dsp:nvSpPr>
      <dsp:spPr>
        <a:xfrm>
          <a:off x="7095058" y="3200402"/>
          <a:ext cx="1610035" cy="815113"/>
        </a:xfrm>
        <a:prstGeom prst="ellipse">
          <a:avLst/>
        </a:prstGeom>
        <a:gradFill rotWithShape="0">
          <a:gsLst>
            <a:gs pos="0">
              <a:schemeClr val="accent1">
                <a:hueOff val="0"/>
                <a:satOff val="0"/>
                <a:lumOff val="0"/>
                <a:alphaOff val="0"/>
                <a:tint val="43000"/>
                <a:satMod val="165000"/>
              </a:schemeClr>
            </a:gs>
            <a:gs pos="55000">
              <a:schemeClr val="accent1">
                <a:hueOff val="0"/>
                <a:satOff val="0"/>
                <a:lumOff val="0"/>
                <a:alphaOff val="0"/>
                <a:tint val="83000"/>
                <a:satMod val="155000"/>
              </a:schemeClr>
            </a:gs>
            <a:gs pos="100000">
              <a:schemeClr val="accent1">
                <a:hueOff val="0"/>
                <a:satOff val="0"/>
                <a:lumOff val="0"/>
                <a:alphaOff val="0"/>
                <a:shade val="85000"/>
              </a:schemeClr>
            </a:gs>
          </a:gsLst>
          <a:path path="circle">
            <a:fillToRect l="-40000" t="-90000" r="140000" b="190000"/>
          </a:path>
        </a:gradFill>
        <a:ln>
          <a:noFill/>
        </a:ln>
        <a:effectLst>
          <a:outerShdw blurRad="508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985" tIns="6985" rIns="6985" bIns="6985" numCol="1" spcCol="1270" anchor="ctr" anchorCtr="0">
          <a:noAutofit/>
        </a:bodyPr>
        <a:lstStyle/>
        <a:p>
          <a:pPr lvl="0" algn="ctr" defTabSz="466725">
            <a:lnSpc>
              <a:spcPct val="90000"/>
            </a:lnSpc>
            <a:spcBef>
              <a:spcPct val="0"/>
            </a:spcBef>
            <a:spcAft>
              <a:spcPct val="35000"/>
            </a:spcAft>
          </a:pPr>
          <a:r>
            <a:rPr lang="en-US" sz="1050" kern="1200" dirty="0"/>
            <a:t>Psychodynamics/ Psychological Vulnerability</a:t>
          </a:r>
        </a:p>
      </dsp:txBody>
      <dsp:txXfrm>
        <a:off x="7330842" y="3319773"/>
        <a:ext cx="1138467" cy="576371"/>
      </dsp:txXfrm>
    </dsp:sp>
    <dsp:sp modelId="{37F7B4D5-FAA1-7A45-8BBB-DFDD286C9C2A}">
      <dsp:nvSpPr>
        <dsp:cNvPr id="0" name=""/>
        <dsp:cNvSpPr/>
      </dsp:nvSpPr>
      <dsp:spPr>
        <a:xfrm rot="2705985">
          <a:off x="4727813" y="3424294"/>
          <a:ext cx="1652980" cy="16045"/>
        </a:xfrm>
        <a:custGeom>
          <a:avLst/>
          <a:gdLst/>
          <a:ahLst/>
          <a:cxnLst/>
          <a:rect l="0" t="0" r="0" b="0"/>
          <a:pathLst>
            <a:path>
              <a:moveTo>
                <a:pt x="0" y="8022"/>
              </a:moveTo>
              <a:lnTo>
                <a:pt x="1652980" y="8022"/>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n-US" sz="600" kern="1200"/>
        </a:p>
      </dsp:txBody>
      <dsp:txXfrm>
        <a:off x="5512979" y="3390992"/>
        <a:ext cx="82649" cy="82649"/>
      </dsp:txXfrm>
    </dsp:sp>
    <dsp:sp modelId="{576F37AF-06B1-CF43-9625-18613B7B8F3F}">
      <dsp:nvSpPr>
        <dsp:cNvPr id="0" name=""/>
        <dsp:cNvSpPr/>
      </dsp:nvSpPr>
      <dsp:spPr>
        <a:xfrm>
          <a:off x="5791195" y="3962391"/>
          <a:ext cx="1394959" cy="815113"/>
        </a:xfrm>
        <a:prstGeom prst="ellipse">
          <a:avLst/>
        </a:prstGeom>
        <a:gradFill rotWithShape="0">
          <a:gsLst>
            <a:gs pos="0">
              <a:schemeClr val="accent1">
                <a:hueOff val="0"/>
                <a:satOff val="0"/>
                <a:lumOff val="0"/>
                <a:alphaOff val="0"/>
                <a:tint val="43000"/>
                <a:satMod val="165000"/>
              </a:schemeClr>
            </a:gs>
            <a:gs pos="55000">
              <a:schemeClr val="accent1">
                <a:hueOff val="0"/>
                <a:satOff val="0"/>
                <a:lumOff val="0"/>
                <a:alphaOff val="0"/>
                <a:tint val="83000"/>
                <a:satMod val="155000"/>
              </a:schemeClr>
            </a:gs>
            <a:gs pos="100000">
              <a:schemeClr val="accent1">
                <a:hueOff val="0"/>
                <a:satOff val="0"/>
                <a:lumOff val="0"/>
                <a:alphaOff val="0"/>
                <a:shade val="85000"/>
              </a:schemeClr>
            </a:gs>
          </a:gsLst>
          <a:path path="circle">
            <a:fillToRect l="-40000" t="-90000" r="140000" b="190000"/>
          </a:path>
        </a:gradFill>
        <a:ln>
          <a:noFill/>
        </a:ln>
        <a:effectLst>
          <a:outerShdw blurRad="508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a:t>Suicidal</a:t>
          </a:r>
        </a:p>
      </dsp:txBody>
      <dsp:txXfrm>
        <a:off x="5995482" y="4081762"/>
        <a:ext cx="986385" cy="576371"/>
      </dsp:txXfrm>
    </dsp:sp>
    <dsp:sp modelId="{516FF6F6-9643-A148-BDEC-DED017D8DB0F}">
      <dsp:nvSpPr>
        <dsp:cNvPr id="0" name=""/>
        <dsp:cNvSpPr/>
      </dsp:nvSpPr>
      <dsp:spPr>
        <a:xfrm rot="5400000">
          <a:off x="3984053" y="3493789"/>
          <a:ext cx="1235510" cy="16045"/>
        </a:xfrm>
        <a:custGeom>
          <a:avLst/>
          <a:gdLst/>
          <a:ahLst/>
          <a:cxnLst/>
          <a:rect l="0" t="0" r="0" b="0"/>
          <a:pathLst>
            <a:path>
              <a:moveTo>
                <a:pt x="0" y="8022"/>
              </a:moveTo>
              <a:lnTo>
                <a:pt x="1235510" y="8022"/>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570920" y="3470924"/>
        <a:ext cx="61775" cy="61775"/>
      </dsp:txXfrm>
    </dsp:sp>
    <dsp:sp modelId="{F679ADAF-7482-AD42-94ED-C922694DBA15}">
      <dsp:nvSpPr>
        <dsp:cNvPr id="0" name=""/>
        <dsp:cNvSpPr/>
      </dsp:nvSpPr>
      <dsp:spPr>
        <a:xfrm>
          <a:off x="3945817" y="4119567"/>
          <a:ext cx="1311981" cy="815113"/>
        </a:xfrm>
        <a:prstGeom prst="ellipse">
          <a:avLst/>
        </a:prstGeom>
        <a:gradFill rotWithShape="0">
          <a:gsLst>
            <a:gs pos="0">
              <a:schemeClr val="accent1">
                <a:hueOff val="0"/>
                <a:satOff val="0"/>
                <a:lumOff val="0"/>
                <a:alphaOff val="0"/>
                <a:tint val="43000"/>
                <a:satMod val="165000"/>
              </a:schemeClr>
            </a:gs>
            <a:gs pos="55000">
              <a:schemeClr val="accent1">
                <a:hueOff val="0"/>
                <a:satOff val="0"/>
                <a:lumOff val="0"/>
                <a:alphaOff val="0"/>
                <a:tint val="83000"/>
                <a:satMod val="155000"/>
              </a:schemeClr>
            </a:gs>
            <a:gs pos="100000">
              <a:schemeClr val="accent1">
                <a:hueOff val="0"/>
                <a:satOff val="0"/>
                <a:lumOff val="0"/>
                <a:alphaOff val="0"/>
                <a:shade val="85000"/>
              </a:schemeClr>
            </a:gs>
          </a:gsLst>
          <a:path path="circle">
            <a:fillToRect l="-40000" t="-90000" r="140000" b="190000"/>
          </a:path>
        </a:gradFill>
        <a:ln>
          <a:noFill/>
        </a:ln>
        <a:effectLst>
          <a:outerShdw blurRad="508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a:t>Life Stressors</a:t>
          </a:r>
        </a:p>
      </dsp:txBody>
      <dsp:txXfrm>
        <a:off x="4137952" y="4238938"/>
        <a:ext cx="927711" cy="576371"/>
      </dsp:txXfrm>
    </dsp:sp>
    <dsp:sp modelId="{4D5C705F-B561-8E41-8829-8B7B87A017A5}">
      <dsp:nvSpPr>
        <dsp:cNvPr id="0" name=""/>
        <dsp:cNvSpPr/>
      </dsp:nvSpPr>
      <dsp:spPr>
        <a:xfrm rot="8000892">
          <a:off x="2898289" y="3424658"/>
          <a:ext cx="1601878" cy="16045"/>
        </a:xfrm>
        <a:custGeom>
          <a:avLst/>
          <a:gdLst/>
          <a:ahLst/>
          <a:cxnLst/>
          <a:rect l="0" t="0" r="0" b="0"/>
          <a:pathLst>
            <a:path>
              <a:moveTo>
                <a:pt x="0" y="8022"/>
              </a:moveTo>
              <a:lnTo>
                <a:pt x="1601878" y="8022"/>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n-US" sz="600" kern="1200"/>
        </a:p>
      </dsp:txBody>
      <dsp:txXfrm rot="10800000">
        <a:off x="3659182" y="3392634"/>
        <a:ext cx="80093" cy="80093"/>
      </dsp:txXfrm>
    </dsp:sp>
    <dsp:sp modelId="{6B8F825F-191A-8745-9E92-9DEDB9B362BA}">
      <dsp:nvSpPr>
        <dsp:cNvPr id="0" name=""/>
        <dsp:cNvSpPr/>
      </dsp:nvSpPr>
      <dsp:spPr>
        <a:xfrm>
          <a:off x="2133598" y="3962400"/>
          <a:ext cx="1361793" cy="815113"/>
        </a:xfrm>
        <a:prstGeom prst="ellipse">
          <a:avLst/>
        </a:prstGeom>
        <a:gradFill rotWithShape="0">
          <a:gsLst>
            <a:gs pos="0">
              <a:schemeClr val="accent1">
                <a:hueOff val="0"/>
                <a:satOff val="0"/>
                <a:lumOff val="0"/>
                <a:alphaOff val="0"/>
                <a:tint val="43000"/>
                <a:satMod val="165000"/>
              </a:schemeClr>
            </a:gs>
            <a:gs pos="55000">
              <a:schemeClr val="accent1">
                <a:hueOff val="0"/>
                <a:satOff val="0"/>
                <a:lumOff val="0"/>
                <a:alphaOff val="0"/>
                <a:tint val="83000"/>
                <a:satMod val="155000"/>
              </a:schemeClr>
            </a:gs>
            <a:gs pos="100000">
              <a:schemeClr val="accent1">
                <a:hueOff val="0"/>
                <a:satOff val="0"/>
                <a:lumOff val="0"/>
                <a:alphaOff val="0"/>
                <a:shade val="85000"/>
              </a:schemeClr>
            </a:gs>
          </a:gsLst>
          <a:path path="circle">
            <a:fillToRect l="-40000" t="-90000" r="140000" b="190000"/>
          </a:path>
        </a:gradFill>
        <a:ln>
          <a:noFill/>
        </a:ln>
        <a:effectLst>
          <a:outerShdw blurRad="508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a:t>Access to Weapons</a:t>
          </a:r>
        </a:p>
      </dsp:txBody>
      <dsp:txXfrm>
        <a:off x="2333028" y="4081771"/>
        <a:ext cx="962933" cy="576371"/>
      </dsp:txXfrm>
    </dsp:sp>
    <dsp:sp modelId="{777E6532-FAB9-DF46-80F4-0CD4FE5712B9}">
      <dsp:nvSpPr>
        <dsp:cNvPr id="0" name=""/>
        <dsp:cNvSpPr/>
      </dsp:nvSpPr>
      <dsp:spPr>
        <a:xfrm rot="9567783">
          <a:off x="1941001" y="3083293"/>
          <a:ext cx="2039267" cy="16045"/>
        </a:xfrm>
        <a:custGeom>
          <a:avLst/>
          <a:gdLst/>
          <a:ahLst/>
          <a:cxnLst/>
          <a:rect l="0" t="0" r="0" b="0"/>
          <a:pathLst>
            <a:path>
              <a:moveTo>
                <a:pt x="0" y="8022"/>
              </a:moveTo>
              <a:lnTo>
                <a:pt x="2039267" y="8022"/>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en-US" sz="700" kern="1200"/>
        </a:p>
      </dsp:txBody>
      <dsp:txXfrm rot="10800000">
        <a:off x="2909653" y="3040334"/>
        <a:ext cx="101963" cy="101963"/>
      </dsp:txXfrm>
    </dsp:sp>
    <dsp:sp modelId="{1E605863-2426-B844-9715-97F02D5B059E}">
      <dsp:nvSpPr>
        <dsp:cNvPr id="0" name=""/>
        <dsp:cNvSpPr/>
      </dsp:nvSpPr>
      <dsp:spPr>
        <a:xfrm>
          <a:off x="609594" y="3276606"/>
          <a:ext cx="1537026" cy="815113"/>
        </a:xfrm>
        <a:prstGeom prst="ellipse">
          <a:avLst/>
        </a:prstGeom>
        <a:gradFill rotWithShape="0">
          <a:gsLst>
            <a:gs pos="0">
              <a:schemeClr val="accent1">
                <a:hueOff val="0"/>
                <a:satOff val="0"/>
                <a:lumOff val="0"/>
                <a:alphaOff val="0"/>
                <a:tint val="43000"/>
                <a:satMod val="165000"/>
              </a:schemeClr>
            </a:gs>
            <a:gs pos="55000">
              <a:schemeClr val="accent1">
                <a:hueOff val="0"/>
                <a:satOff val="0"/>
                <a:lumOff val="0"/>
                <a:alphaOff val="0"/>
                <a:tint val="83000"/>
                <a:satMod val="155000"/>
              </a:schemeClr>
            </a:gs>
            <a:gs pos="100000">
              <a:schemeClr val="accent1">
                <a:hueOff val="0"/>
                <a:satOff val="0"/>
                <a:lumOff val="0"/>
                <a:alphaOff val="0"/>
                <a:shade val="85000"/>
              </a:schemeClr>
            </a:gs>
          </a:gsLst>
          <a:path path="circle">
            <a:fillToRect l="-40000" t="-90000" r="140000" b="190000"/>
          </a:path>
        </a:gradFill>
        <a:ln>
          <a:noFill/>
        </a:ln>
        <a:effectLst>
          <a:outerShdw blurRad="508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a:t>Severe Medical Illness</a:t>
          </a:r>
        </a:p>
      </dsp:txBody>
      <dsp:txXfrm>
        <a:off x="834686" y="3395977"/>
        <a:ext cx="1086842" cy="576371"/>
      </dsp:txXfrm>
    </dsp:sp>
    <dsp:sp modelId="{051CA2F8-94E7-C547-ABDA-F40D08DDBE41}">
      <dsp:nvSpPr>
        <dsp:cNvPr id="0" name=""/>
        <dsp:cNvSpPr/>
      </dsp:nvSpPr>
      <dsp:spPr>
        <a:xfrm rot="10811196">
          <a:off x="1809171" y="2462489"/>
          <a:ext cx="1908070" cy="16045"/>
        </a:xfrm>
        <a:custGeom>
          <a:avLst/>
          <a:gdLst/>
          <a:ahLst/>
          <a:cxnLst/>
          <a:rect l="0" t="0" r="0" b="0"/>
          <a:pathLst>
            <a:path>
              <a:moveTo>
                <a:pt x="0" y="8022"/>
              </a:moveTo>
              <a:lnTo>
                <a:pt x="1908070" y="8022"/>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en-US" sz="700" kern="1200"/>
        </a:p>
      </dsp:txBody>
      <dsp:txXfrm rot="10800000">
        <a:off x="2715505" y="2422810"/>
        <a:ext cx="95403" cy="95403"/>
      </dsp:txXfrm>
    </dsp:sp>
    <dsp:sp modelId="{481AA810-271B-AD4B-A58B-F2BD87FFB2E4}">
      <dsp:nvSpPr>
        <dsp:cNvPr id="0" name=""/>
        <dsp:cNvSpPr/>
      </dsp:nvSpPr>
      <dsp:spPr>
        <a:xfrm>
          <a:off x="304801" y="2057398"/>
          <a:ext cx="1504388" cy="815113"/>
        </a:xfrm>
        <a:prstGeom prst="ellipse">
          <a:avLst/>
        </a:prstGeom>
        <a:gradFill rotWithShape="0">
          <a:gsLst>
            <a:gs pos="0">
              <a:schemeClr val="accent1">
                <a:hueOff val="0"/>
                <a:satOff val="0"/>
                <a:lumOff val="0"/>
                <a:alphaOff val="0"/>
                <a:tint val="43000"/>
                <a:satMod val="165000"/>
              </a:schemeClr>
            </a:gs>
            <a:gs pos="55000">
              <a:schemeClr val="accent1">
                <a:hueOff val="0"/>
                <a:satOff val="0"/>
                <a:lumOff val="0"/>
                <a:alphaOff val="0"/>
                <a:tint val="83000"/>
                <a:satMod val="155000"/>
              </a:schemeClr>
            </a:gs>
            <a:gs pos="100000">
              <a:schemeClr val="accent1">
                <a:hueOff val="0"/>
                <a:satOff val="0"/>
                <a:lumOff val="0"/>
                <a:alphaOff val="0"/>
                <a:shade val="85000"/>
              </a:schemeClr>
            </a:gs>
          </a:gsLst>
          <a:path path="circle">
            <a:fillToRect l="-40000" t="-90000" r="140000" b="190000"/>
          </a:path>
        </a:gradFill>
        <a:ln>
          <a:noFill/>
        </a:ln>
        <a:effectLst>
          <a:outerShdw blurRad="508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a:t>Substance Use</a:t>
          </a:r>
        </a:p>
      </dsp:txBody>
      <dsp:txXfrm>
        <a:off x="525114" y="2176769"/>
        <a:ext cx="1063762" cy="576371"/>
      </dsp:txXfrm>
    </dsp:sp>
    <dsp:sp modelId="{592A8CD6-7387-F449-93E0-1E2BFC1ABC31}">
      <dsp:nvSpPr>
        <dsp:cNvPr id="0" name=""/>
        <dsp:cNvSpPr/>
      </dsp:nvSpPr>
      <dsp:spPr>
        <a:xfrm rot="12195261">
          <a:off x="1697843" y="1726066"/>
          <a:ext cx="2352639" cy="16045"/>
        </a:xfrm>
        <a:custGeom>
          <a:avLst/>
          <a:gdLst/>
          <a:ahLst/>
          <a:cxnLst/>
          <a:rect l="0" t="0" r="0" b="0"/>
          <a:pathLst>
            <a:path>
              <a:moveTo>
                <a:pt x="0" y="8022"/>
              </a:moveTo>
              <a:lnTo>
                <a:pt x="2352639" y="8022"/>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00050">
            <a:lnSpc>
              <a:spcPct val="90000"/>
            </a:lnSpc>
            <a:spcBef>
              <a:spcPct val="0"/>
            </a:spcBef>
            <a:spcAft>
              <a:spcPct val="35000"/>
            </a:spcAft>
          </a:pPr>
          <a:endParaRPr lang="en-US" sz="900" kern="1200"/>
        </a:p>
      </dsp:txBody>
      <dsp:txXfrm rot="10800000">
        <a:off x="2815347" y="1675273"/>
        <a:ext cx="117631" cy="117631"/>
      </dsp:txXfrm>
    </dsp:sp>
    <dsp:sp modelId="{913FDEFE-3914-AD4E-B63D-2EAA7D73A4A4}">
      <dsp:nvSpPr>
        <dsp:cNvPr id="0" name=""/>
        <dsp:cNvSpPr/>
      </dsp:nvSpPr>
      <dsp:spPr>
        <a:xfrm>
          <a:off x="457204" y="609597"/>
          <a:ext cx="1497191" cy="815113"/>
        </a:xfrm>
        <a:prstGeom prst="ellipse">
          <a:avLst/>
        </a:prstGeom>
        <a:gradFill rotWithShape="0">
          <a:gsLst>
            <a:gs pos="0">
              <a:schemeClr val="accent1">
                <a:hueOff val="0"/>
                <a:satOff val="0"/>
                <a:lumOff val="0"/>
                <a:alphaOff val="0"/>
                <a:tint val="43000"/>
                <a:satMod val="165000"/>
              </a:schemeClr>
            </a:gs>
            <a:gs pos="55000">
              <a:schemeClr val="accent1">
                <a:hueOff val="0"/>
                <a:satOff val="0"/>
                <a:lumOff val="0"/>
                <a:alphaOff val="0"/>
                <a:tint val="83000"/>
                <a:satMod val="155000"/>
              </a:schemeClr>
            </a:gs>
            <a:gs pos="100000">
              <a:schemeClr val="accent1">
                <a:hueOff val="0"/>
                <a:satOff val="0"/>
                <a:lumOff val="0"/>
                <a:alphaOff val="0"/>
                <a:shade val="85000"/>
              </a:schemeClr>
            </a:gs>
          </a:gsLst>
          <a:path path="circle">
            <a:fillToRect l="-40000" t="-90000" r="140000" b="190000"/>
          </a:path>
        </a:gradFill>
        <a:ln>
          <a:noFill/>
        </a:ln>
        <a:effectLst>
          <a:outerShdw blurRad="508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kern="1200" dirty="0"/>
            <a:t>Personality Disorder/Traits</a:t>
          </a:r>
        </a:p>
      </dsp:txBody>
      <dsp:txXfrm>
        <a:off x="676463" y="728968"/>
        <a:ext cx="1058673" cy="576371"/>
      </dsp:txXfrm>
    </dsp:sp>
    <dsp:sp modelId="{291641A7-B58B-F744-A8D6-9AA9ADD184B0}">
      <dsp:nvSpPr>
        <dsp:cNvPr id="0" name=""/>
        <dsp:cNvSpPr/>
      </dsp:nvSpPr>
      <dsp:spPr>
        <a:xfrm rot="13703904">
          <a:off x="2829019" y="1445085"/>
          <a:ext cx="1728256" cy="16045"/>
        </a:xfrm>
        <a:custGeom>
          <a:avLst/>
          <a:gdLst/>
          <a:ahLst/>
          <a:cxnLst/>
          <a:rect l="0" t="0" r="0" b="0"/>
          <a:pathLst>
            <a:path>
              <a:moveTo>
                <a:pt x="0" y="8022"/>
              </a:moveTo>
              <a:lnTo>
                <a:pt x="1728256" y="8022"/>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n-US" sz="600" kern="1200"/>
        </a:p>
      </dsp:txBody>
      <dsp:txXfrm rot="10800000">
        <a:off x="3649941" y="1409901"/>
        <a:ext cx="86412" cy="86412"/>
      </dsp:txXfrm>
    </dsp:sp>
    <dsp:sp modelId="{55F3EBC2-9A10-AE43-A17C-EE5C0C9CA233}">
      <dsp:nvSpPr>
        <dsp:cNvPr id="0" name=""/>
        <dsp:cNvSpPr/>
      </dsp:nvSpPr>
      <dsp:spPr>
        <a:xfrm>
          <a:off x="2057397" y="33519"/>
          <a:ext cx="1474352" cy="815113"/>
        </a:xfrm>
        <a:prstGeom prst="ellipse">
          <a:avLst/>
        </a:prstGeom>
        <a:gradFill rotWithShape="0">
          <a:gsLst>
            <a:gs pos="0">
              <a:schemeClr val="accent1">
                <a:hueOff val="0"/>
                <a:satOff val="0"/>
                <a:lumOff val="0"/>
                <a:alphaOff val="0"/>
                <a:tint val="43000"/>
                <a:satMod val="165000"/>
              </a:schemeClr>
            </a:gs>
            <a:gs pos="55000">
              <a:schemeClr val="accent1">
                <a:hueOff val="0"/>
                <a:satOff val="0"/>
                <a:lumOff val="0"/>
                <a:alphaOff val="0"/>
                <a:tint val="83000"/>
                <a:satMod val="155000"/>
              </a:schemeClr>
            </a:gs>
            <a:gs pos="100000">
              <a:schemeClr val="accent1">
                <a:hueOff val="0"/>
                <a:satOff val="0"/>
                <a:lumOff val="0"/>
                <a:alphaOff val="0"/>
                <a:shade val="85000"/>
              </a:schemeClr>
            </a:gs>
          </a:gsLst>
          <a:path path="circle">
            <a:fillToRect l="-40000" t="-90000" r="140000" b="190000"/>
          </a:path>
        </a:gradFill>
        <a:ln>
          <a:noFill/>
        </a:ln>
        <a:effectLst>
          <a:outerShdw blurRad="508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US" sz="1300" kern="1200"/>
            <a:t>Psychiatric Illness Co-morbidity</a:t>
          </a:r>
        </a:p>
      </dsp:txBody>
      <dsp:txXfrm>
        <a:off x="2273311" y="152890"/>
        <a:ext cx="1042524" cy="576371"/>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D64982B-C9C3-4681-B42B-90FD4BF0ADAE}" type="datetimeFigureOut">
              <a:rPr lang="en-US" smtClean="0"/>
              <a:t>4/12/17</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1AD4526-92B9-449A-B09F-2AA70262BF8D}" type="slidenum">
              <a:rPr lang="en-US" smtClean="0"/>
              <a:t>‹#›</a:t>
            </a:fld>
            <a:endParaRPr lang="en-US"/>
          </a:p>
        </p:txBody>
      </p:sp>
    </p:spTree>
    <p:extLst>
      <p:ext uri="{BB962C8B-B14F-4D97-AF65-F5344CB8AC3E}">
        <p14:creationId xmlns:p14="http://schemas.microsoft.com/office/powerpoint/2010/main" val="41081810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0E1C78B-210B-4B83-9127-D073B4FF7559}" type="datetimeFigureOut">
              <a:rPr lang="en-US" smtClean="0"/>
              <a:t>4/12/17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8F40A1D-3CA9-4293-91B8-F30347DEEB17}" type="slidenum">
              <a:rPr lang="en-US" smtClean="0"/>
              <a:t>‹#›</a:t>
            </a:fld>
            <a:endParaRPr lang="en-US"/>
          </a:p>
        </p:txBody>
      </p:sp>
    </p:spTree>
    <p:extLst>
      <p:ext uri="{BB962C8B-B14F-4D97-AF65-F5344CB8AC3E}">
        <p14:creationId xmlns:p14="http://schemas.microsoft.com/office/powerpoint/2010/main" val="35224054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8F40A1D-3CA9-4293-91B8-F30347DEEB17}" type="slidenum">
              <a:rPr lang="en-US" smtClean="0"/>
              <a:t>1</a:t>
            </a:fld>
            <a:endParaRPr lang="en-US"/>
          </a:p>
        </p:txBody>
      </p:sp>
    </p:spTree>
    <p:extLst>
      <p:ext uri="{BB962C8B-B14F-4D97-AF65-F5344CB8AC3E}">
        <p14:creationId xmlns:p14="http://schemas.microsoft.com/office/powerpoint/2010/main" val="17955681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From Georgia Student</a:t>
            </a:r>
            <a:r>
              <a:rPr lang="en-US" baseline="0" dirty="0"/>
              <a:t> Health Survey – measuring school climate</a:t>
            </a:r>
            <a:endParaRPr lang="en-US" dirty="0"/>
          </a:p>
          <a:p>
            <a:endParaRPr lang="en-US" dirty="0"/>
          </a:p>
        </p:txBody>
      </p:sp>
      <p:sp>
        <p:nvSpPr>
          <p:cNvPr id="4" name="Slide Number Placeholder 3"/>
          <p:cNvSpPr>
            <a:spLocks noGrp="1"/>
          </p:cNvSpPr>
          <p:nvPr>
            <p:ph type="sldNum" sz="quarter" idx="10"/>
          </p:nvPr>
        </p:nvSpPr>
        <p:spPr/>
        <p:txBody>
          <a:bodyPr/>
          <a:lstStyle/>
          <a:p>
            <a:fld id="{ECE22DDC-5EFC-412E-8081-20A2089263CA}" type="slidenum">
              <a:rPr lang="en-US" smtClean="0"/>
              <a:t>12</a:t>
            </a:fld>
            <a:endParaRPr lang="en-US"/>
          </a:p>
        </p:txBody>
      </p:sp>
    </p:spTree>
    <p:extLst>
      <p:ext uri="{BB962C8B-B14F-4D97-AF65-F5344CB8AC3E}">
        <p14:creationId xmlns:p14="http://schemas.microsoft.com/office/powerpoint/2010/main" val="13565323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From Georgia Student</a:t>
            </a:r>
            <a:r>
              <a:rPr lang="en-US" baseline="0" dirty="0"/>
              <a:t> Health Survey – measuring school climate</a:t>
            </a:r>
            <a:endParaRPr lang="en-US" dirty="0"/>
          </a:p>
          <a:p>
            <a:endParaRPr lang="en-US" dirty="0"/>
          </a:p>
        </p:txBody>
      </p:sp>
      <p:sp>
        <p:nvSpPr>
          <p:cNvPr id="4" name="Slide Number Placeholder 3"/>
          <p:cNvSpPr>
            <a:spLocks noGrp="1"/>
          </p:cNvSpPr>
          <p:nvPr>
            <p:ph type="sldNum" sz="quarter" idx="10"/>
          </p:nvPr>
        </p:nvSpPr>
        <p:spPr/>
        <p:txBody>
          <a:bodyPr/>
          <a:lstStyle/>
          <a:p>
            <a:fld id="{ECE22DDC-5EFC-412E-8081-20A2089263CA}" type="slidenum">
              <a:rPr lang="en-US" smtClean="0"/>
              <a:t>13</a:t>
            </a:fld>
            <a:endParaRPr lang="en-US"/>
          </a:p>
        </p:txBody>
      </p:sp>
    </p:spTree>
    <p:extLst>
      <p:ext uri="{BB962C8B-B14F-4D97-AF65-F5344CB8AC3E}">
        <p14:creationId xmlns:p14="http://schemas.microsoft.com/office/powerpoint/2010/main" val="17390002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From Georgia Student</a:t>
            </a:r>
            <a:r>
              <a:rPr lang="en-US" baseline="0" dirty="0"/>
              <a:t> Health Survey – measuring school climate</a:t>
            </a:r>
            <a:endParaRPr lang="en-US" dirty="0"/>
          </a:p>
          <a:p>
            <a:endParaRPr lang="en-US" dirty="0"/>
          </a:p>
        </p:txBody>
      </p:sp>
      <p:sp>
        <p:nvSpPr>
          <p:cNvPr id="4" name="Slide Number Placeholder 3"/>
          <p:cNvSpPr>
            <a:spLocks noGrp="1"/>
          </p:cNvSpPr>
          <p:nvPr>
            <p:ph type="sldNum" sz="quarter" idx="10"/>
          </p:nvPr>
        </p:nvSpPr>
        <p:spPr/>
        <p:txBody>
          <a:bodyPr/>
          <a:lstStyle/>
          <a:p>
            <a:fld id="{ECE22DDC-5EFC-412E-8081-20A2089263CA}" type="slidenum">
              <a:rPr lang="en-US" smtClean="0"/>
              <a:t>14</a:t>
            </a:fld>
            <a:endParaRPr lang="en-US"/>
          </a:p>
        </p:txBody>
      </p:sp>
    </p:spTree>
    <p:extLst>
      <p:ext uri="{BB962C8B-B14F-4D97-AF65-F5344CB8AC3E}">
        <p14:creationId xmlns:p14="http://schemas.microsoft.com/office/powerpoint/2010/main" val="975615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Introduce the general section. “We are going to start by taking a closer look at youth suicide, identifying some myths and facts</a:t>
            </a:r>
            <a:r>
              <a:rPr lang="en-US" baseline="0" dirty="0"/>
              <a:t> and statistics as well as defining some key vocabulary”</a:t>
            </a:r>
            <a:endParaRPr lang="en-US" dirty="0"/>
          </a:p>
        </p:txBody>
      </p:sp>
      <p:sp>
        <p:nvSpPr>
          <p:cNvPr id="4" name="Slide Number Placeholder 3"/>
          <p:cNvSpPr>
            <a:spLocks noGrp="1"/>
          </p:cNvSpPr>
          <p:nvPr>
            <p:ph type="sldNum" sz="quarter" idx="10"/>
          </p:nvPr>
        </p:nvSpPr>
        <p:spPr/>
        <p:txBody>
          <a:bodyPr/>
          <a:lstStyle/>
          <a:p>
            <a:fld id="{48F40A1D-3CA9-4293-91B8-F30347DEEB17}" type="slidenum">
              <a:rPr lang="en-US" smtClean="0"/>
              <a:t>15</a:t>
            </a:fld>
            <a:endParaRPr lang="en-US"/>
          </a:p>
        </p:txBody>
      </p:sp>
    </p:spTree>
    <p:extLst>
      <p:ext uri="{BB962C8B-B14F-4D97-AF65-F5344CB8AC3E}">
        <p14:creationId xmlns:p14="http://schemas.microsoft.com/office/powerpoint/2010/main" val="29640182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Be</a:t>
            </a:r>
            <a:r>
              <a:rPr lang="en-US" sz="1200" baseline="0" dirty="0"/>
              <a:t> clear that suicide is complex. There is no single cause of suicide- youth experience a number of risk factors and life events. Focus on behavioral health and on areas where school staff can have an impact specifically:</a:t>
            </a:r>
          </a:p>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a:t>Creating an environment without mental health stigma will help protect their students. Children who live in a world of stigma feel that they cannot tell anyone how they are feeling and that they must be the only one to ever feel this way. </a:t>
            </a:r>
            <a:endParaRPr lang="en-US" sz="1200" dirty="0"/>
          </a:p>
          <a:p>
            <a:endParaRPr lang="en-US" dirty="0"/>
          </a:p>
        </p:txBody>
      </p:sp>
      <p:sp>
        <p:nvSpPr>
          <p:cNvPr id="4" name="Slide Number Placeholder 3"/>
          <p:cNvSpPr>
            <a:spLocks noGrp="1"/>
          </p:cNvSpPr>
          <p:nvPr>
            <p:ph type="sldNum" sz="quarter" idx="10"/>
          </p:nvPr>
        </p:nvSpPr>
        <p:spPr/>
        <p:txBody>
          <a:bodyPr/>
          <a:lstStyle/>
          <a:p>
            <a:fld id="{48F40A1D-3CA9-4293-91B8-F30347DEEB17}" type="slidenum">
              <a:rPr lang="en-US" smtClean="0"/>
              <a:t>16</a:t>
            </a:fld>
            <a:endParaRPr lang="en-US"/>
          </a:p>
        </p:txBody>
      </p:sp>
    </p:spTree>
    <p:extLst>
      <p:ext uri="{BB962C8B-B14F-4D97-AF65-F5344CB8AC3E}">
        <p14:creationId xmlns:p14="http://schemas.microsoft.com/office/powerpoint/2010/main" val="12167063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Alcohol use, drinking while down, and heavy episodic drinking are strongly associated with suicide among adolescents.</a:t>
            </a:r>
          </a:p>
          <a:p>
            <a:endParaRPr lang="en-US" dirty="0"/>
          </a:p>
          <a:p>
            <a:r>
              <a:rPr lang="en-US" dirty="0"/>
              <a:t>Why does drinking correlate with unplanned suicides?</a:t>
            </a:r>
          </a:p>
          <a:p>
            <a:pPr lvl="1"/>
            <a:r>
              <a:rPr lang="en-US" dirty="0">
                <a:solidFill>
                  <a:schemeClr val="tx2"/>
                </a:solidFill>
              </a:rPr>
              <a:t>↑ disinhibition and impulsivity</a:t>
            </a:r>
          </a:p>
          <a:p>
            <a:pPr lvl="1"/>
            <a:r>
              <a:rPr lang="en-US" dirty="0">
                <a:solidFill>
                  <a:schemeClr val="tx2"/>
                </a:solidFill>
              </a:rPr>
              <a:t>↑ aggression and negative affectivity</a:t>
            </a:r>
          </a:p>
          <a:p>
            <a:pPr lvl="1"/>
            <a:r>
              <a:rPr lang="en-US" dirty="0">
                <a:solidFill>
                  <a:schemeClr val="tx2"/>
                </a:solidFill>
              </a:rPr>
              <a:t>↑ cognitive constriction → restricted production of alternative coping strategies</a:t>
            </a:r>
          </a:p>
          <a:p>
            <a:endParaRPr lang="en-US" dirty="0"/>
          </a:p>
          <a:p>
            <a:r>
              <a:rPr lang="en-US" dirty="0"/>
              <a:t>Substance abuse is higher overall for individuals struggling with another stressor such as depression or anxiety. Alternative avenue for identification and early intervention</a:t>
            </a:r>
            <a:endParaRPr lang="en-US" sz="1500" dirty="0"/>
          </a:p>
          <a:p>
            <a:endParaRPr lang="en-US" dirty="0"/>
          </a:p>
          <a:p>
            <a:r>
              <a:rPr lang="en-US" dirty="0"/>
              <a:t>Youth involved in the juvenile justice or child welfare systems have a high prevalence of many risk factors for suicide</a:t>
            </a:r>
          </a:p>
          <a:p>
            <a:r>
              <a:rPr lang="en-US" dirty="0"/>
              <a:t>Homeless youth have higher rates of mood disorders, conduct disorders, and post-traumatic stress disorder</a:t>
            </a:r>
          </a:p>
          <a:p>
            <a:endParaRPr lang="en-US" dirty="0"/>
          </a:p>
          <a:p>
            <a:r>
              <a:rPr lang="en-US" dirty="0"/>
              <a:t>Chronic pain, loss of mobility, disfigurement, cognitive styles that make problem-solving a challenge, and other chronic conditions</a:t>
            </a:r>
          </a:p>
          <a:p>
            <a:endParaRPr lang="en-US" dirty="0"/>
          </a:p>
          <a:p>
            <a:r>
              <a:rPr lang="en-US" dirty="0"/>
              <a:t>Studies show that suicide rates are significantly higher among people with certain types of disabilities, such as those with multiple sclerosis or spinal cord injuries </a:t>
            </a:r>
          </a:p>
          <a:p>
            <a:endParaRPr lang="en-US" dirty="0"/>
          </a:p>
        </p:txBody>
      </p:sp>
      <p:sp>
        <p:nvSpPr>
          <p:cNvPr id="4" name="Slide Number Placeholder 3"/>
          <p:cNvSpPr>
            <a:spLocks noGrp="1"/>
          </p:cNvSpPr>
          <p:nvPr>
            <p:ph type="sldNum" sz="quarter" idx="10"/>
          </p:nvPr>
        </p:nvSpPr>
        <p:spPr/>
        <p:txBody>
          <a:bodyPr/>
          <a:lstStyle/>
          <a:p>
            <a:fld id="{48F40A1D-3CA9-4293-91B8-F30347DEEB17}" type="slidenum">
              <a:rPr lang="en-US" smtClean="0"/>
              <a:t>17</a:t>
            </a:fld>
            <a:endParaRPr lang="en-US"/>
          </a:p>
        </p:txBody>
      </p:sp>
    </p:spTree>
    <p:extLst>
      <p:ext uri="{BB962C8B-B14F-4D97-AF65-F5344CB8AC3E}">
        <p14:creationId xmlns:p14="http://schemas.microsoft.com/office/powerpoint/2010/main" val="2871677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Be clear that the media often focuses on precipitating</a:t>
            </a:r>
            <a:r>
              <a:rPr lang="en-US" baseline="0" dirty="0"/>
              <a:t> events but that they are not causes. Other risk factors are present that most people would not know (such as mental illness).</a:t>
            </a:r>
          </a:p>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If you are aware of a student who is struggling and then they have a setback that is a big deal to them (whether that is a breakup or a school failure) then this is an important time to provide support.</a:t>
            </a:r>
            <a:endParaRPr lang="en-US" dirty="0"/>
          </a:p>
          <a:p>
            <a:endParaRPr lang="en-US" dirty="0"/>
          </a:p>
        </p:txBody>
      </p:sp>
      <p:sp>
        <p:nvSpPr>
          <p:cNvPr id="4" name="Slide Number Placeholder 3"/>
          <p:cNvSpPr>
            <a:spLocks noGrp="1"/>
          </p:cNvSpPr>
          <p:nvPr>
            <p:ph type="sldNum" sz="quarter" idx="10"/>
          </p:nvPr>
        </p:nvSpPr>
        <p:spPr/>
        <p:txBody>
          <a:bodyPr/>
          <a:lstStyle/>
          <a:p>
            <a:fld id="{48F40A1D-3CA9-4293-91B8-F30347DEEB17}" type="slidenum">
              <a:rPr lang="en-US" smtClean="0"/>
              <a:t>18</a:t>
            </a:fld>
            <a:endParaRPr lang="en-US"/>
          </a:p>
        </p:txBody>
      </p:sp>
    </p:spTree>
    <p:extLst>
      <p:ext uri="{BB962C8B-B14F-4D97-AF65-F5344CB8AC3E}">
        <p14:creationId xmlns:p14="http://schemas.microsoft.com/office/powerpoint/2010/main" val="948943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Discuss with</a:t>
            </a:r>
            <a:r>
              <a:rPr lang="en-US" baseline="0" dirty="0"/>
              <a:t> the group that risky behavior, etc. is developmentally appropriate for teens. It is important to watch for changes in behavior.</a:t>
            </a:r>
            <a:endParaRPr lang="en-US" dirty="0"/>
          </a:p>
          <a:p>
            <a:endParaRPr lang="en-US" dirty="0"/>
          </a:p>
        </p:txBody>
      </p:sp>
      <p:sp>
        <p:nvSpPr>
          <p:cNvPr id="4" name="Slide Number Placeholder 3"/>
          <p:cNvSpPr>
            <a:spLocks noGrp="1"/>
          </p:cNvSpPr>
          <p:nvPr>
            <p:ph type="sldNum" sz="quarter" idx="10"/>
          </p:nvPr>
        </p:nvSpPr>
        <p:spPr/>
        <p:txBody>
          <a:bodyPr/>
          <a:lstStyle/>
          <a:p>
            <a:fld id="{48F40A1D-3CA9-4293-91B8-F30347DEEB17}" type="slidenum">
              <a:rPr lang="en-US" smtClean="0"/>
              <a:t>19</a:t>
            </a:fld>
            <a:endParaRPr lang="en-US"/>
          </a:p>
        </p:txBody>
      </p:sp>
    </p:spTree>
    <p:extLst>
      <p:ext uri="{BB962C8B-B14F-4D97-AF65-F5344CB8AC3E}">
        <p14:creationId xmlns:p14="http://schemas.microsoft.com/office/powerpoint/2010/main" val="21130270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This is generally pretty straight</a:t>
            </a:r>
            <a:r>
              <a:rPr lang="en-US" baseline="0" dirty="0"/>
              <a:t> forward. Coordinate with school administration, mental health staff to know the exact protocol for the school you are presenting to. Teachers often want to hear directly from the administrators and counselors how they should handle this.</a:t>
            </a:r>
            <a:endParaRPr lang="en-US" dirty="0"/>
          </a:p>
          <a:p>
            <a:endParaRPr lang="en-US" dirty="0"/>
          </a:p>
        </p:txBody>
      </p:sp>
      <p:sp>
        <p:nvSpPr>
          <p:cNvPr id="4" name="Slide Number Placeholder 3"/>
          <p:cNvSpPr>
            <a:spLocks noGrp="1"/>
          </p:cNvSpPr>
          <p:nvPr>
            <p:ph type="sldNum" sz="quarter" idx="10"/>
          </p:nvPr>
        </p:nvSpPr>
        <p:spPr/>
        <p:txBody>
          <a:bodyPr/>
          <a:lstStyle/>
          <a:p>
            <a:fld id="{48F40A1D-3CA9-4293-91B8-F30347DEEB17}" type="slidenum">
              <a:rPr lang="en-US" smtClean="0"/>
              <a:t>20</a:t>
            </a:fld>
            <a:endParaRPr lang="en-US"/>
          </a:p>
        </p:txBody>
      </p:sp>
    </p:spTree>
    <p:extLst>
      <p:ext uri="{BB962C8B-B14F-4D97-AF65-F5344CB8AC3E}">
        <p14:creationId xmlns:p14="http://schemas.microsoft.com/office/powerpoint/2010/main" val="20661382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great slide to use to discuss all the different things that can contribute to</a:t>
            </a:r>
            <a:r>
              <a:rPr lang="en-US" baseline="0" dirty="0"/>
              <a:t> a suicide. This will reinforce that suicide is complex, no one incident or issue causes suicide, it is a multi-factorial event. There are so many areas where intervention can make the difference!</a:t>
            </a:r>
            <a:endParaRPr lang="en-US" dirty="0"/>
          </a:p>
        </p:txBody>
      </p:sp>
      <p:sp>
        <p:nvSpPr>
          <p:cNvPr id="4" name="Slide Number Placeholder 3"/>
          <p:cNvSpPr>
            <a:spLocks noGrp="1"/>
          </p:cNvSpPr>
          <p:nvPr>
            <p:ph type="sldNum" sz="quarter" idx="10"/>
          </p:nvPr>
        </p:nvSpPr>
        <p:spPr/>
        <p:txBody>
          <a:bodyPr/>
          <a:lstStyle/>
          <a:p>
            <a:fld id="{DA3DF1F5-A527-B34A-ACD7-8C559268827E}" type="slidenum">
              <a:rPr lang="en-US" smtClean="0"/>
              <a:t>21</a:t>
            </a:fld>
            <a:endParaRPr lang="en-US"/>
          </a:p>
        </p:txBody>
      </p:sp>
    </p:spTree>
    <p:extLst>
      <p:ext uri="{BB962C8B-B14F-4D97-AF65-F5344CB8AC3E}">
        <p14:creationId xmlns:p14="http://schemas.microsoft.com/office/powerpoint/2010/main" val="7826376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Briefly</a:t>
            </a:r>
            <a:r>
              <a:rPr lang="en-US" baseline="0" dirty="0"/>
              <a:t> describe Screening for Mental Health, the SOS Program and your role as a certified trainer. Feel free to add in a slide with your name and contact info. </a:t>
            </a:r>
            <a:endParaRPr lang="en-US" dirty="0"/>
          </a:p>
          <a:p>
            <a:endParaRPr lang="en-US" dirty="0"/>
          </a:p>
        </p:txBody>
      </p:sp>
      <p:sp>
        <p:nvSpPr>
          <p:cNvPr id="4" name="Slide Number Placeholder 3"/>
          <p:cNvSpPr>
            <a:spLocks noGrp="1"/>
          </p:cNvSpPr>
          <p:nvPr>
            <p:ph type="sldNum" sz="quarter" idx="10"/>
          </p:nvPr>
        </p:nvSpPr>
        <p:spPr/>
        <p:txBody>
          <a:bodyPr/>
          <a:lstStyle/>
          <a:p>
            <a:fld id="{48F40A1D-3CA9-4293-91B8-F30347DEEB17}" type="slidenum">
              <a:rPr lang="en-US" smtClean="0"/>
              <a:t>2</a:t>
            </a:fld>
            <a:endParaRPr lang="en-US"/>
          </a:p>
        </p:txBody>
      </p:sp>
    </p:spTree>
    <p:extLst>
      <p:ext uri="{BB962C8B-B14F-4D97-AF65-F5344CB8AC3E}">
        <p14:creationId xmlns:p14="http://schemas.microsoft.com/office/powerpoint/2010/main" val="6603391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Introduce the general section. “We are going to start by taking a closer look at youth suicide, identifying some myths and facts</a:t>
            </a:r>
            <a:r>
              <a:rPr lang="en-US" baseline="0" dirty="0"/>
              <a:t> and statistics as well as defining some key vocabulary”</a:t>
            </a:r>
            <a:endParaRPr lang="en-US" dirty="0"/>
          </a:p>
        </p:txBody>
      </p:sp>
      <p:sp>
        <p:nvSpPr>
          <p:cNvPr id="4" name="Slide Number Placeholder 3"/>
          <p:cNvSpPr>
            <a:spLocks noGrp="1"/>
          </p:cNvSpPr>
          <p:nvPr>
            <p:ph type="sldNum" sz="quarter" idx="10"/>
          </p:nvPr>
        </p:nvSpPr>
        <p:spPr/>
        <p:txBody>
          <a:bodyPr/>
          <a:lstStyle/>
          <a:p>
            <a:fld id="{48F40A1D-3CA9-4293-91B8-F30347DEEB17}" type="slidenum">
              <a:rPr lang="en-US" smtClean="0"/>
              <a:t>22</a:t>
            </a:fld>
            <a:endParaRPr lang="en-US"/>
          </a:p>
        </p:txBody>
      </p:sp>
    </p:spTree>
    <p:extLst>
      <p:ext uri="{BB962C8B-B14F-4D97-AF65-F5344CB8AC3E}">
        <p14:creationId xmlns:p14="http://schemas.microsoft.com/office/powerpoint/2010/main" val="9682312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the bio</a:t>
            </a:r>
            <a:r>
              <a:rPr lang="en-US" baseline="0" dirty="0"/>
              <a:t> allowed or let the group read it in silence. Then click through each vocab work to help the group think through risk factors, warning signs, protective factors, precipitating events…</a:t>
            </a:r>
            <a:endParaRPr lang="en-US" dirty="0"/>
          </a:p>
        </p:txBody>
      </p:sp>
      <p:sp>
        <p:nvSpPr>
          <p:cNvPr id="4" name="Slide Number Placeholder 3"/>
          <p:cNvSpPr>
            <a:spLocks noGrp="1"/>
          </p:cNvSpPr>
          <p:nvPr>
            <p:ph type="sldNum" sz="quarter" idx="10"/>
          </p:nvPr>
        </p:nvSpPr>
        <p:spPr/>
        <p:txBody>
          <a:bodyPr/>
          <a:lstStyle/>
          <a:p>
            <a:fld id="{DA3DF1F5-A527-B34A-ACD7-8C559268827E}" type="slidenum">
              <a:rPr lang="en-US" smtClean="0"/>
              <a:t>23</a:t>
            </a:fld>
            <a:endParaRPr lang="en-US"/>
          </a:p>
        </p:txBody>
      </p:sp>
    </p:spTree>
    <p:extLst>
      <p:ext uri="{BB962C8B-B14F-4D97-AF65-F5344CB8AC3E}">
        <p14:creationId xmlns:p14="http://schemas.microsoft.com/office/powerpoint/2010/main" val="19318630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if you’re worried about a student… what do you do?! These are the</a:t>
            </a:r>
            <a:r>
              <a:rPr lang="en-US" baseline="0" dirty="0"/>
              <a:t> standard steps for if you’re concerned about a student. (go through each bullet)</a:t>
            </a:r>
          </a:p>
          <a:p>
            <a:endParaRPr lang="en-US" baseline="0" dirty="0"/>
          </a:p>
          <a:p>
            <a:r>
              <a:rPr lang="en-US" baseline="0" dirty="0"/>
              <a:t>Once you have connected the student with a mental health professional, you have done your duty to keep them safe and get them help. But you still have a role in continuing to check in with the student. Help reduce stigma for that student by continuing to check in with them on how they are feeling.</a:t>
            </a:r>
          </a:p>
          <a:p>
            <a:endParaRPr lang="en-US" baseline="0" dirty="0"/>
          </a:p>
        </p:txBody>
      </p:sp>
      <p:sp>
        <p:nvSpPr>
          <p:cNvPr id="4" name="Slide Number Placeholder 3"/>
          <p:cNvSpPr>
            <a:spLocks noGrp="1"/>
          </p:cNvSpPr>
          <p:nvPr>
            <p:ph type="sldNum" sz="quarter" idx="10"/>
          </p:nvPr>
        </p:nvSpPr>
        <p:spPr/>
        <p:txBody>
          <a:bodyPr/>
          <a:lstStyle/>
          <a:p>
            <a:fld id="{48F40A1D-3CA9-4293-91B8-F30347DEEB17}" type="slidenum">
              <a:rPr lang="en-US" smtClean="0"/>
              <a:t>24</a:t>
            </a:fld>
            <a:endParaRPr lang="en-US"/>
          </a:p>
        </p:txBody>
      </p:sp>
    </p:spTree>
    <p:extLst>
      <p:ext uri="{BB962C8B-B14F-4D97-AF65-F5344CB8AC3E}">
        <p14:creationId xmlns:p14="http://schemas.microsoft.com/office/powerpoint/2010/main" val="23333320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DA3DF1F5-A527-B34A-ACD7-8C559268827E}" type="slidenum">
              <a:rPr lang="en-US" smtClean="0"/>
              <a:t>25</a:t>
            </a:fld>
            <a:endParaRPr lang="en-US"/>
          </a:p>
        </p:txBody>
      </p:sp>
    </p:spTree>
    <p:extLst>
      <p:ext uri="{BB962C8B-B14F-4D97-AF65-F5344CB8AC3E}">
        <p14:creationId xmlns:p14="http://schemas.microsoft.com/office/powerpoint/2010/main" val="236478027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DA3DF1F5-A527-B34A-ACD7-8C559268827E}" type="slidenum">
              <a:rPr lang="en-US" smtClean="0"/>
              <a:t>26</a:t>
            </a:fld>
            <a:endParaRPr lang="en-US"/>
          </a:p>
        </p:txBody>
      </p:sp>
    </p:spTree>
    <p:extLst>
      <p:ext uri="{BB962C8B-B14F-4D97-AF65-F5344CB8AC3E}">
        <p14:creationId xmlns:p14="http://schemas.microsoft.com/office/powerpoint/2010/main" val="352893564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Managing how you react</a:t>
            </a:r>
            <a:r>
              <a:rPr lang="en-US" baseline="0" dirty="0"/>
              <a:t> to the conversation with students is vital. Let’s talk about the do’s and don’ts </a:t>
            </a:r>
            <a:endParaRPr lang="en-US" dirty="0"/>
          </a:p>
        </p:txBody>
      </p:sp>
      <p:sp>
        <p:nvSpPr>
          <p:cNvPr id="4" name="Slide Number Placeholder 3"/>
          <p:cNvSpPr>
            <a:spLocks noGrp="1"/>
          </p:cNvSpPr>
          <p:nvPr>
            <p:ph type="sldNum" sz="quarter" idx="10"/>
          </p:nvPr>
        </p:nvSpPr>
        <p:spPr/>
        <p:txBody>
          <a:bodyPr/>
          <a:lstStyle/>
          <a:p>
            <a:fld id="{48F40A1D-3CA9-4293-91B8-F30347DEEB17}" type="slidenum">
              <a:rPr lang="en-US" smtClean="0"/>
              <a:t>27</a:t>
            </a:fld>
            <a:endParaRPr lang="en-US"/>
          </a:p>
        </p:txBody>
      </p:sp>
    </p:spTree>
    <p:extLst>
      <p:ext uri="{BB962C8B-B14F-4D97-AF65-F5344CB8AC3E}">
        <p14:creationId xmlns:p14="http://schemas.microsoft.com/office/powerpoint/2010/main" val="48749265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gatekeeper</a:t>
            </a:r>
            <a:r>
              <a:rPr lang="en-US" baseline="0" dirty="0"/>
              <a:t> sections of trainings we typically do an activity similar to this one, having trainees practice </a:t>
            </a:r>
            <a:r>
              <a:rPr lang="en-US" baseline="0" dirty="0" err="1"/>
              <a:t>ACTing</a:t>
            </a:r>
            <a:r>
              <a:rPr lang="en-US" baseline="0" dirty="0"/>
              <a:t>. Let’s try quickly try it. </a:t>
            </a:r>
            <a:endParaRPr lang="en-US" dirty="0"/>
          </a:p>
        </p:txBody>
      </p:sp>
      <p:sp>
        <p:nvSpPr>
          <p:cNvPr id="4" name="Slide Number Placeholder 3"/>
          <p:cNvSpPr>
            <a:spLocks noGrp="1"/>
          </p:cNvSpPr>
          <p:nvPr>
            <p:ph type="sldNum" sz="quarter" idx="10"/>
          </p:nvPr>
        </p:nvSpPr>
        <p:spPr/>
        <p:txBody>
          <a:bodyPr/>
          <a:lstStyle/>
          <a:p>
            <a:fld id="{DA3DF1F5-A527-B34A-ACD7-8C559268827E}" type="slidenum">
              <a:rPr lang="en-US" smtClean="0"/>
              <a:t>28</a:t>
            </a:fld>
            <a:endParaRPr lang="en-US"/>
          </a:p>
        </p:txBody>
      </p:sp>
    </p:spTree>
    <p:extLst>
      <p:ext uri="{BB962C8B-B14F-4D97-AF65-F5344CB8AC3E}">
        <p14:creationId xmlns:p14="http://schemas.microsoft.com/office/powerpoint/2010/main" val="38681821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Ask</a:t>
            </a:r>
            <a:r>
              <a:rPr lang="en-US" baseline="0" dirty="0"/>
              <a:t> the group to pair up and practice having the conversation with a student. One person should play the student and the other should be themselves. Then the pair should switch roles.</a:t>
            </a:r>
            <a:endParaRPr lang="en-US" dirty="0"/>
          </a:p>
          <a:p>
            <a:endParaRPr lang="en-US" dirty="0"/>
          </a:p>
        </p:txBody>
      </p:sp>
      <p:sp>
        <p:nvSpPr>
          <p:cNvPr id="4" name="Slide Number Placeholder 3"/>
          <p:cNvSpPr>
            <a:spLocks noGrp="1"/>
          </p:cNvSpPr>
          <p:nvPr>
            <p:ph type="sldNum" sz="quarter" idx="10"/>
          </p:nvPr>
        </p:nvSpPr>
        <p:spPr/>
        <p:txBody>
          <a:bodyPr/>
          <a:lstStyle/>
          <a:p>
            <a:fld id="{DA3DF1F5-A527-B34A-ACD7-8C559268827E}" type="slidenum">
              <a:rPr lang="en-US" smtClean="0"/>
              <a:t>29</a:t>
            </a:fld>
            <a:endParaRPr lang="en-US"/>
          </a:p>
        </p:txBody>
      </p:sp>
    </p:spTree>
    <p:extLst>
      <p:ext uri="{BB962C8B-B14F-4D97-AF65-F5344CB8AC3E}">
        <p14:creationId xmlns:p14="http://schemas.microsoft.com/office/powerpoint/2010/main" val="32536987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8F40A1D-3CA9-4293-91B8-F30347DEEB17}" type="slidenum">
              <a:rPr lang="en-US" smtClean="0"/>
              <a:t>30</a:t>
            </a:fld>
            <a:endParaRPr lang="en-US"/>
          </a:p>
        </p:txBody>
      </p:sp>
    </p:spTree>
    <p:extLst>
      <p:ext uri="{BB962C8B-B14F-4D97-AF65-F5344CB8AC3E}">
        <p14:creationId xmlns:p14="http://schemas.microsoft.com/office/powerpoint/2010/main" val="90804822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There are so many good things in our community</a:t>
            </a:r>
            <a:r>
              <a:rPr lang="en-US" baseline="0" dirty="0"/>
              <a:t> that help protect our kids!</a:t>
            </a:r>
          </a:p>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Focus on the value of school as a protective factor. Encouraging all kids to feel connected to school and having a positive teacher-student relationship is a great protective factor.</a:t>
            </a:r>
            <a:endParaRPr lang="en-US" dirty="0"/>
          </a:p>
          <a:p>
            <a:endParaRPr lang="en-US" dirty="0"/>
          </a:p>
        </p:txBody>
      </p:sp>
      <p:sp>
        <p:nvSpPr>
          <p:cNvPr id="4" name="Slide Number Placeholder 3"/>
          <p:cNvSpPr>
            <a:spLocks noGrp="1"/>
          </p:cNvSpPr>
          <p:nvPr>
            <p:ph type="sldNum" sz="quarter" idx="10"/>
          </p:nvPr>
        </p:nvSpPr>
        <p:spPr/>
        <p:txBody>
          <a:bodyPr/>
          <a:lstStyle/>
          <a:p>
            <a:fld id="{48F40A1D-3CA9-4293-91B8-F30347DEEB17}" type="slidenum">
              <a:rPr lang="en-US" smtClean="0"/>
              <a:t>31</a:t>
            </a:fld>
            <a:endParaRPr lang="en-US"/>
          </a:p>
        </p:txBody>
      </p:sp>
    </p:spTree>
    <p:extLst>
      <p:ext uri="{BB962C8B-B14F-4D97-AF65-F5344CB8AC3E}">
        <p14:creationId xmlns:p14="http://schemas.microsoft.com/office/powerpoint/2010/main" val="13910413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Overview</a:t>
            </a:r>
            <a:r>
              <a:rPr lang="en-US" baseline="0" dirty="0"/>
              <a:t> of the training. There are many slides included- choose to exclude slides and activities based on the time allowed. Be sure to cover the major points listed above and allow time for questions.</a:t>
            </a:r>
            <a:endParaRPr lang="en-US" dirty="0"/>
          </a:p>
          <a:p>
            <a:endParaRPr lang="en-US" dirty="0"/>
          </a:p>
        </p:txBody>
      </p:sp>
      <p:sp>
        <p:nvSpPr>
          <p:cNvPr id="4" name="Slide Number Placeholder 3"/>
          <p:cNvSpPr>
            <a:spLocks noGrp="1"/>
          </p:cNvSpPr>
          <p:nvPr>
            <p:ph type="sldNum" sz="quarter" idx="10"/>
          </p:nvPr>
        </p:nvSpPr>
        <p:spPr/>
        <p:txBody>
          <a:bodyPr/>
          <a:lstStyle/>
          <a:p>
            <a:fld id="{48F40A1D-3CA9-4293-91B8-F30347DEEB17}" type="slidenum">
              <a:rPr lang="en-US" smtClean="0"/>
              <a:t>3</a:t>
            </a:fld>
            <a:endParaRPr lang="en-US"/>
          </a:p>
        </p:txBody>
      </p:sp>
    </p:spTree>
    <p:extLst>
      <p:ext uri="{BB962C8B-B14F-4D97-AF65-F5344CB8AC3E}">
        <p14:creationId xmlns:p14="http://schemas.microsoft.com/office/powerpoint/2010/main" val="176585252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SOS Program was</a:t>
            </a:r>
            <a:r>
              <a:rPr lang="en-US" baseline="0" dirty="0"/>
              <a:t> designed with five specific goals in mind. The main, overarching goal is to decrease suicide attempt by increasing knowledge and adaptive attitudes. The program is also designed to…..</a:t>
            </a:r>
            <a:endParaRPr lang="en-US" dirty="0"/>
          </a:p>
        </p:txBody>
      </p:sp>
      <p:sp>
        <p:nvSpPr>
          <p:cNvPr id="4" name="Slide Number Placeholder 3"/>
          <p:cNvSpPr>
            <a:spLocks noGrp="1"/>
          </p:cNvSpPr>
          <p:nvPr>
            <p:ph type="sldNum" sz="quarter" idx="10"/>
          </p:nvPr>
        </p:nvSpPr>
        <p:spPr/>
        <p:txBody>
          <a:bodyPr/>
          <a:lstStyle/>
          <a:p>
            <a:fld id="{48F40A1D-3CA9-4293-91B8-F30347DEEB17}" type="slidenum">
              <a:rPr lang="en-US" smtClean="0"/>
              <a:t>32</a:t>
            </a:fld>
            <a:endParaRPr lang="en-US"/>
          </a:p>
        </p:txBody>
      </p:sp>
    </p:spTree>
    <p:extLst>
      <p:ext uri="{BB962C8B-B14F-4D97-AF65-F5344CB8AC3E}">
        <p14:creationId xmlns:p14="http://schemas.microsoft.com/office/powerpoint/2010/main" val="181734948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take a closer look</a:t>
            </a:r>
            <a:r>
              <a:rPr lang="en-US" baseline="0" dirty="0"/>
              <a:t> at the components of the program. The SOS Program has two main avenues for preventing suicide. First, the educational piece focuses on a peer-to-peer message. Teaching students how to identify signs and symptoms in themselves and their friends and then gives them the tools for how to react. –Remember young people talk to each other much more than they talk to adults so we want to make sure they are prepared for how to respond.</a:t>
            </a:r>
          </a:p>
          <a:p>
            <a:endParaRPr lang="en-US" baseline="0" dirty="0"/>
          </a:p>
          <a:p>
            <a:r>
              <a:rPr lang="en-US" baseline="0" dirty="0"/>
              <a:t>In addition to the educational pieces we have the screening portion of the program. After the educational video and discussion each student is handed a screening form to fill out for staff to assess that day. The screening form will allow you to identify who is at risk right now so that you can follow up appropriately. </a:t>
            </a:r>
            <a:endParaRPr lang="en-US" dirty="0"/>
          </a:p>
        </p:txBody>
      </p:sp>
      <p:sp>
        <p:nvSpPr>
          <p:cNvPr id="4" name="Slide Number Placeholder 3"/>
          <p:cNvSpPr>
            <a:spLocks noGrp="1"/>
          </p:cNvSpPr>
          <p:nvPr>
            <p:ph type="sldNum" sz="quarter" idx="10"/>
          </p:nvPr>
        </p:nvSpPr>
        <p:spPr/>
        <p:txBody>
          <a:bodyPr/>
          <a:lstStyle/>
          <a:p>
            <a:fld id="{48F40A1D-3CA9-4293-91B8-F30347DEEB17}" type="slidenum">
              <a:rPr lang="en-US" smtClean="0"/>
              <a:t>33</a:t>
            </a:fld>
            <a:endParaRPr lang="en-US"/>
          </a:p>
        </p:txBody>
      </p:sp>
    </p:spTree>
    <p:extLst>
      <p:ext uri="{BB962C8B-B14F-4D97-AF65-F5344CB8AC3E}">
        <p14:creationId xmlns:p14="http://schemas.microsoft.com/office/powerpoint/2010/main" val="2978801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SOS Program itself comes as a kit of materials. You get the core components</a:t>
            </a:r>
            <a:r>
              <a:rPr lang="en-US" baseline="0" dirty="0"/>
              <a:t> (Implementation guide, DVD, discussion guide, screening forms and student response cards) but you also get many more supplemental materials (posters, wallet cards, newsletters, etc.)</a:t>
            </a:r>
            <a:endParaRPr lang="en-US" dirty="0"/>
          </a:p>
        </p:txBody>
      </p:sp>
      <p:sp>
        <p:nvSpPr>
          <p:cNvPr id="4" name="Slide Number Placeholder 3"/>
          <p:cNvSpPr>
            <a:spLocks noGrp="1"/>
          </p:cNvSpPr>
          <p:nvPr>
            <p:ph type="sldNum" sz="quarter" idx="10"/>
          </p:nvPr>
        </p:nvSpPr>
        <p:spPr/>
        <p:txBody>
          <a:bodyPr/>
          <a:lstStyle/>
          <a:p>
            <a:fld id="{48F40A1D-3CA9-4293-91B8-F30347DEEB17}" type="slidenum">
              <a:rPr lang="en-US" smtClean="0"/>
              <a:t>34</a:t>
            </a:fld>
            <a:endParaRPr lang="en-US"/>
          </a:p>
        </p:txBody>
      </p:sp>
    </p:spTree>
    <p:extLst>
      <p:ext uri="{BB962C8B-B14F-4D97-AF65-F5344CB8AC3E}">
        <p14:creationId xmlns:p14="http://schemas.microsoft.com/office/powerpoint/2010/main" val="45454088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3"/>
        <p:cNvGrpSpPr/>
        <p:nvPr/>
      </p:nvGrpSpPr>
      <p:grpSpPr>
        <a:xfrm>
          <a:off x="0" y="0"/>
          <a:ext cx="0" cy="0"/>
          <a:chOff x="0" y="0"/>
          <a:chExt cx="0" cy="0"/>
        </a:xfrm>
      </p:grpSpPr>
      <p:sp>
        <p:nvSpPr>
          <p:cNvPr id="434" name="Shape 434"/>
          <p:cNvSpPr txBox="1">
            <a:spLocks noGrp="1"/>
          </p:cNvSpPr>
          <p:nvPr>
            <p:ph type="body" idx="1"/>
          </p:nvPr>
        </p:nvSpPr>
        <p:spPr>
          <a:xfrm>
            <a:off x="685180" y="4376704"/>
            <a:ext cx="5487640" cy="4147260"/>
          </a:xfrm>
          <a:prstGeom prst="rect">
            <a:avLst/>
          </a:prstGeom>
        </p:spPr>
        <p:txBody>
          <a:bodyPr lIns="89971" tIns="89971" rIns="89971" bIns="89971" anchor="ctr" anchorCtr="0">
            <a:noAutofit/>
          </a:bodyPr>
          <a:lstStyle/>
          <a:p>
            <a:endParaRPr dirty="0"/>
          </a:p>
        </p:txBody>
      </p:sp>
      <p:sp>
        <p:nvSpPr>
          <p:cNvPr id="435" name="Shape 435"/>
          <p:cNvSpPr>
            <a:spLocks noGrp="1" noRot="1" noChangeAspect="1"/>
          </p:cNvSpPr>
          <p:nvPr>
            <p:ph type="sldImg" idx="2"/>
          </p:nvPr>
        </p:nvSpPr>
        <p:spPr>
          <a:xfrm>
            <a:off x="1127125" y="692150"/>
            <a:ext cx="4603750" cy="34544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186799163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Alright,</a:t>
            </a:r>
            <a:r>
              <a:rPr lang="en-US" baseline="0" dirty="0"/>
              <a:t> now that we have our background knowledge of signs/symptoms and we understand what comes with the SOS Program we are going to see what the SOS Program looks like in action. </a:t>
            </a:r>
            <a:endParaRPr lang="en-US" dirty="0"/>
          </a:p>
        </p:txBody>
      </p:sp>
      <p:sp>
        <p:nvSpPr>
          <p:cNvPr id="4" name="Slide Number Placeholder 3"/>
          <p:cNvSpPr>
            <a:spLocks noGrp="1"/>
          </p:cNvSpPr>
          <p:nvPr>
            <p:ph type="sldNum" sz="quarter" idx="10"/>
          </p:nvPr>
        </p:nvSpPr>
        <p:spPr/>
        <p:txBody>
          <a:bodyPr/>
          <a:lstStyle/>
          <a:p>
            <a:fld id="{48F40A1D-3CA9-4293-91B8-F30347DEEB17}" type="slidenum">
              <a:rPr lang="en-US" smtClean="0"/>
              <a:t>38</a:t>
            </a:fld>
            <a:endParaRPr lang="en-US"/>
          </a:p>
        </p:txBody>
      </p:sp>
    </p:spTree>
    <p:extLst>
      <p:ext uri="{BB962C8B-B14F-4D97-AF65-F5344CB8AC3E}">
        <p14:creationId xmlns:p14="http://schemas.microsoft.com/office/powerpoint/2010/main" val="104929889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This is an</a:t>
            </a:r>
            <a:r>
              <a:rPr lang="en-US" baseline="0" dirty="0"/>
              <a:t> overview of how the program runs on the day of implementation. We are going to practice the key pieces.</a:t>
            </a:r>
            <a:endParaRPr lang="en-US" dirty="0"/>
          </a:p>
          <a:p>
            <a:endParaRPr lang="en-US" dirty="0"/>
          </a:p>
        </p:txBody>
      </p:sp>
      <p:sp>
        <p:nvSpPr>
          <p:cNvPr id="4" name="Slide Number Placeholder 3"/>
          <p:cNvSpPr>
            <a:spLocks noGrp="1"/>
          </p:cNvSpPr>
          <p:nvPr>
            <p:ph type="sldNum" sz="quarter" idx="10"/>
          </p:nvPr>
        </p:nvSpPr>
        <p:spPr/>
        <p:txBody>
          <a:bodyPr/>
          <a:lstStyle/>
          <a:p>
            <a:fld id="{48F40A1D-3CA9-4293-91B8-F30347DEEB17}" type="slidenum">
              <a:rPr lang="en-US" smtClean="0"/>
              <a:t>39</a:t>
            </a:fld>
            <a:endParaRPr lang="en-US"/>
          </a:p>
        </p:txBody>
      </p:sp>
    </p:spTree>
    <p:extLst>
      <p:ext uri="{BB962C8B-B14F-4D97-AF65-F5344CB8AC3E}">
        <p14:creationId xmlns:p14="http://schemas.microsoft.com/office/powerpoint/2010/main" val="104430597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a:t>
            </a:r>
            <a:r>
              <a:rPr lang="en-US" baseline="0" dirty="0"/>
              <a:t> can also do this activity with the Time to ACT DVD, depending on your audience.</a:t>
            </a:r>
            <a:endParaRPr lang="en-US" dirty="0"/>
          </a:p>
        </p:txBody>
      </p:sp>
      <p:sp>
        <p:nvSpPr>
          <p:cNvPr id="4" name="Slide Number Placeholder 3"/>
          <p:cNvSpPr>
            <a:spLocks noGrp="1"/>
          </p:cNvSpPr>
          <p:nvPr>
            <p:ph type="sldNum" sz="quarter" idx="10"/>
          </p:nvPr>
        </p:nvSpPr>
        <p:spPr/>
        <p:txBody>
          <a:bodyPr/>
          <a:lstStyle/>
          <a:p>
            <a:fld id="{48F40A1D-3CA9-4293-91B8-F30347DEEB17}" type="slidenum">
              <a:rPr lang="en-US" smtClean="0"/>
              <a:t>40</a:t>
            </a:fld>
            <a:endParaRPr lang="en-US"/>
          </a:p>
        </p:txBody>
      </p:sp>
    </p:spTree>
    <p:extLst>
      <p:ext uri="{BB962C8B-B14F-4D97-AF65-F5344CB8AC3E}">
        <p14:creationId xmlns:p14="http://schemas.microsoft.com/office/powerpoint/2010/main" val="150663006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A3DF1F5-A527-B34A-ACD7-8C559268827E}" type="slidenum">
              <a:rPr lang="en-US" smtClean="0"/>
              <a:t>41</a:t>
            </a:fld>
            <a:endParaRPr lang="en-US" dirty="0"/>
          </a:p>
        </p:txBody>
      </p:sp>
    </p:spTree>
    <p:extLst>
      <p:ext uri="{BB962C8B-B14F-4D97-AF65-F5344CB8AC3E}">
        <p14:creationId xmlns:p14="http://schemas.microsoft.com/office/powerpoint/2010/main" val="333345555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This is what the screening</a:t>
            </a:r>
            <a:r>
              <a:rPr lang="en-US" baseline="0" dirty="0"/>
              <a:t> form looks like. It is a 7 question, validated survey for student. Remember, it is only informational, not diagnostic.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r>
              <a:rPr lang="en-US" dirty="0"/>
              <a:t>Provide</a:t>
            </a:r>
            <a:r>
              <a:rPr lang="en-US" baseline="0" dirty="0"/>
              <a:t> copies in folders- this slide is always difficult to read!</a:t>
            </a:r>
            <a:endParaRPr lang="en-US" dirty="0"/>
          </a:p>
        </p:txBody>
      </p:sp>
      <p:sp>
        <p:nvSpPr>
          <p:cNvPr id="4" name="Slide Number Placeholder 3"/>
          <p:cNvSpPr>
            <a:spLocks noGrp="1"/>
          </p:cNvSpPr>
          <p:nvPr>
            <p:ph type="sldNum" sz="quarter" idx="10"/>
          </p:nvPr>
        </p:nvSpPr>
        <p:spPr/>
        <p:txBody>
          <a:bodyPr/>
          <a:lstStyle/>
          <a:p>
            <a:fld id="{48F40A1D-3CA9-4293-91B8-F30347DEEB17}" type="slidenum">
              <a:rPr lang="en-US" smtClean="0"/>
              <a:t>42</a:t>
            </a:fld>
            <a:endParaRPr lang="en-US"/>
          </a:p>
        </p:txBody>
      </p:sp>
    </p:spTree>
    <p:extLst>
      <p:ext uri="{BB962C8B-B14F-4D97-AF65-F5344CB8AC3E}">
        <p14:creationId xmlns:p14="http://schemas.microsoft.com/office/powerpoint/2010/main" val="177434963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Info taken from a sample of schools using SOS across</a:t>
            </a:r>
            <a:r>
              <a:rPr lang="en-US" baseline="0" dirty="0"/>
              <a:t> the country… </a:t>
            </a:r>
          </a:p>
          <a:p>
            <a:endParaRPr lang="en-US" baseline="0" dirty="0"/>
          </a:p>
          <a:p>
            <a:r>
              <a:rPr lang="en-US" dirty="0"/>
              <a:t>Be clear that the</a:t>
            </a:r>
            <a:r>
              <a:rPr lang="en-US" baseline="0" dirty="0"/>
              <a:t> majority of students (approx. </a:t>
            </a:r>
            <a:r>
              <a:rPr lang="en-US" dirty="0"/>
              <a:t>88%)</a:t>
            </a:r>
            <a:r>
              <a:rPr lang="en-US" baseline="0" dirty="0"/>
              <a:t> </a:t>
            </a:r>
            <a:r>
              <a:rPr lang="en-US" dirty="0"/>
              <a:t>will not need follow up. But of the small proportion that will need follow up, here’s how you</a:t>
            </a:r>
            <a:r>
              <a:rPr lang="en-US" baseline="0" dirty="0"/>
              <a:t> will identify them… </a:t>
            </a:r>
            <a:endParaRPr lang="en-US" dirty="0"/>
          </a:p>
        </p:txBody>
      </p:sp>
      <p:sp>
        <p:nvSpPr>
          <p:cNvPr id="4" name="Slide Number Placeholder 3"/>
          <p:cNvSpPr>
            <a:spLocks noGrp="1"/>
          </p:cNvSpPr>
          <p:nvPr>
            <p:ph type="sldNum" sz="quarter" idx="10"/>
          </p:nvPr>
        </p:nvSpPr>
        <p:spPr/>
        <p:txBody>
          <a:bodyPr/>
          <a:lstStyle/>
          <a:p>
            <a:fld id="{DA3DF1F5-A527-B34A-ACD7-8C559268827E}" type="slidenum">
              <a:rPr lang="en-US" smtClean="0"/>
              <a:t>43</a:t>
            </a:fld>
            <a:endParaRPr lang="en-US" dirty="0"/>
          </a:p>
        </p:txBody>
      </p:sp>
    </p:spTree>
    <p:extLst>
      <p:ext uri="{BB962C8B-B14F-4D97-AF65-F5344CB8AC3E}">
        <p14:creationId xmlns:p14="http://schemas.microsoft.com/office/powerpoint/2010/main" val="13904463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Introduce the general section. “We are going to start by taking a closer look at youth suicide, identifying some myths and facts</a:t>
            </a:r>
            <a:r>
              <a:rPr lang="en-US" baseline="0" dirty="0"/>
              <a:t> and statistics as well as defining some key vocabulary”</a:t>
            </a:r>
            <a:endParaRPr lang="en-US" dirty="0"/>
          </a:p>
        </p:txBody>
      </p:sp>
      <p:sp>
        <p:nvSpPr>
          <p:cNvPr id="4" name="Slide Number Placeholder 3"/>
          <p:cNvSpPr>
            <a:spLocks noGrp="1"/>
          </p:cNvSpPr>
          <p:nvPr>
            <p:ph type="sldNum" sz="quarter" idx="10"/>
          </p:nvPr>
        </p:nvSpPr>
        <p:spPr/>
        <p:txBody>
          <a:bodyPr/>
          <a:lstStyle/>
          <a:p>
            <a:fld id="{48F40A1D-3CA9-4293-91B8-F30347DEEB17}" type="slidenum">
              <a:rPr lang="en-US" smtClean="0"/>
              <a:t>4</a:t>
            </a:fld>
            <a:endParaRPr lang="en-US"/>
          </a:p>
        </p:txBody>
      </p:sp>
    </p:spTree>
    <p:extLst>
      <p:ext uri="{BB962C8B-B14F-4D97-AF65-F5344CB8AC3E}">
        <p14:creationId xmlns:p14="http://schemas.microsoft.com/office/powerpoint/2010/main" val="1558249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Info taken from a sample of schools using SOS across</a:t>
            </a:r>
            <a:r>
              <a:rPr lang="en-US" baseline="0" dirty="0"/>
              <a:t> the country… </a:t>
            </a:r>
          </a:p>
          <a:p>
            <a:endParaRPr lang="en-US" dirty="0"/>
          </a:p>
          <a:p>
            <a:r>
              <a:rPr lang="en-US" dirty="0"/>
              <a:t>Taking a closer look at screening and</a:t>
            </a:r>
            <a:r>
              <a:rPr lang="en-US" baseline="0" dirty="0"/>
              <a:t> student response cards. You can see that you will identify the most students using the screening with the student response card, getting the most students resources they need.</a:t>
            </a:r>
            <a:endParaRPr lang="en-US" dirty="0"/>
          </a:p>
        </p:txBody>
      </p:sp>
      <p:sp>
        <p:nvSpPr>
          <p:cNvPr id="4" name="Slide Number Placeholder 3"/>
          <p:cNvSpPr>
            <a:spLocks noGrp="1"/>
          </p:cNvSpPr>
          <p:nvPr>
            <p:ph type="sldNum" sz="quarter" idx="10"/>
          </p:nvPr>
        </p:nvSpPr>
        <p:spPr/>
        <p:txBody>
          <a:bodyPr/>
          <a:lstStyle/>
          <a:p>
            <a:fld id="{DA3DF1F5-A527-B34A-ACD7-8C559268827E}" type="slidenum">
              <a:rPr lang="en-US" smtClean="0"/>
              <a:t>44</a:t>
            </a:fld>
            <a:endParaRPr lang="en-US" dirty="0"/>
          </a:p>
        </p:txBody>
      </p:sp>
    </p:spTree>
    <p:extLst>
      <p:ext uri="{BB962C8B-B14F-4D97-AF65-F5344CB8AC3E}">
        <p14:creationId xmlns:p14="http://schemas.microsoft.com/office/powerpoint/2010/main" val="43278143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We’re hoping to</a:t>
            </a:r>
            <a:r>
              <a:rPr lang="en-US" baseline="0" dirty="0"/>
              <a:t> have better data from our schools on the numbers of students identified with anonymous vs. identified screenings. For now we know this… </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1. You will identify more if using the identified screening (putting name or student ID)</a:t>
            </a:r>
            <a:endParaRPr lang="en-US" dirty="0"/>
          </a:p>
        </p:txBody>
      </p:sp>
      <p:sp>
        <p:nvSpPr>
          <p:cNvPr id="4" name="Slide Number Placeholder 3"/>
          <p:cNvSpPr>
            <a:spLocks noGrp="1"/>
          </p:cNvSpPr>
          <p:nvPr>
            <p:ph type="sldNum" sz="quarter" idx="10"/>
          </p:nvPr>
        </p:nvSpPr>
        <p:spPr/>
        <p:txBody>
          <a:bodyPr/>
          <a:lstStyle/>
          <a:p>
            <a:fld id="{DA3DF1F5-A527-B34A-ACD7-8C559268827E}" type="slidenum">
              <a:rPr lang="en-US" smtClean="0"/>
              <a:t>45</a:t>
            </a:fld>
            <a:endParaRPr lang="en-US" dirty="0"/>
          </a:p>
        </p:txBody>
      </p:sp>
    </p:spTree>
    <p:extLst>
      <p:ext uri="{BB962C8B-B14F-4D97-AF65-F5344CB8AC3E}">
        <p14:creationId xmlns:p14="http://schemas.microsoft.com/office/powerpoint/2010/main" val="39336385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Some</a:t>
            </a:r>
            <a:r>
              <a:rPr lang="en-US" baseline="0" dirty="0"/>
              <a:t> concerns may be raised about screening. Talking points are provided.</a:t>
            </a:r>
            <a:endParaRPr lang="en-US" dirty="0"/>
          </a:p>
          <a:p>
            <a:endParaRPr lang="en-US" dirty="0"/>
          </a:p>
        </p:txBody>
      </p:sp>
      <p:sp>
        <p:nvSpPr>
          <p:cNvPr id="4" name="Slide Number Placeholder 3"/>
          <p:cNvSpPr>
            <a:spLocks noGrp="1"/>
          </p:cNvSpPr>
          <p:nvPr>
            <p:ph type="sldNum" sz="quarter" idx="10"/>
          </p:nvPr>
        </p:nvSpPr>
        <p:spPr/>
        <p:txBody>
          <a:bodyPr/>
          <a:lstStyle/>
          <a:p>
            <a:fld id="{48F40A1D-3CA9-4293-91B8-F30347DEEB17}" type="slidenum">
              <a:rPr lang="en-US" smtClean="0"/>
              <a:t>46</a:t>
            </a:fld>
            <a:endParaRPr lang="en-US"/>
          </a:p>
        </p:txBody>
      </p:sp>
    </p:spTree>
    <p:extLst>
      <p:ext uri="{BB962C8B-B14F-4D97-AF65-F5344CB8AC3E}">
        <p14:creationId xmlns:p14="http://schemas.microsoft.com/office/powerpoint/2010/main" val="111513286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When conducting identified screening, provide students a sense of privacy so that they feel comfortable self-identifying. Tell all students that you will be following up with some students based on screening results or answers to their response card but that you will also follow up with students randomly to get their feedback on the program. Follow through on this plan (the feedback is helpful) so that students who are pulled out of class have an “out” if they want to keep their concerns private.</a:t>
            </a:r>
          </a:p>
          <a:p>
            <a:endParaRPr lang="en-US" baseline="0" dirty="0"/>
          </a:p>
          <a:p>
            <a:r>
              <a:rPr lang="en-US" baseline="0" dirty="0"/>
              <a:t>Make team decisions- “Never worry alone.” Students should be discussed in a support team setting and decisions should be made together to ensure best practice. </a:t>
            </a:r>
          </a:p>
          <a:p>
            <a:endParaRPr lang="en-US" baseline="0" dirty="0"/>
          </a:p>
          <a:p>
            <a:r>
              <a:rPr lang="en-US" baseline="0" dirty="0"/>
              <a:t>There is never a question whether or not to call a parent- you must. The only situation when you would not call a parent is in potential child abuse situations. Then you must call the police/ child protective services. Parents need to know about potential suicidality in their child so they can help protect them and get them treatment. </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Your SOS Program contains a Student Follow Up form to help</a:t>
            </a:r>
            <a:r>
              <a:rPr lang="en-US" baseline="0" dirty="0"/>
              <a:t> you track the process from screening, to meeting with student, parent phone calls, and referrals. Your school may already have a similar form, which is fine to use. The important point is that you should be documenting each step in the process. </a:t>
            </a:r>
          </a:p>
          <a:p>
            <a:endParaRPr lang="en-US" baseline="0" dirty="0"/>
          </a:p>
          <a:p>
            <a:endParaRPr lang="en-US" baseline="0" dirty="0"/>
          </a:p>
          <a:p>
            <a:r>
              <a:rPr lang="en-US" baseline="0" dirty="0"/>
              <a:t>Confidential materials (We do not give advice on how schools should handle screening forms- besides that they should be locked) Schools store them in different ways. </a:t>
            </a:r>
            <a:endParaRPr lang="en-US" dirty="0"/>
          </a:p>
        </p:txBody>
      </p:sp>
      <p:sp>
        <p:nvSpPr>
          <p:cNvPr id="4" name="Slide Number Placeholder 3"/>
          <p:cNvSpPr>
            <a:spLocks noGrp="1"/>
          </p:cNvSpPr>
          <p:nvPr>
            <p:ph type="sldNum" sz="quarter" idx="10"/>
          </p:nvPr>
        </p:nvSpPr>
        <p:spPr/>
        <p:txBody>
          <a:bodyPr/>
          <a:lstStyle/>
          <a:p>
            <a:fld id="{48F40A1D-3CA9-4293-91B8-F30347DEEB17}" type="slidenum">
              <a:rPr lang="en-US" smtClean="0"/>
              <a:t>47</a:t>
            </a:fld>
            <a:endParaRPr lang="en-US"/>
          </a:p>
        </p:txBody>
      </p:sp>
    </p:spTree>
    <p:extLst>
      <p:ext uri="{BB962C8B-B14F-4D97-AF65-F5344CB8AC3E}">
        <p14:creationId xmlns:p14="http://schemas.microsoft.com/office/powerpoint/2010/main" val="61155271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Yes, you will be identifying more students through the screening and self-referral</a:t>
            </a:r>
            <a:r>
              <a:rPr lang="en-US" baseline="0" dirty="0"/>
              <a:t> programs. You should be prepared. Here are some best practices from two of our other sites.</a:t>
            </a:r>
            <a:endParaRPr lang="en-US" dirty="0"/>
          </a:p>
        </p:txBody>
      </p:sp>
      <p:sp>
        <p:nvSpPr>
          <p:cNvPr id="4" name="Slide Number Placeholder 3"/>
          <p:cNvSpPr>
            <a:spLocks noGrp="1"/>
          </p:cNvSpPr>
          <p:nvPr>
            <p:ph type="sldNum" sz="quarter" idx="10"/>
          </p:nvPr>
        </p:nvSpPr>
        <p:spPr/>
        <p:txBody>
          <a:bodyPr/>
          <a:lstStyle/>
          <a:p>
            <a:fld id="{48F40A1D-3CA9-4293-91B8-F30347DEEB17}" type="slidenum">
              <a:rPr lang="en-US" smtClean="0"/>
              <a:t>48</a:t>
            </a:fld>
            <a:endParaRPr lang="en-US"/>
          </a:p>
        </p:txBody>
      </p:sp>
    </p:spTree>
    <p:extLst>
      <p:ext uri="{BB962C8B-B14F-4D97-AF65-F5344CB8AC3E}">
        <p14:creationId xmlns:p14="http://schemas.microsoft.com/office/powerpoint/2010/main" val="198578720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should prepare (or get</a:t>
            </a:r>
            <a:r>
              <a:rPr lang="en-US" baseline="0" dirty="0"/>
              <a:t> them from SMH) a sample of BSAD screening forms filled out by fake students. Each table or group should get the same student screening forms to help simplify our conversation about it. Have the group work together in their scoring of the screenings and come up with a plan for each of the 5 students. </a:t>
            </a:r>
          </a:p>
          <a:p>
            <a:endParaRPr lang="en-US" baseline="0" dirty="0"/>
          </a:p>
          <a:p>
            <a:r>
              <a:rPr lang="en-US" baseline="0" dirty="0"/>
              <a:t>Debrief with the group by going through each student screening form, asking what they would decide to do!</a:t>
            </a:r>
            <a:endParaRPr lang="en-US" dirty="0"/>
          </a:p>
        </p:txBody>
      </p:sp>
      <p:sp>
        <p:nvSpPr>
          <p:cNvPr id="4" name="Slide Number Placeholder 3"/>
          <p:cNvSpPr>
            <a:spLocks noGrp="1"/>
          </p:cNvSpPr>
          <p:nvPr>
            <p:ph type="sldNum" sz="quarter" idx="10"/>
          </p:nvPr>
        </p:nvSpPr>
        <p:spPr/>
        <p:txBody>
          <a:bodyPr/>
          <a:lstStyle/>
          <a:p>
            <a:fld id="{DA3DF1F5-A527-B34A-ACD7-8C559268827E}" type="slidenum">
              <a:rPr lang="en-US" smtClean="0"/>
              <a:t>49</a:t>
            </a:fld>
            <a:endParaRPr lang="en-US"/>
          </a:p>
        </p:txBody>
      </p:sp>
    </p:spTree>
    <p:extLst>
      <p:ext uri="{BB962C8B-B14F-4D97-AF65-F5344CB8AC3E}">
        <p14:creationId xmlns:p14="http://schemas.microsoft.com/office/powerpoint/2010/main" val="104898575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E22DDC-5EFC-412E-8081-20A2089263CA}" type="slidenum">
              <a:rPr lang="en-US" smtClean="0"/>
              <a:t>52</a:t>
            </a:fld>
            <a:endParaRPr lang="en-US"/>
          </a:p>
        </p:txBody>
      </p:sp>
    </p:spTree>
    <p:extLst>
      <p:ext uri="{BB962C8B-B14F-4D97-AF65-F5344CB8AC3E}">
        <p14:creationId xmlns:p14="http://schemas.microsoft.com/office/powerpoint/2010/main" val="291193645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 through each point to talk about how this will assist in bringing together a successful</a:t>
            </a:r>
            <a:r>
              <a:rPr lang="en-US" baseline="0" dirty="0"/>
              <a:t> team to implement the program with students.</a:t>
            </a:r>
          </a:p>
          <a:p>
            <a:endParaRPr lang="en-US" baseline="0" dirty="0"/>
          </a:p>
          <a:p>
            <a:r>
              <a:rPr lang="en-US" b="1" baseline="0" dirty="0"/>
              <a:t> Dates &amp; Times</a:t>
            </a:r>
          </a:p>
          <a:p>
            <a:pPr marL="171450" indent="-171450">
              <a:buFont typeface="Arial" charset="0"/>
              <a:buChar char="•"/>
            </a:pPr>
            <a:r>
              <a:rPr lang="en-US" baseline="0" dirty="0"/>
              <a:t>Avoid Fridays and Mondays</a:t>
            </a:r>
          </a:p>
          <a:p>
            <a:pPr marL="171450" indent="-171450">
              <a:buFont typeface="Arial" charset="0"/>
              <a:buChar char="•"/>
            </a:pPr>
            <a:r>
              <a:rPr lang="en-US" baseline="0" dirty="0"/>
              <a:t>Don’t do the program at the end of the day (allow time for follow up)</a:t>
            </a:r>
          </a:p>
          <a:p>
            <a:pPr marL="171450" indent="-171450">
              <a:buFont typeface="Arial" charset="0"/>
              <a:buChar char="•"/>
            </a:pPr>
            <a:r>
              <a:rPr lang="en-US" baseline="0" dirty="0"/>
              <a:t>You don’t have to do everyone all at once. You can do one class a week for a month or a couple classes a week, whatever makes sense for your schools follow up resources</a:t>
            </a:r>
          </a:p>
          <a:p>
            <a:pPr marL="0" indent="0">
              <a:buFont typeface="Arial" charset="0"/>
              <a:buNone/>
            </a:pPr>
            <a:r>
              <a:rPr lang="en-US" b="1" baseline="0" dirty="0"/>
              <a:t>Student population to be served</a:t>
            </a:r>
          </a:p>
          <a:p>
            <a:pPr marL="171450" indent="-171450">
              <a:buFont typeface="Arial" charset="0"/>
              <a:buChar char="•"/>
            </a:pPr>
            <a:r>
              <a:rPr lang="en-US" baseline="0" dirty="0"/>
              <a:t>This is universal prevention, you don’t pick and choose among a group. But you can pick and choose the population (freshman class, health class, entire school). </a:t>
            </a:r>
          </a:p>
          <a:p>
            <a:pPr marL="171450" indent="-171450">
              <a:buFont typeface="Arial" charset="0"/>
              <a:buChar char="•"/>
            </a:pPr>
            <a:r>
              <a:rPr lang="en-US" baseline="0" dirty="0"/>
              <a:t>You can also start with a pilot to get a sense of response</a:t>
            </a:r>
          </a:p>
          <a:p>
            <a:pPr marL="0" indent="0">
              <a:buFont typeface="Arial" charset="0"/>
              <a:buNone/>
            </a:pPr>
            <a:r>
              <a:rPr lang="en-US" b="1" baseline="0" dirty="0"/>
              <a:t>Classroom setting</a:t>
            </a:r>
          </a:p>
          <a:p>
            <a:pPr marL="171450" indent="-171450">
              <a:buFont typeface="Arial" charset="0"/>
              <a:buChar char="•"/>
            </a:pPr>
            <a:r>
              <a:rPr lang="en-US" baseline="0" dirty="0"/>
              <a:t>This program works best in a classroom setting. Done in small groups to allow for a conversation and so that adults can keep eyes on students responses.</a:t>
            </a:r>
          </a:p>
          <a:p>
            <a:pPr marL="0" indent="0">
              <a:buFont typeface="Arial" charset="0"/>
              <a:buNone/>
            </a:pPr>
            <a:r>
              <a:rPr lang="en-US" b="1" baseline="0" dirty="0"/>
              <a:t>Alternate setting available</a:t>
            </a:r>
          </a:p>
          <a:p>
            <a:pPr marL="171450" indent="-171450">
              <a:buFont typeface="Arial" charset="0"/>
              <a:buChar char="•"/>
            </a:pPr>
            <a:r>
              <a:rPr lang="en-US" baseline="0" dirty="0"/>
              <a:t>You want a safe space available for students who opt out of the program and for students who leave during the video/discussion. This through which adults in the school will be available to supervise.</a:t>
            </a:r>
          </a:p>
          <a:p>
            <a:pPr marL="171450" indent="-171450">
              <a:buFont typeface="Arial" charset="0"/>
              <a:buChar char="•"/>
            </a:pPr>
            <a:endParaRPr lang="en-US" baseline="0" dirty="0"/>
          </a:p>
          <a:p>
            <a:pPr marL="0" indent="0">
              <a:buFont typeface="Arial" charset="0"/>
              <a:buNone/>
            </a:pPr>
            <a:r>
              <a:rPr lang="en-US" baseline="0" dirty="0"/>
              <a:t>Use the above reference to find model school policy points. You can compare with your schools current policy or use it to create a new policy.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40A1D-3CA9-4293-91B8-F30347DEEB1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6013153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This is a big piece. While the student implementation only takes one class period, the preparation does take time.</a:t>
            </a:r>
          </a:p>
          <a:p>
            <a:endParaRPr lang="en-US" baseline="0" dirty="0"/>
          </a:p>
          <a:p>
            <a:r>
              <a:rPr lang="en-US" baseline="0" dirty="0"/>
              <a:t>Consider what resources you have available in your particular part of town/school. It is important to contact each resource to learn about referral procedures, waitlists etc.- great intern project!</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40A1D-3CA9-4293-91B8-F30347DEEB1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5794222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Outlined here you’ll see some best</a:t>
            </a:r>
            <a:r>
              <a:rPr lang="en-US" baseline="0" dirty="0"/>
              <a:t> practices and key points to include in your gatekeeper trainings (parents, staff, admin, etc.)</a:t>
            </a:r>
            <a:endParaRPr lang="en-US" dirty="0"/>
          </a:p>
        </p:txBody>
      </p:sp>
      <p:sp>
        <p:nvSpPr>
          <p:cNvPr id="4" name="Slide Number Placeholder 3"/>
          <p:cNvSpPr>
            <a:spLocks noGrp="1"/>
          </p:cNvSpPr>
          <p:nvPr>
            <p:ph type="sldNum" sz="quarter" idx="10"/>
          </p:nvPr>
        </p:nvSpPr>
        <p:spPr/>
        <p:txBody>
          <a:bodyPr/>
          <a:lstStyle/>
          <a:p>
            <a:fld id="{DA3DF1F5-A527-B34A-ACD7-8C559268827E}" type="slidenum">
              <a:rPr lang="en-US" smtClean="0"/>
              <a:t>55</a:t>
            </a:fld>
            <a:endParaRPr lang="en-US"/>
          </a:p>
        </p:txBody>
      </p:sp>
    </p:spTree>
    <p:extLst>
      <p:ext uri="{BB962C8B-B14F-4D97-AF65-F5344CB8AC3E}">
        <p14:creationId xmlns:p14="http://schemas.microsoft.com/office/powerpoint/2010/main" val="3082909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This</a:t>
            </a:r>
            <a:r>
              <a:rPr lang="en-US" baseline="0" dirty="0"/>
              <a:t> is the most important myth to bust. Many people worry about discussing suicide with individual youth and in a classroom setting. Send as much time as necessary discussing why this is a myth and how implementers can debunk this myth for faculty, staff, students and parents.</a:t>
            </a:r>
            <a:endParaRPr lang="en-US" dirty="0"/>
          </a:p>
          <a:p>
            <a:endParaRPr lang="en-US" dirty="0"/>
          </a:p>
        </p:txBody>
      </p:sp>
      <p:sp>
        <p:nvSpPr>
          <p:cNvPr id="4" name="Slide Number Placeholder 3"/>
          <p:cNvSpPr>
            <a:spLocks noGrp="1"/>
          </p:cNvSpPr>
          <p:nvPr>
            <p:ph type="sldNum" sz="quarter" idx="10"/>
          </p:nvPr>
        </p:nvSpPr>
        <p:spPr/>
        <p:txBody>
          <a:bodyPr/>
          <a:lstStyle/>
          <a:p>
            <a:fld id="{48F40A1D-3CA9-4293-91B8-F30347DEEB17}" type="slidenum">
              <a:rPr lang="en-US" smtClean="0"/>
              <a:t>5</a:t>
            </a:fld>
            <a:endParaRPr lang="en-US"/>
          </a:p>
        </p:txBody>
      </p:sp>
    </p:spTree>
    <p:extLst>
      <p:ext uri="{BB962C8B-B14F-4D97-AF65-F5344CB8AC3E}">
        <p14:creationId xmlns:p14="http://schemas.microsoft.com/office/powerpoint/2010/main" val="57630516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Examples of answers:</a:t>
            </a:r>
          </a:p>
          <a:p>
            <a:pPr marL="171450" indent="-171450">
              <a:buFontTx/>
              <a:buChar char="-"/>
            </a:pPr>
            <a:r>
              <a:rPr lang="en-US" dirty="0"/>
              <a:t>Offer food</a:t>
            </a:r>
          </a:p>
          <a:p>
            <a:pPr marL="171450" indent="-171450">
              <a:buFontTx/>
              <a:buChar char="-"/>
            </a:pPr>
            <a:r>
              <a:rPr lang="en-US" dirty="0"/>
              <a:t>Tag it on a mandatory</a:t>
            </a:r>
            <a:r>
              <a:rPr lang="en-US" baseline="0" dirty="0"/>
              <a:t> event (parent teacher conferences, etc.)</a:t>
            </a:r>
          </a:p>
          <a:p>
            <a:pPr marL="171450" indent="-171450">
              <a:buFontTx/>
              <a:buChar char="-"/>
            </a:pPr>
            <a:r>
              <a:rPr lang="en-US" baseline="0" dirty="0"/>
              <a:t>Tag it on a fun event, the school fair, science fair, sport event, play, etc.</a:t>
            </a:r>
          </a:p>
          <a:p>
            <a:pPr marL="171450" indent="-171450">
              <a:buFontTx/>
              <a:buChar char="-"/>
            </a:pPr>
            <a:r>
              <a:rPr lang="en-US" baseline="0" dirty="0"/>
              <a:t>Offer free transportation</a:t>
            </a:r>
          </a:p>
          <a:p>
            <a:pPr marL="171450" indent="-171450">
              <a:buFontTx/>
              <a:buChar char="-"/>
            </a:pPr>
            <a:r>
              <a:rPr lang="en-US" baseline="0" dirty="0"/>
              <a:t>Offer </a:t>
            </a:r>
            <a:r>
              <a:rPr lang="en-US" baseline="0" dirty="0" err="1"/>
              <a:t>give-aways</a:t>
            </a:r>
            <a:endParaRPr lang="en-US" baseline="0" dirty="0"/>
          </a:p>
          <a:p>
            <a:pPr marL="171450" indent="-171450">
              <a:buFontTx/>
              <a:buChar char="-"/>
            </a:pPr>
            <a:r>
              <a:rPr lang="en-US" baseline="0" dirty="0"/>
              <a:t>Name is something like “Safeguarding our youth” “Keeping our kids safe”</a:t>
            </a:r>
          </a:p>
          <a:p>
            <a:pPr marL="171450" indent="-171450">
              <a:buFontTx/>
              <a:buChar char="-"/>
            </a:pPr>
            <a:r>
              <a:rPr lang="en-US" baseline="0" dirty="0"/>
              <a:t>Don’t call is “suicide prevention training” </a:t>
            </a:r>
            <a:endParaRPr lang="en-US" dirty="0"/>
          </a:p>
        </p:txBody>
      </p:sp>
      <p:sp>
        <p:nvSpPr>
          <p:cNvPr id="4" name="Slide Number Placeholder 3"/>
          <p:cNvSpPr>
            <a:spLocks noGrp="1"/>
          </p:cNvSpPr>
          <p:nvPr>
            <p:ph type="sldNum" sz="quarter" idx="10"/>
          </p:nvPr>
        </p:nvSpPr>
        <p:spPr/>
        <p:txBody>
          <a:bodyPr/>
          <a:lstStyle/>
          <a:p>
            <a:fld id="{48F40A1D-3CA9-4293-91B8-F30347DEEB17}" type="slidenum">
              <a:rPr lang="en-US" smtClean="0"/>
              <a:t>56</a:t>
            </a:fld>
            <a:endParaRPr lang="en-US"/>
          </a:p>
        </p:txBody>
      </p:sp>
    </p:spTree>
    <p:extLst>
      <p:ext uri="{BB962C8B-B14F-4D97-AF65-F5344CB8AC3E}">
        <p14:creationId xmlns:p14="http://schemas.microsoft.com/office/powerpoint/2010/main" val="108572336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Most of our schools</a:t>
            </a:r>
            <a:r>
              <a:rPr lang="en-US" baseline="0" dirty="0"/>
              <a:t> are using passive consent to get parents approval for the program. However, we hear from our active consent seekers that this is a great way to engage parents in a conversation. When parents do not sign slips the staff call home to talk about the program and how it’s used. This allows for a nice conversation with the parents and most often ends in the parent allowing for their child to be a part of the program.</a:t>
            </a:r>
            <a:endParaRPr lang="en-US" dirty="0"/>
          </a:p>
        </p:txBody>
      </p:sp>
      <p:sp>
        <p:nvSpPr>
          <p:cNvPr id="4" name="Slide Number Placeholder 3"/>
          <p:cNvSpPr>
            <a:spLocks noGrp="1"/>
          </p:cNvSpPr>
          <p:nvPr>
            <p:ph type="sldNum" sz="quarter" idx="10"/>
          </p:nvPr>
        </p:nvSpPr>
        <p:spPr/>
        <p:txBody>
          <a:bodyPr/>
          <a:lstStyle/>
          <a:p>
            <a:fld id="{48F40A1D-3CA9-4293-91B8-F30347DEEB17}" type="slidenum">
              <a:rPr lang="en-US" smtClean="0"/>
              <a:t>57</a:t>
            </a:fld>
            <a:endParaRPr lang="en-US"/>
          </a:p>
        </p:txBody>
      </p:sp>
    </p:spTree>
    <p:extLst>
      <p:ext uri="{BB962C8B-B14F-4D97-AF65-F5344CB8AC3E}">
        <p14:creationId xmlns:p14="http://schemas.microsoft.com/office/powerpoint/2010/main" val="151264448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This is a FREE,</a:t>
            </a:r>
            <a:r>
              <a:rPr lang="en-US" baseline="0" dirty="0"/>
              <a:t> condensed version of the training we had today and provides you with a certificate of completion. It’s a great resource for people who couldn’t make today’s training who will be involved in implementation or will be working at a school that’s implementing the program. </a:t>
            </a:r>
          </a:p>
        </p:txBody>
      </p:sp>
      <p:sp>
        <p:nvSpPr>
          <p:cNvPr id="4" name="Slide Number Placeholder 3"/>
          <p:cNvSpPr>
            <a:spLocks noGrp="1"/>
          </p:cNvSpPr>
          <p:nvPr>
            <p:ph type="sldNum" sz="quarter" idx="10"/>
          </p:nvPr>
        </p:nvSpPr>
        <p:spPr/>
        <p:txBody>
          <a:bodyPr/>
          <a:lstStyle/>
          <a:p>
            <a:fld id="{48F40A1D-3CA9-4293-91B8-F30347DEEB17}" type="slidenum">
              <a:rPr lang="en-US" smtClean="0"/>
              <a:t>58</a:t>
            </a:fld>
            <a:endParaRPr lang="en-US"/>
          </a:p>
        </p:txBody>
      </p:sp>
    </p:spTree>
    <p:extLst>
      <p:ext uri="{BB962C8B-B14F-4D97-AF65-F5344CB8AC3E}">
        <p14:creationId xmlns:p14="http://schemas.microsoft.com/office/powerpoint/2010/main" val="144379839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End</a:t>
            </a:r>
            <a:r>
              <a:rPr lang="en-US" baseline="0" dirty="0"/>
              <a:t> the training with a quick top ten list to review how the program works.</a:t>
            </a:r>
            <a:endParaRPr lang="en-US" dirty="0"/>
          </a:p>
          <a:p>
            <a:endParaRPr lang="en-US" dirty="0"/>
          </a:p>
        </p:txBody>
      </p:sp>
      <p:sp>
        <p:nvSpPr>
          <p:cNvPr id="4" name="Slide Number Placeholder 3"/>
          <p:cNvSpPr>
            <a:spLocks noGrp="1"/>
          </p:cNvSpPr>
          <p:nvPr>
            <p:ph type="sldNum" sz="quarter" idx="10"/>
          </p:nvPr>
        </p:nvSpPr>
        <p:spPr/>
        <p:txBody>
          <a:bodyPr/>
          <a:lstStyle/>
          <a:p>
            <a:fld id="{48F40A1D-3CA9-4293-91B8-F30347DEEB17}" type="slidenum">
              <a:rPr lang="en-US" smtClean="0"/>
              <a:t>59</a:t>
            </a:fld>
            <a:endParaRPr lang="en-US"/>
          </a:p>
        </p:txBody>
      </p:sp>
    </p:spTree>
    <p:extLst>
      <p:ext uri="{BB962C8B-B14F-4D97-AF65-F5344CB8AC3E}">
        <p14:creationId xmlns:p14="http://schemas.microsoft.com/office/powerpoint/2010/main" val="59888786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This is one</a:t>
            </a:r>
            <a:r>
              <a:rPr lang="en-US" baseline="0" dirty="0"/>
              <a:t> story of hundreds that we have heard from schools implementing the program.</a:t>
            </a:r>
            <a:endParaRPr lang="en-US" dirty="0"/>
          </a:p>
          <a:p>
            <a:endParaRPr lang="en-US" dirty="0"/>
          </a:p>
        </p:txBody>
      </p:sp>
      <p:sp>
        <p:nvSpPr>
          <p:cNvPr id="4" name="Slide Number Placeholder 3"/>
          <p:cNvSpPr>
            <a:spLocks noGrp="1"/>
          </p:cNvSpPr>
          <p:nvPr>
            <p:ph type="sldNum" sz="quarter" idx="10"/>
          </p:nvPr>
        </p:nvSpPr>
        <p:spPr/>
        <p:txBody>
          <a:bodyPr/>
          <a:lstStyle/>
          <a:p>
            <a:fld id="{48F40A1D-3CA9-4293-91B8-F30347DEEB17}" type="slidenum">
              <a:rPr lang="en-US" smtClean="0"/>
              <a:t>60</a:t>
            </a:fld>
            <a:endParaRPr lang="en-US"/>
          </a:p>
        </p:txBody>
      </p:sp>
    </p:spTree>
    <p:extLst>
      <p:ext uri="{BB962C8B-B14F-4D97-AF65-F5344CB8AC3E}">
        <p14:creationId xmlns:p14="http://schemas.microsoft.com/office/powerpoint/2010/main" val="180874621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8F40A1D-3CA9-4293-91B8-F30347DEEB17}" type="slidenum">
              <a:rPr lang="en-US" smtClean="0"/>
              <a:t>64</a:t>
            </a:fld>
            <a:endParaRPr lang="en-US"/>
          </a:p>
        </p:txBody>
      </p:sp>
    </p:spTree>
    <p:extLst>
      <p:ext uri="{BB962C8B-B14F-4D97-AF65-F5344CB8AC3E}">
        <p14:creationId xmlns:p14="http://schemas.microsoft.com/office/powerpoint/2010/main" val="16681889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One great example is</a:t>
            </a:r>
            <a:r>
              <a:rPr lang="en-US" baseline="0" dirty="0"/>
              <a:t> the research around restriction of means. We know that communities that build barriers on bridges see a significant reduction in suicides by any means. People often mistakenly believe that if you take one option away, a suicidal person will find another option. The research has shown that not to be true. Community efforts to restrict means work. </a:t>
            </a:r>
          </a:p>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Also, emphasize that for many people, treatment for depression works! </a:t>
            </a:r>
            <a:endParaRPr lang="en-US" dirty="0"/>
          </a:p>
          <a:p>
            <a:endParaRPr lang="en-US" dirty="0"/>
          </a:p>
        </p:txBody>
      </p:sp>
      <p:sp>
        <p:nvSpPr>
          <p:cNvPr id="4" name="Slide Number Placeholder 3"/>
          <p:cNvSpPr>
            <a:spLocks noGrp="1"/>
          </p:cNvSpPr>
          <p:nvPr>
            <p:ph type="sldNum" sz="quarter" idx="10"/>
          </p:nvPr>
        </p:nvSpPr>
        <p:spPr/>
        <p:txBody>
          <a:bodyPr/>
          <a:lstStyle/>
          <a:p>
            <a:fld id="{48F40A1D-3CA9-4293-91B8-F30347DEEB17}" type="slidenum">
              <a:rPr lang="en-US" smtClean="0"/>
              <a:t>6</a:t>
            </a:fld>
            <a:endParaRPr lang="en-US"/>
          </a:p>
        </p:txBody>
      </p:sp>
    </p:spTree>
    <p:extLst>
      <p:ext uri="{BB962C8B-B14F-4D97-AF65-F5344CB8AC3E}">
        <p14:creationId xmlns:p14="http://schemas.microsoft.com/office/powerpoint/2010/main" val="7116022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latin typeface="Arial" pitchFamily="34" charset="0"/>
                <a:ea typeface="ＭＳ Ｐゴシック" pitchFamily="34" charset="-128"/>
              </a:rPr>
              <a:t>Click through each question and have the group choose true</a:t>
            </a:r>
            <a:r>
              <a:rPr lang="en-US" baseline="0" dirty="0">
                <a:latin typeface="Arial" pitchFamily="34" charset="0"/>
                <a:ea typeface="ＭＳ Ｐゴシック" pitchFamily="34" charset="-128"/>
              </a:rPr>
              <a:t> or false.</a:t>
            </a:r>
          </a:p>
          <a:p>
            <a:endParaRPr lang="en-US" dirty="0"/>
          </a:p>
          <a:p>
            <a:pPr>
              <a:defRPr/>
            </a:pPr>
            <a:r>
              <a:rPr lang="en-US" baseline="0" dirty="0">
                <a:latin typeface="Arial" pitchFamily="34" charset="0"/>
                <a:ea typeface="ＭＳ Ｐゴシック" pitchFamily="34" charset="-128"/>
              </a:rPr>
              <a:t>1- Most people are aware that plenty of adults suffer from depression or other mental illness. Point out that adult mental health disorders often begin in the teen years.</a:t>
            </a:r>
          </a:p>
          <a:p>
            <a:pPr>
              <a:defRPr/>
            </a:pPr>
            <a:endParaRPr lang="en-US" baseline="0" dirty="0">
              <a:latin typeface="Arial" pitchFamily="34" charset="0"/>
              <a:ea typeface="ＭＳ Ｐゴシック" pitchFamily="34" charset="-128"/>
            </a:endParaRPr>
          </a:p>
          <a:p>
            <a:pPr>
              <a:defRPr/>
            </a:pPr>
            <a:r>
              <a:rPr lang="en-US" baseline="0" dirty="0">
                <a:latin typeface="Arial" pitchFamily="34" charset="0"/>
                <a:ea typeface="ＭＳ Ｐゴシック" pitchFamily="34" charset="-128"/>
              </a:rPr>
              <a:t>2- There are many studies on the small number of youth receiving treatment. You can ask the room what they think the barriers to treatment are.</a:t>
            </a:r>
          </a:p>
          <a:p>
            <a:pPr>
              <a:defRPr/>
            </a:pPr>
            <a:endParaRPr lang="en-US" baseline="0" dirty="0">
              <a:latin typeface="Arial" pitchFamily="34" charset="0"/>
              <a:ea typeface="ＭＳ Ｐゴシック" pitchFamily="34" charset="-128"/>
            </a:endParaRPr>
          </a:p>
          <a:p>
            <a:pPr>
              <a:defRPr/>
            </a:pPr>
            <a:r>
              <a:rPr lang="en-US" baseline="0" dirty="0">
                <a:latin typeface="Arial" pitchFamily="34" charset="0"/>
                <a:ea typeface="ＭＳ Ｐゴシック" pitchFamily="34" charset="-128"/>
              </a:rPr>
              <a:t>3- </a:t>
            </a:r>
            <a:r>
              <a:rPr lang="en-US" dirty="0">
                <a:latin typeface="Arial" pitchFamily="34" charset="0"/>
                <a:ea typeface="ＭＳ Ｐゴシック" pitchFamily="34" charset="-128"/>
              </a:rPr>
              <a:t>In 2012, 1,576 young people between the ages of 11 and 18 died by suicide (CDC, 2012). But STILL….adolescent suicidal behavior is deemed underreported- why? Adolescent suicidal behavior is deemed to be underreported because many deaths of this type are classified as unintentional or accidental (World Medical Association, 2006).</a:t>
            </a:r>
          </a:p>
          <a:p>
            <a:pPr>
              <a:defRPr/>
            </a:pPr>
            <a:endParaRPr lang="en-US" dirty="0">
              <a:latin typeface="Arial" pitchFamily="34" charset="0"/>
              <a:ea typeface="ＭＳ Ｐゴシック" pitchFamily="34" charset="-128"/>
            </a:endParaRPr>
          </a:p>
          <a:p>
            <a:endParaRPr lang="en-US" dirty="0"/>
          </a:p>
        </p:txBody>
      </p:sp>
      <p:sp>
        <p:nvSpPr>
          <p:cNvPr id="4" name="Slide Number Placeholder 3"/>
          <p:cNvSpPr>
            <a:spLocks noGrp="1"/>
          </p:cNvSpPr>
          <p:nvPr>
            <p:ph type="sldNum" sz="quarter" idx="10"/>
          </p:nvPr>
        </p:nvSpPr>
        <p:spPr/>
        <p:txBody>
          <a:bodyPr/>
          <a:lstStyle/>
          <a:p>
            <a:fld id="{48F40A1D-3CA9-4293-91B8-F30347DEEB17}" type="slidenum">
              <a:rPr lang="en-US" smtClean="0"/>
              <a:t>7</a:t>
            </a:fld>
            <a:endParaRPr lang="en-US" dirty="0"/>
          </a:p>
        </p:txBody>
      </p:sp>
    </p:spTree>
    <p:extLst>
      <p:ext uri="{BB962C8B-B14F-4D97-AF65-F5344CB8AC3E}">
        <p14:creationId xmlns:p14="http://schemas.microsoft.com/office/powerpoint/2010/main" val="20385741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Here we see the breakdown of the Georgia YRBS data from 2013,</a:t>
            </a:r>
            <a:r>
              <a:rPr lang="en-US" baseline="0" dirty="0"/>
              <a:t> compared to the national statistics. As you can see, the first two questions GA is lower in, suicidal ideation. However, more attempts and more severe injuries are being reported.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It looks like this survey is distributed to a smaller, representative sample in GA by the </a:t>
            </a:r>
            <a:r>
              <a:rPr lang="en-US" baseline="0" dirty="0" err="1"/>
              <a:t>Dept</a:t>
            </a:r>
            <a:r>
              <a:rPr lang="en-US" baseline="0" dirty="0"/>
              <a:t> of Public Health (2015 data to be released soon)</a:t>
            </a:r>
            <a:endParaRPr lang="en-US" dirty="0"/>
          </a:p>
        </p:txBody>
      </p:sp>
      <p:sp>
        <p:nvSpPr>
          <p:cNvPr id="4" name="Slide Number Placeholder 3"/>
          <p:cNvSpPr>
            <a:spLocks noGrp="1"/>
          </p:cNvSpPr>
          <p:nvPr>
            <p:ph type="sldNum" sz="quarter" idx="10"/>
          </p:nvPr>
        </p:nvSpPr>
        <p:spPr/>
        <p:txBody>
          <a:bodyPr/>
          <a:lstStyle/>
          <a:p>
            <a:fld id="{DA3DF1F5-A527-B34A-ACD7-8C559268827E}" type="slidenum">
              <a:rPr lang="en-US" smtClean="0"/>
              <a:t>9</a:t>
            </a:fld>
            <a:endParaRPr lang="en-US"/>
          </a:p>
        </p:txBody>
      </p:sp>
    </p:spTree>
    <p:extLst>
      <p:ext uri="{BB962C8B-B14F-4D97-AF65-F5344CB8AC3E}">
        <p14:creationId xmlns:p14="http://schemas.microsoft.com/office/powerpoint/2010/main" val="8168520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 Georgia Student</a:t>
            </a:r>
            <a:r>
              <a:rPr lang="en-US" baseline="0" dirty="0"/>
              <a:t> Health Survey – measuring school climate</a:t>
            </a:r>
            <a:endParaRPr lang="en-US" dirty="0"/>
          </a:p>
        </p:txBody>
      </p:sp>
      <p:sp>
        <p:nvSpPr>
          <p:cNvPr id="4" name="Slide Number Placeholder 3"/>
          <p:cNvSpPr>
            <a:spLocks noGrp="1"/>
          </p:cNvSpPr>
          <p:nvPr>
            <p:ph type="sldNum" sz="quarter" idx="10"/>
          </p:nvPr>
        </p:nvSpPr>
        <p:spPr/>
        <p:txBody>
          <a:bodyPr/>
          <a:lstStyle/>
          <a:p>
            <a:fld id="{ECE22DDC-5EFC-412E-8081-20A2089263CA}" type="slidenum">
              <a:rPr lang="en-US" smtClean="0"/>
              <a:t>11</a:t>
            </a:fld>
            <a:endParaRPr lang="en-US"/>
          </a:p>
        </p:txBody>
      </p:sp>
    </p:spTree>
    <p:extLst>
      <p:ext uri="{BB962C8B-B14F-4D97-AF65-F5344CB8AC3E}">
        <p14:creationId xmlns:p14="http://schemas.microsoft.com/office/powerpoint/2010/main" val="8545829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Rounded Rectangle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Rounded Rectangle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Rectangle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n-US"/>
              <a:t>Click to edit Master title style</a:t>
            </a:r>
          </a:p>
        </p:txBody>
      </p:sp>
      <p:sp>
        <p:nvSpPr>
          <p:cNvPr id="9" name="Subtitl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pic>
        <p:nvPicPr>
          <p:cNvPr id="20" name="Picture 1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77200" y="6248400"/>
            <a:ext cx="963168" cy="445008"/>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77200" y="6248400"/>
            <a:ext cx="963168" cy="445008"/>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0"/>
            <a:ext cx="7772400" cy="1362075"/>
          </a:xfrm>
        </p:spPr>
        <p:txBody>
          <a:bodyPr anchor="b">
            <a:noAutofit/>
          </a:bodyPr>
          <a:lstStyle>
            <a:lvl1pPr algn="l">
              <a:buNone/>
              <a:defRPr sz="4300" b="1" cap="none" baseline="0">
                <a:ln w="12700">
                  <a:noFill/>
                </a:ln>
                <a:solidFill>
                  <a:schemeClr val="tx2"/>
                </a:solidFill>
                <a:effectLst/>
              </a:defRPr>
            </a:lvl1pPr>
          </a:lstStyle>
          <a:p>
            <a:r>
              <a:rPr kumimoji="0" lang="en-US"/>
              <a:t>Click to edit Master title style</a:t>
            </a:r>
            <a:endParaRPr kumimoji="0" lang="en-US" dirty="0"/>
          </a:p>
        </p:txBody>
      </p:sp>
      <p:sp>
        <p:nvSpPr>
          <p:cNvPr id="3" name="Text Placeholder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77200" y="6248400"/>
            <a:ext cx="963168" cy="445008"/>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77200" y="6248400"/>
            <a:ext cx="963168" cy="445008"/>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p:spPr>
        <p:txBody>
          <a:bodyPr anchor="ctr"/>
          <a:lstStyle>
            <a:lvl1pPr>
              <a:defRPr sz="4000" b="0" i="0" cap="none" baseline="0"/>
            </a:lvl1pPr>
          </a:lstStyle>
          <a:p>
            <a:r>
              <a:rPr kumimoji="0" lang="en-US"/>
              <a:t>Click to edit Master title style</a:t>
            </a:r>
            <a:endParaRPr kumimoji="0" lang="en-US" dirty="0"/>
          </a:p>
        </p:txBody>
      </p:sp>
      <p:sp>
        <p:nvSpPr>
          <p:cNvPr id="3" name="Text Placeholder 2"/>
          <p:cNvSpPr>
            <a:spLocks noGrp="1"/>
          </p:cNvSpPr>
          <p:nvPr>
            <p:ph type="body" idx="1"/>
          </p:nvPr>
        </p:nvSpPr>
        <p:spPr>
          <a:xfrm>
            <a:off x="381000" y="2244970"/>
            <a:ext cx="4041648" cy="457200"/>
          </a:xfrm>
          <a:noFill/>
          <a:ln w="12700">
            <a:solidFill>
              <a:schemeClr val="accent2"/>
            </a:solidFill>
          </a:ln>
        </p:spPr>
        <p:txBody>
          <a:bodyPr anchor="ctr">
            <a:noAutofit/>
          </a:bodyPr>
          <a:lstStyle>
            <a:lvl1pPr marL="45720" indent="0">
              <a:buNone/>
              <a:defRPr sz="1900" b="0">
                <a:solidFill>
                  <a:schemeClr val="tx1">
                    <a:tint val="95000"/>
                  </a:schemeClr>
                </a:solidFill>
                <a:latin typeface="Calibri Light" panose="020F0302020204030204" pitchFamily="34" charset="0"/>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721225" y="2244970"/>
            <a:ext cx="4041775" cy="457200"/>
          </a:xfrm>
          <a:noFill/>
          <a:ln w="12700">
            <a:solidFill>
              <a:schemeClr val="accent2"/>
            </a:solidFill>
          </a:ln>
        </p:spPr>
        <p:txBody>
          <a:bodyPr anchor="ctr">
            <a:noAutofit/>
          </a:bodyPr>
          <a:lstStyle>
            <a:lvl1pPr marL="45720" indent="0">
              <a:buNone/>
              <a:defRPr sz="1900" b="0">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6" name="Content Placeholder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77200" y="6248400"/>
            <a:ext cx="963168" cy="445008"/>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n-US"/>
              <a:t>Click to edit Master title style</a:t>
            </a: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77200" y="6248400"/>
            <a:ext cx="963168" cy="445008"/>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77200" y="6248400"/>
            <a:ext cx="963168" cy="445008"/>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kumimoji="0" lang="en-US"/>
              <a:t>Click to edit Master title style</a:t>
            </a:r>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77200" y="6248400"/>
            <a:ext cx="963168" cy="445008"/>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en-US"/>
              <a:t>Click to edit Master title style</a:t>
            </a:r>
          </a:p>
        </p:txBody>
      </p:sp>
      <p:sp>
        <p:nvSpPr>
          <p:cNvPr id="3" name="Picture Placeholder 2"/>
          <p:cNvSpPr>
            <a:spLocks noGrp="1"/>
          </p:cNvSpPr>
          <p:nvPr>
            <p:ph type="pic" idx="1"/>
          </p:nvPr>
        </p:nvSpPr>
        <p:spPr>
          <a:xfrm>
            <a:off x="403671" y="1143000"/>
            <a:ext cx="4572000" cy="4572000"/>
          </a:xfrm>
          <a:noFill/>
          <a:ln w="50800">
            <a:solidFill>
              <a:srgbClr val="FFFFFF"/>
            </a:solidFill>
            <a:miter lim="800000"/>
          </a:ln>
          <a:effectLst/>
        </p:spPr>
        <p:txBody>
          <a:bodyPr/>
          <a:lstStyle>
            <a:lvl1pPr marL="0" indent="0">
              <a:buNone/>
              <a:defRPr sz="3200">
                <a:effectLst/>
              </a:defRPr>
            </a:lvl1pPr>
          </a:lstStyle>
          <a:p>
            <a:r>
              <a:rPr kumimoji="0" lang="en-US"/>
              <a:t>Click icon to add picture</a:t>
            </a:r>
            <a:endParaRPr kumimoji="0" lang="en-US" dirty="0"/>
          </a:p>
        </p:txBody>
      </p:sp>
      <p:sp>
        <p:nvSpPr>
          <p:cNvPr id="4" name="Text Placeholder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Click to edit Master text styles</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77200" y="6248400"/>
            <a:ext cx="963168" cy="445008"/>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theme" Target="../theme/theme1.xml"/><Relationship Id="rId11" Type="http://schemas.openxmlformats.org/officeDocument/2006/relationships/image" Target="../media/image2.jp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Rectangle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Rectangle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Rectangle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Rounded Rectangle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Rounded Rectangle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457200" y="1143000"/>
            <a:ext cx="8229600" cy="1066800"/>
          </a:xfrm>
          <a:prstGeom prst="rect">
            <a:avLst/>
          </a:prstGeom>
        </p:spPr>
        <p:txBody>
          <a:bodyPr vert="horz" anchor="ctr">
            <a:normAutofit/>
          </a:bodyPr>
          <a:lstStyle/>
          <a:p>
            <a:r>
              <a:rPr kumimoji="0" lang="en-US"/>
              <a:t>Click to edit Master title style</a:t>
            </a:r>
            <a:endParaRPr kumimoji="0" lang="en-US" dirty="0"/>
          </a:p>
        </p:txBody>
      </p:sp>
      <p:sp>
        <p:nvSpPr>
          <p:cNvPr id="13" name="Text Placeholder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endParaRPr kumimoji="0" lang="en-US" dirty="0"/>
          </a:p>
        </p:txBody>
      </p:sp>
      <p:pic>
        <p:nvPicPr>
          <p:cNvPr id="20" name="Picture 19"/>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077200" y="6248400"/>
            <a:ext cx="963168" cy="445008"/>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txStyles>
    <p:titleStyle>
      <a:lvl1pPr algn="l" rtl="0" eaLnBrk="1" latinLnBrk="0" hangingPunct="1">
        <a:spcBef>
          <a:spcPct val="0"/>
        </a:spcBef>
        <a:buNone/>
        <a:defRPr kumimoji="0" sz="4000" kern="1200">
          <a:solidFill>
            <a:schemeClr val="tx2"/>
          </a:solidFill>
          <a:latin typeface="Calibri" panose="020F0502020204030204" pitchFamily="34" charset="0"/>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Calibri Light" panose="020F0302020204030204" pitchFamily="34" charset="0"/>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Calibri Light" panose="020F0302020204030204" pitchFamily="34" charset="0"/>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Calibri Light" panose="020F0302020204030204" pitchFamily="34" charset="0"/>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Calibri Light" panose="020F0302020204030204" pitchFamily="34" charset="0"/>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Calibri Light" panose="020F0302020204030204" pitchFamily="34" charset="0"/>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chart" Target="../charts/char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chart" Target="../charts/char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chart" Target="../charts/char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chart" Target="../charts/char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3.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5.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6.jp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42.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1" Type="http://schemas.openxmlformats.org/officeDocument/2006/relationships/slideLayout" Target="../slideLayouts/slideLayout4.xml"/><Relationship Id="rId2" Type="http://schemas.openxmlformats.org/officeDocument/2006/relationships/notesSlide" Target="../notesSlides/notesSlide3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 Id="rId3" Type="http://schemas.openxmlformats.org/officeDocument/2006/relationships/image" Target="../media/image9.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 Id="rId3" Type="http://schemas.openxmlformats.org/officeDocument/2006/relationships/chart" Target="../charts/chart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 Id="rId3" Type="http://schemas.openxmlformats.org/officeDocument/2006/relationships/image" Target="../media/image10.jpe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 Id="rId3" Type="http://schemas.openxmlformats.org/officeDocument/2006/relationships/image" Target="../media/image3.jpe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mailto:mdiamon@mentalhealthscreening.org" TargetMode="Externa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hyperlink" Target="http://pediatrics.aappublications.org/content/early/2016/11/10/peds.2016-1878" TargetMode="External"/><Relationship Id="rId4" Type="http://schemas.openxmlformats.org/officeDocument/2006/relationships/hyperlink" Target="http://dx.doi.org/10.15585/mmwr.mm6543a8" TargetMode="External"/><Relationship Id="rId1" Type="http://schemas.openxmlformats.org/officeDocument/2006/relationships/slideLayout" Target="../slideLayouts/slideLayout2.xml"/><Relationship Id="rId2" Type="http://schemas.openxmlformats.org/officeDocument/2006/relationships/notesSlide" Target="../notesSlides/notesSlide55.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cdc.gov/ncipc/wisqars" TargetMode="Externa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tif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286000"/>
            <a:ext cx="8458200" cy="1470025"/>
          </a:xfrm>
        </p:spPr>
        <p:txBody>
          <a:bodyPr>
            <a:normAutofit/>
          </a:bodyPr>
          <a:lstStyle/>
          <a:p>
            <a:r>
              <a:rPr lang="en-US" dirty="0"/>
              <a:t>SOS Signs of Suicide Prevention Program</a:t>
            </a:r>
          </a:p>
        </p:txBody>
      </p:sp>
      <p:sp>
        <p:nvSpPr>
          <p:cNvPr id="3" name="Subtitle 2"/>
          <p:cNvSpPr>
            <a:spLocks noGrp="1"/>
          </p:cNvSpPr>
          <p:nvPr>
            <p:ph type="subTitle" idx="1"/>
          </p:nvPr>
        </p:nvSpPr>
        <p:spPr>
          <a:xfrm>
            <a:off x="457200" y="3899938"/>
            <a:ext cx="6858000" cy="1752600"/>
          </a:xfrm>
        </p:spPr>
        <p:txBody>
          <a:bodyPr/>
          <a:lstStyle/>
          <a:p>
            <a:r>
              <a:rPr lang="en-US" dirty="0"/>
              <a:t>Implementing an Evidence-based Suicide Prevention Program in Your School</a:t>
            </a:r>
          </a:p>
          <a:p>
            <a:endParaRPr lang="en-US" dirty="0"/>
          </a:p>
        </p:txBody>
      </p:sp>
    </p:spTree>
    <p:extLst>
      <p:ext uri="{BB962C8B-B14F-4D97-AF65-F5344CB8AC3E}">
        <p14:creationId xmlns:p14="http://schemas.microsoft.com/office/powerpoint/2010/main" val="21040198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066800"/>
          </a:xfrm>
        </p:spPr>
        <p:txBody>
          <a:bodyPr/>
          <a:lstStyle/>
          <a:p>
            <a:r>
              <a:rPr lang="en-US" dirty="0"/>
              <a:t>Georgia Health Survey</a:t>
            </a:r>
          </a:p>
        </p:txBody>
      </p:sp>
      <p:sp>
        <p:nvSpPr>
          <p:cNvPr id="3" name="Content Placeholder 2"/>
          <p:cNvSpPr>
            <a:spLocks noGrp="1"/>
          </p:cNvSpPr>
          <p:nvPr>
            <p:ph idx="1"/>
          </p:nvPr>
        </p:nvSpPr>
        <p:spPr>
          <a:xfrm>
            <a:off x="304800" y="1828800"/>
            <a:ext cx="8610600" cy="4745736"/>
          </a:xfrm>
        </p:spPr>
        <p:txBody>
          <a:bodyPr>
            <a:normAutofit lnSpcReduction="10000"/>
          </a:bodyPr>
          <a:lstStyle/>
          <a:p>
            <a:r>
              <a:rPr lang="en-US" dirty="0"/>
              <a:t>Anonymous and self-reported</a:t>
            </a:r>
          </a:p>
          <a:p>
            <a:r>
              <a:rPr lang="en-US" dirty="0"/>
              <a:t>Results available:  http://www.gadoe.org/Curriculum-Instruction-and-Assessment/Curriculum-and-Instruction/GSHS-II/Pages/GSHS-Results.aspx</a:t>
            </a:r>
          </a:p>
          <a:p>
            <a:r>
              <a:rPr lang="en-US" dirty="0"/>
              <a:t>Each school and school district receives a comprehensive report that allows administrators to compare outcomes and plan accordingly </a:t>
            </a:r>
          </a:p>
          <a:p>
            <a:r>
              <a:rPr lang="en-US" dirty="0"/>
              <a:t>Compare the data from their schools/ districts to other schools and school districts as well as state data and with national data from the Youth Risk Behavior Survey (YRBS)</a:t>
            </a:r>
          </a:p>
        </p:txBody>
      </p:sp>
    </p:spTree>
    <p:extLst>
      <p:ext uri="{BB962C8B-B14F-4D97-AF65-F5344CB8AC3E}">
        <p14:creationId xmlns:p14="http://schemas.microsoft.com/office/powerpoint/2010/main" val="28343459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066800"/>
          </a:xfrm>
        </p:spPr>
        <p:txBody>
          <a:bodyPr>
            <a:normAutofit/>
          </a:bodyPr>
          <a:lstStyle/>
          <a:p>
            <a:pPr algn="ctr"/>
            <a:r>
              <a:rPr lang="en-US" sz="3200" dirty="0"/>
              <a:t>Percentage of students who strongly agree that they feel connected to others at school</a:t>
            </a:r>
          </a:p>
        </p:txBody>
      </p:sp>
      <p:graphicFrame>
        <p:nvGraphicFramePr>
          <p:cNvPr id="4" name="Content Placeholder 3"/>
          <p:cNvGraphicFramePr>
            <a:graphicFrameLocks noGrp="1"/>
          </p:cNvGraphicFramePr>
          <p:nvPr>
            <p:ph idx="1"/>
            <p:extLst/>
          </p:nvPr>
        </p:nvGraphicFramePr>
        <p:xfrm>
          <a:off x="304800" y="1600200"/>
          <a:ext cx="8382000" cy="4953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724860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 y="685800"/>
            <a:ext cx="8763000" cy="1066800"/>
          </a:xfrm>
        </p:spPr>
        <p:txBody>
          <a:bodyPr>
            <a:normAutofit fontScale="90000"/>
          </a:bodyPr>
          <a:lstStyle/>
          <a:p>
            <a:pPr algn="ctr"/>
            <a:r>
              <a:rPr lang="en-US" sz="3600" dirty="0"/>
              <a:t>Percentage of students who strongly agree that adults in this school treat all students with respect </a:t>
            </a:r>
            <a:r>
              <a:rPr lang="en-US" dirty="0"/>
              <a:t/>
            </a:r>
            <a:br>
              <a:rPr lang="en-US" dirty="0"/>
            </a:br>
            <a:endParaRPr lang="en-US" dirty="0"/>
          </a:p>
        </p:txBody>
      </p:sp>
      <p:graphicFrame>
        <p:nvGraphicFramePr>
          <p:cNvPr id="4" name="Content Placeholder 3"/>
          <p:cNvGraphicFramePr>
            <a:graphicFrameLocks noGrp="1"/>
          </p:cNvGraphicFramePr>
          <p:nvPr>
            <p:ph idx="1"/>
            <p:extLst/>
          </p:nvPr>
        </p:nvGraphicFramePr>
        <p:xfrm>
          <a:off x="190500" y="1600200"/>
          <a:ext cx="8648700" cy="5029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6055977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914400"/>
            <a:ext cx="8534400" cy="1066800"/>
          </a:xfrm>
        </p:spPr>
        <p:txBody>
          <a:bodyPr>
            <a:noAutofit/>
          </a:bodyPr>
          <a:lstStyle/>
          <a:p>
            <a:pPr algn="ctr"/>
            <a:r>
              <a:rPr lang="en-US" sz="3200" dirty="0"/>
              <a:t>Percentage of students who strongly agree that they know an adult in the school they can talk to if they need help</a:t>
            </a:r>
            <a:br>
              <a:rPr lang="en-US" sz="3200" dirty="0"/>
            </a:br>
            <a:endParaRPr lang="en-US" sz="3200" dirty="0"/>
          </a:p>
        </p:txBody>
      </p:sp>
      <p:graphicFrame>
        <p:nvGraphicFramePr>
          <p:cNvPr id="4" name="Content Placeholder 3"/>
          <p:cNvGraphicFramePr>
            <a:graphicFrameLocks noGrp="1"/>
          </p:cNvGraphicFramePr>
          <p:nvPr>
            <p:ph idx="1"/>
            <p:extLst/>
          </p:nvPr>
        </p:nvGraphicFramePr>
        <p:xfrm>
          <a:off x="457200" y="1828800"/>
          <a:ext cx="8382000" cy="47450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533141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3345" y="609600"/>
            <a:ext cx="8229600" cy="1066800"/>
          </a:xfrm>
        </p:spPr>
        <p:txBody>
          <a:bodyPr>
            <a:noAutofit/>
          </a:bodyPr>
          <a:lstStyle/>
          <a:p>
            <a:pPr algn="ctr"/>
            <a:r>
              <a:rPr lang="en-US" sz="3200" dirty="0"/>
              <a:t>Percentage of students who strongly agree that they know a student they can talk to at school if they’re feeling sad or down</a:t>
            </a:r>
          </a:p>
        </p:txBody>
      </p:sp>
      <p:graphicFrame>
        <p:nvGraphicFramePr>
          <p:cNvPr id="4" name="Content Placeholder 3"/>
          <p:cNvGraphicFramePr>
            <a:graphicFrameLocks noGrp="1"/>
          </p:cNvGraphicFramePr>
          <p:nvPr>
            <p:ph idx="1"/>
            <p:extLst/>
          </p:nvPr>
        </p:nvGraphicFramePr>
        <p:xfrm>
          <a:off x="457200" y="1828800"/>
          <a:ext cx="8305800" cy="47450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43290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Identifying Students In Need</a:t>
            </a:r>
          </a:p>
        </p:txBody>
      </p:sp>
      <p:sp>
        <p:nvSpPr>
          <p:cNvPr id="3" name="Text Placeholder 2"/>
          <p:cNvSpPr>
            <a:spLocks noGrp="1"/>
          </p:cNvSpPr>
          <p:nvPr>
            <p:ph type="body" idx="1"/>
          </p:nvPr>
        </p:nvSpPr>
        <p:spPr/>
        <p:txBody>
          <a:bodyPr/>
          <a:lstStyle/>
          <a:p>
            <a:r>
              <a:rPr lang="en-US" dirty="0"/>
              <a:t>Risk factors and warning signs, how we can help!</a:t>
            </a:r>
          </a:p>
        </p:txBody>
      </p:sp>
    </p:spTree>
    <p:extLst>
      <p:ext uri="{BB962C8B-B14F-4D97-AF65-F5344CB8AC3E}">
        <p14:creationId xmlns:p14="http://schemas.microsoft.com/office/powerpoint/2010/main" val="33662264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066800"/>
          </a:xfrm>
        </p:spPr>
        <p:txBody>
          <a:bodyPr/>
          <a:lstStyle/>
          <a:p>
            <a:r>
              <a:rPr lang="en-US" dirty="0"/>
              <a:t>Risk Factors</a:t>
            </a:r>
          </a:p>
        </p:txBody>
      </p:sp>
      <p:sp>
        <p:nvSpPr>
          <p:cNvPr id="3" name="Content Placeholder 2"/>
          <p:cNvSpPr>
            <a:spLocks noGrp="1"/>
          </p:cNvSpPr>
          <p:nvPr>
            <p:ph idx="1"/>
          </p:nvPr>
        </p:nvSpPr>
        <p:spPr>
          <a:xfrm>
            <a:off x="457200" y="1694688"/>
            <a:ext cx="8229600" cy="4782312"/>
          </a:xfrm>
        </p:spPr>
        <p:txBody>
          <a:bodyPr>
            <a:normAutofit fontScale="77500" lnSpcReduction="20000"/>
          </a:bodyPr>
          <a:lstStyle/>
          <a:p>
            <a:pPr marL="109728" indent="0">
              <a:buNone/>
            </a:pPr>
            <a:r>
              <a:rPr lang="en-US" dirty="0"/>
              <a:t>A </a:t>
            </a:r>
            <a:r>
              <a:rPr lang="en-US" b="1" u="sng" dirty="0"/>
              <a:t>risk factor </a:t>
            </a:r>
            <a:r>
              <a:rPr lang="en-US" dirty="0"/>
              <a:t>is a personal trait or environmental quality that is associated with increased risk of suicide.</a:t>
            </a:r>
          </a:p>
          <a:p>
            <a:pPr marL="109728" indent="0">
              <a:buNone/>
            </a:pPr>
            <a:endParaRPr lang="en-US" dirty="0"/>
          </a:p>
          <a:p>
            <a:pPr marL="109728" indent="0">
              <a:buNone/>
            </a:pPr>
            <a:r>
              <a:rPr lang="en-US" dirty="0"/>
              <a:t>Risk factors ≠ causes</a:t>
            </a:r>
          </a:p>
          <a:p>
            <a:pPr marL="109728" indent="0">
              <a:buNone/>
            </a:pPr>
            <a:endParaRPr lang="en-US" dirty="0"/>
          </a:p>
          <a:p>
            <a:r>
              <a:rPr lang="en-US" dirty="0"/>
              <a:t>Over 90% of people who die by suicide have a least one major psychiatric disorder </a:t>
            </a:r>
            <a:r>
              <a:rPr lang="en-US" sz="1400" dirty="0"/>
              <a:t>(Brent, 1999)</a:t>
            </a:r>
          </a:p>
          <a:p>
            <a:endParaRPr lang="en-US" sz="1400" dirty="0"/>
          </a:p>
          <a:p>
            <a:r>
              <a:rPr lang="en-US" dirty="0"/>
              <a:t>The strongest risk factor for suicide in youth: depression</a:t>
            </a:r>
          </a:p>
          <a:p>
            <a:pPr lvl="1"/>
            <a:r>
              <a:rPr lang="en-US" dirty="0">
                <a:solidFill>
                  <a:schemeClr val="tx2"/>
                </a:solidFill>
              </a:rPr>
              <a:t>Can occur in teens who seem to “have it all”</a:t>
            </a:r>
          </a:p>
          <a:p>
            <a:pPr lvl="1"/>
            <a:r>
              <a:rPr lang="en-US" dirty="0">
                <a:solidFill>
                  <a:schemeClr val="tx2"/>
                </a:solidFill>
              </a:rPr>
              <a:t>Down mood can look more like anger and irritability in teens</a:t>
            </a:r>
          </a:p>
          <a:p>
            <a:pPr lvl="1"/>
            <a:r>
              <a:rPr lang="en-US" dirty="0">
                <a:solidFill>
                  <a:schemeClr val="tx2"/>
                </a:solidFill>
              </a:rPr>
              <a:t>Often expressed in physical complaints from teens (stomach distress, headaches, fatigue) </a:t>
            </a:r>
          </a:p>
          <a:p>
            <a:pPr marL="411480" lvl="1" indent="0">
              <a:buNone/>
            </a:pPr>
            <a:endParaRPr lang="en-US" dirty="0"/>
          </a:p>
          <a:p>
            <a:r>
              <a:rPr lang="en-US" dirty="0"/>
              <a:t>Although most depressed people are not suicidal, most suicidal people are depressed.</a:t>
            </a:r>
          </a:p>
          <a:p>
            <a:pPr marL="109728" indent="0">
              <a:buNone/>
            </a:pPr>
            <a:endParaRPr lang="en-US" dirty="0"/>
          </a:p>
        </p:txBody>
      </p:sp>
    </p:spTree>
    <p:extLst>
      <p:ext uri="{BB962C8B-B14F-4D97-AF65-F5344CB8AC3E}">
        <p14:creationId xmlns:p14="http://schemas.microsoft.com/office/powerpoint/2010/main" val="4212127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066800"/>
          </a:xfrm>
        </p:spPr>
        <p:txBody>
          <a:bodyPr/>
          <a:lstStyle/>
          <a:p>
            <a:r>
              <a:rPr lang="en-US" dirty="0"/>
              <a:t>Populations At Elevated Risk</a:t>
            </a:r>
          </a:p>
        </p:txBody>
      </p:sp>
      <p:sp>
        <p:nvSpPr>
          <p:cNvPr id="3" name="Content Placeholder 2"/>
          <p:cNvSpPr>
            <a:spLocks noGrp="1"/>
          </p:cNvSpPr>
          <p:nvPr>
            <p:ph idx="1"/>
          </p:nvPr>
        </p:nvSpPr>
        <p:spPr/>
        <p:txBody>
          <a:bodyPr/>
          <a:lstStyle/>
          <a:p>
            <a:r>
              <a:rPr lang="en-US" dirty="0"/>
              <a:t>Alcohol or drug use</a:t>
            </a:r>
          </a:p>
          <a:p>
            <a:r>
              <a:rPr lang="en-US" dirty="0"/>
              <a:t>Non-suicidal self injury or previous suicide attempt</a:t>
            </a:r>
          </a:p>
          <a:p>
            <a:r>
              <a:rPr lang="en-US" dirty="0"/>
              <a:t>Homeless or out-of-home settings</a:t>
            </a:r>
          </a:p>
          <a:p>
            <a:r>
              <a:rPr lang="en-US" dirty="0"/>
              <a:t>LGBTQ</a:t>
            </a:r>
          </a:p>
          <a:p>
            <a:r>
              <a:rPr lang="en-US" dirty="0"/>
              <a:t>Medical conditions or disability</a:t>
            </a:r>
          </a:p>
          <a:p>
            <a:r>
              <a:rPr lang="en-US" dirty="0"/>
              <a:t>Impacted by suicide</a:t>
            </a:r>
          </a:p>
          <a:p>
            <a:pPr marL="109728" indent="0">
              <a:buNone/>
            </a:pPr>
            <a:endParaRPr lang="en-US" dirty="0"/>
          </a:p>
          <a:p>
            <a:endParaRPr lang="en-US" dirty="0"/>
          </a:p>
        </p:txBody>
      </p:sp>
    </p:spTree>
    <p:extLst>
      <p:ext uri="{BB962C8B-B14F-4D97-AF65-F5344CB8AC3E}">
        <p14:creationId xmlns:p14="http://schemas.microsoft.com/office/powerpoint/2010/main" val="11695190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066800"/>
          </a:xfrm>
        </p:spPr>
        <p:txBody>
          <a:bodyPr/>
          <a:lstStyle/>
          <a:p>
            <a:r>
              <a:rPr lang="en-US" dirty="0"/>
              <a:t>Precipitating Event</a:t>
            </a:r>
          </a:p>
        </p:txBody>
      </p:sp>
      <p:sp>
        <p:nvSpPr>
          <p:cNvPr id="3" name="Content Placeholder 2"/>
          <p:cNvSpPr>
            <a:spLocks noGrp="1"/>
          </p:cNvSpPr>
          <p:nvPr>
            <p:ph idx="1"/>
          </p:nvPr>
        </p:nvSpPr>
        <p:spPr>
          <a:xfrm>
            <a:off x="468429" y="1752600"/>
            <a:ext cx="8229600" cy="4325112"/>
          </a:xfrm>
        </p:spPr>
        <p:txBody>
          <a:bodyPr>
            <a:normAutofit fontScale="92500" lnSpcReduction="20000"/>
          </a:bodyPr>
          <a:lstStyle/>
          <a:p>
            <a:r>
              <a:rPr lang="en-US" dirty="0"/>
              <a:t>A </a:t>
            </a:r>
            <a:r>
              <a:rPr lang="en-US" b="1" u="sng" dirty="0"/>
              <a:t>precipitating event </a:t>
            </a:r>
            <a:r>
              <a:rPr lang="en-US" dirty="0"/>
              <a:t>is a recent life event that serves as a trigger, moving an individual from thinking about suicide to attempting to take his or her own life. </a:t>
            </a:r>
          </a:p>
          <a:p>
            <a:endParaRPr lang="en-US" dirty="0"/>
          </a:p>
          <a:p>
            <a:r>
              <a:rPr lang="en-US" b="1" dirty="0"/>
              <a:t>No single event causes suicidal behavior; </a:t>
            </a:r>
            <a:r>
              <a:rPr lang="en-US" dirty="0"/>
              <a:t>other risk factors are typically present</a:t>
            </a:r>
          </a:p>
          <a:p>
            <a:endParaRPr lang="en-US" dirty="0"/>
          </a:p>
          <a:p>
            <a:r>
              <a:rPr lang="en-US" b="1" dirty="0"/>
              <a:t>Examples</a:t>
            </a:r>
            <a:r>
              <a:rPr lang="en-US" dirty="0"/>
              <a:t>: </a:t>
            </a:r>
          </a:p>
          <a:p>
            <a:pPr lvl="1"/>
            <a:r>
              <a:rPr lang="en-US" dirty="0">
                <a:solidFill>
                  <a:schemeClr val="tx1"/>
                </a:solidFill>
              </a:rPr>
              <a:t>breakup</a:t>
            </a:r>
          </a:p>
          <a:p>
            <a:pPr lvl="1"/>
            <a:r>
              <a:rPr lang="en-US" dirty="0">
                <a:solidFill>
                  <a:schemeClr val="tx1"/>
                </a:solidFill>
              </a:rPr>
              <a:t>bullying incident</a:t>
            </a:r>
          </a:p>
          <a:p>
            <a:pPr lvl="1"/>
            <a:r>
              <a:rPr lang="en-US" dirty="0">
                <a:solidFill>
                  <a:schemeClr val="tx1"/>
                </a:solidFill>
              </a:rPr>
              <a:t>sudden death of a loved one</a:t>
            </a:r>
          </a:p>
          <a:p>
            <a:pPr lvl="1"/>
            <a:r>
              <a:rPr lang="en-US" dirty="0">
                <a:solidFill>
                  <a:schemeClr val="tx1"/>
                </a:solidFill>
              </a:rPr>
              <a:t>trouble at school</a:t>
            </a:r>
          </a:p>
          <a:p>
            <a:endParaRPr lang="en-US" dirty="0"/>
          </a:p>
        </p:txBody>
      </p:sp>
    </p:spTree>
    <p:extLst>
      <p:ext uri="{BB962C8B-B14F-4D97-AF65-F5344CB8AC3E}">
        <p14:creationId xmlns:p14="http://schemas.microsoft.com/office/powerpoint/2010/main" val="14515088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066800"/>
          </a:xfrm>
        </p:spPr>
        <p:txBody>
          <a:bodyPr/>
          <a:lstStyle/>
          <a:p>
            <a:r>
              <a:rPr lang="en-US" dirty="0"/>
              <a:t>Warning Signs</a:t>
            </a:r>
          </a:p>
        </p:txBody>
      </p:sp>
      <p:sp>
        <p:nvSpPr>
          <p:cNvPr id="3" name="Content Placeholder 2"/>
          <p:cNvSpPr>
            <a:spLocks noGrp="1"/>
          </p:cNvSpPr>
          <p:nvPr>
            <p:ph idx="1"/>
          </p:nvPr>
        </p:nvSpPr>
        <p:spPr>
          <a:xfrm>
            <a:off x="457200" y="1600200"/>
            <a:ext cx="8229600" cy="5029200"/>
          </a:xfrm>
        </p:spPr>
        <p:txBody>
          <a:bodyPr>
            <a:normAutofit fontScale="55000" lnSpcReduction="20000"/>
          </a:bodyPr>
          <a:lstStyle/>
          <a:p>
            <a:pPr marL="109728" indent="0">
              <a:buNone/>
            </a:pPr>
            <a:r>
              <a:rPr lang="en-US" sz="3600" dirty="0"/>
              <a:t>A warning sign is an indication that an individual may be experiencing depression or thoughts of suicide. </a:t>
            </a:r>
          </a:p>
          <a:p>
            <a:pPr marL="109728" indent="0">
              <a:buNone/>
            </a:pPr>
            <a:endParaRPr lang="en-US" sz="3600" dirty="0"/>
          </a:p>
          <a:p>
            <a:pPr marL="109728" indent="0">
              <a:buNone/>
            </a:pPr>
            <a:r>
              <a:rPr lang="en-US" sz="3600" dirty="0"/>
              <a:t>Most individuals give warning signs or signals of their intentions.</a:t>
            </a:r>
          </a:p>
          <a:p>
            <a:pPr marL="109728" indent="0">
              <a:buNone/>
            </a:pPr>
            <a:endParaRPr lang="en-US" sz="3600" dirty="0"/>
          </a:p>
          <a:p>
            <a:pPr marL="109728" indent="0">
              <a:buNone/>
            </a:pPr>
            <a:r>
              <a:rPr lang="en-US" sz="3600" dirty="0"/>
              <a:t>Seek immediate help if someone makes a direct threat, is actively seeking means, or is talking/writing about death.</a:t>
            </a:r>
          </a:p>
          <a:p>
            <a:pPr marL="109728" indent="0">
              <a:buNone/>
            </a:pPr>
            <a:endParaRPr lang="en-US" sz="3600" dirty="0"/>
          </a:p>
          <a:p>
            <a:pPr marL="109728" indent="0">
              <a:buNone/>
            </a:pPr>
            <a:r>
              <a:rPr lang="en-US" sz="3600" dirty="0"/>
              <a:t>Other warning signs to take seriously:</a:t>
            </a:r>
          </a:p>
          <a:p>
            <a:pPr lvl="1"/>
            <a:r>
              <a:rPr lang="en-US" sz="3600" dirty="0">
                <a:solidFill>
                  <a:schemeClr val="tx1"/>
                </a:solidFill>
              </a:rPr>
              <a:t>Risky behavior, recklessness, non-suicidal self injury</a:t>
            </a:r>
          </a:p>
          <a:p>
            <a:pPr lvl="1"/>
            <a:r>
              <a:rPr lang="en-US" sz="3600" dirty="0">
                <a:solidFill>
                  <a:schemeClr val="tx1"/>
                </a:solidFill>
              </a:rPr>
              <a:t>↑ substance use</a:t>
            </a:r>
          </a:p>
          <a:p>
            <a:pPr lvl="1"/>
            <a:r>
              <a:rPr lang="en-US" sz="3600" dirty="0">
                <a:solidFill>
                  <a:schemeClr val="tx1"/>
                </a:solidFill>
              </a:rPr>
              <a:t>↓ interest in usual activities</a:t>
            </a:r>
          </a:p>
          <a:p>
            <a:pPr lvl="1"/>
            <a:r>
              <a:rPr lang="en-US" sz="3600" dirty="0">
                <a:solidFill>
                  <a:schemeClr val="tx1"/>
                </a:solidFill>
              </a:rPr>
              <a:t>Withdrawal</a:t>
            </a:r>
          </a:p>
          <a:p>
            <a:pPr marL="109728" indent="0">
              <a:buNone/>
            </a:pPr>
            <a:endParaRPr lang="en-US" sz="3600" dirty="0"/>
          </a:p>
          <a:p>
            <a:pPr marL="109728" indent="0" algn="ctr">
              <a:buNone/>
            </a:pPr>
            <a:r>
              <a:rPr lang="en-US" sz="3600" b="1" dirty="0"/>
              <a:t>***Be aware of significant changes in your students – </a:t>
            </a:r>
          </a:p>
          <a:p>
            <a:pPr marL="109728" indent="0" algn="ctr">
              <a:buNone/>
            </a:pPr>
            <a:r>
              <a:rPr lang="en-US" sz="3600" b="1" dirty="0"/>
              <a:t>in their affect, behavior, appearance, attendance, etc.***</a:t>
            </a:r>
          </a:p>
          <a:p>
            <a:pPr marL="109728" indent="0">
              <a:buNone/>
            </a:pPr>
            <a:endParaRPr lang="en-US" dirty="0"/>
          </a:p>
        </p:txBody>
      </p:sp>
    </p:spTree>
    <p:extLst>
      <p:ext uri="{BB962C8B-B14F-4D97-AF65-F5344CB8AC3E}">
        <p14:creationId xmlns:p14="http://schemas.microsoft.com/office/powerpoint/2010/main" val="14569953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066800"/>
          </a:xfrm>
        </p:spPr>
        <p:txBody>
          <a:bodyPr/>
          <a:lstStyle/>
          <a:p>
            <a:r>
              <a:rPr lang="en-US" dirty="0"/>
              <a:t>Screening for Mental Health and SOS</a:t>
            </a:r>
          </a:p>
        </p:txBody>
      </p:sp>
      <p:sp>
        <p:nvSpPr>
          <p:cNvPr id="3" name="Content Placeholder 2"/>
          <p:cNvSpPr>
            <a:spLocks noGrp="1"/>
          </p:cNvSpPr>
          <p:nvPr>
            <p:ph idx="1"/>
          </p:nvPr>
        </p:nvSpPr>
        <p:spPr/>
        <p:txBody>
          <a:bodyPr>
            <a:normAutofit/>
          </a:bodyPr>
          <a:lstStyle/>
          <a:p>
            <a:pPr marL="109728" indent="0">
              <a:buNone/>
            </a:pPr>
            <a:r>
              <a:rPr lang="en-US" dirty="0"/>
              <a:t>SMH is a national non-profit organization whose mission is to provide innovative mental health and substance abuse resources, linking those in need to quality treatment options.</a:t>
            </a:r>
          </a:p>
          <a:p>
            <a:endParaRPr lang="en-US" dirty="0"/>
          </a:p>
          <a:p>
            <a:pPr marL="109728" indent="0">
              <a:buNone/>
            </a:pPr>
            <a:r>
              <a:rPr lang="en-US" dirty="0"/>
              <a:t>The SOS Signs of Suicide® Prevention Program is an award-winning, evidence-based educational and screening tool used in middle and high schools across the country.</a:t>
            </a:r>
          </a:p>
          <a:p>
            <a:pPr marL="109728" indent="0">
              <a:buNone/>
            </a:pPr>
            <a:endParaRPr lang="en-US" dirty="0"/>
          </a:p>
        </p:txBody>
      </p:sp>
    </p:spTree>
    <p:extLst>
      <p:ext uri="{BB962C8B-B14F-4D97-AF65-F5344CB8AC3E}">
        <p14:creationId xmlns:p14="http://schemas.microsoft.com/office/powerpoint/2010/main" val="16731011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066800"/>
          </a:xfrm>
        </p:spPr>
        <p:txBody>
          <a:bodyPr/>
          <a:lstStyle/>
          <a:p>
            <a:r>
              <a:rPr lang="en-US" dirty="0"/>
              <a:t>Basic Steps to Ensure Safety</a:t>
            </a:r>
          </a:p>
        </p:txBody>
      </p:sp>
      <p:sp>
        <p:nvSpPr>
          <p:cNvPr id="3" name="Content Placeholder 2"/>
          <p:cNvSpPr>
            <a:spLocks noGrp="1"/>
          </p:cNvSpPr>
          <p:nvPr>
            <p:ph idx="1"/>
          </p:nvPr>
        </p:nvSpPr>
        <p:spPr>
          <a:xfrm>
            <a:off x="457200" y="1676400"/>
            <a:ext cx="8229600" cy="4648200"/>
          </a:xfrm>
        </p:spPr>
        <p:txBody>
          <a:bodyPr>
            <a:normAutofit fontScale="85000" lnSpcReduction="10000"/>
          </a:bodyPr>
          <a:lstStyle/>
          <a:p>
            <a:pPr marL="109728" indent="0">
              <a:buNone/>
            </a:pPr>
            <a:r>
              <a:rPr lang="en-US" b="1" dirty="0"/>
              <a:t>If you see warning signs, take the following steps right away:</a:t>
            </a:r>
          </a:p>
          <a:p>
            <a:pPr marL="109728" indent="0">
              <a:buNone/>
            </a:pPr>
            <a:endParaRPr lang="en-US" dirty="0"/>
          </a:p>
          <a:p>
            <a:r>
              <a:rPr lang="en-US" dirty="0"/>
              <a:t>Supervise the student constantly (or make sure the student is in a secure environment supervised by caring adults) until he or she can be seen by the mental health contact. </a:t>
            </a:r>
          </a:p>
          <a:p>
            <a:endParaRPr lang="en-US" dirty="0"/>
          </a:p>
          <a:p>
            <a:r>
              <a:rPr lang="en-US" dirty="0"/>
              <a:t>Escort the student to see the mental health contact or administrator. </a:t>
            </a:r>
          </a:p>
          <a:p>
            <a:endParaRPr lang="en-US" dirty="0"/>
          </a:p>
          <a:p>
            <a:r>
              <a:rPr lang="en-US" dirty="0"/>
              <a:t>Provide any additional information to the mental health professional evaluating the student to help in the assessment process. That person will notify the student’s parents. </a:t>
            </a:r>
          </a:p>
          <a:p>
            <a:endParaRPr lang="en-US" dirty="0"/>
          </a:p>
        </p:txBody>
      </p:sp>
    </p:spTree>
    <p:extLst>
      <p:ext uri="{BB962C8B-B14F-4D97-AF65-F5344CB8AC3E}">
        <p14:creationId xmlns:p14="http://schemas.microsoft.com/office/powerpoint/2010/main" val="16423914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066800"/>
          </a:xfrm>
        </p:spPr>
        <p:txBody>
          <a:bodyPr/>
          <a:lstStyle/>
          <a:p>
            <a:pPr>
              <a:defRPr/>
            </a:pPr>
            <a:r>
              <a:rPr lang="en-US" dirty="0"/>
              <a:t>Suicide: A Multi-Factorial Event</a:t>
            </a:r>
          </a:p>
        </p:txBody>
      </p:sp>
      <p:graphicFrame>
        <p:nvGraphicFramePr>
          <p:cNvPr id="3" name="Diagram 2"/>
          <p:cNvGraphicFramePr/>
          <p:nvPr>
            <p:extLst/>
          </p:nvPr>
        </p:nvGraphicFramePr>
        <p:xfrm>
          <a:off x="0" y="1752600"/>
          <a:ext cx="9144000" cy="495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086765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Applying Our Knowledge</a:t>
            </a:r>
          </a:p>
        </p:txBody>
      </p:sp>
      <p:sp>
        <p:nvSpPr>
          <p:cNvPr id="3" name="Text Placeholder 2"/>
          <p:cNvSpPr>
            <a:spLocks noGrp="1"/>
          </p:cNvSpPr>
          <p:nvPr>
            <p:ph type="body" idx="1"/>
          </p:nvPr>
        </p:nvSpPr>
        <p:spPr/>
        <p:txBody>
          <a:bodyPr/>
          <a:lstStyle/>
          <a:p>
            <a:r>
              <a:rPr lang="en-US" dirty="0"/>
              <a:t>Preparing to support students in need</a:t>
            </a:r>
          </a:p>
        </p:txBody>
      </p:sp>
    </p:spTree>
    <p:extLst>
      <p:ext uri="{BB962C8B-B14F-4D97-AF65-F5344CB8AC3E}">
        <p14:creationId xmlns:p14="http://schemas.microsoft.com/office/powerpoint/2010/main" val="4537801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Student Bio: Margaret </a:t>
            </a:r>
          </a:p>
        </p:txBody>
      </p:sp>
      <p:sp>
        <p:nvSpPr>
          <p:cNvPr id="3" name="Content Placeholder 2"/>
          <p:cNvSpPr>
            <a:spLocks noGrp="1"/>
          </p:cNvSpPr>
          <p:nvPr>
            <p:ph idx="1"/>
          </p:nvPr>
        </p:nvSpPr>
        <p:spPr>
          <a:xfrm>
            <a:off x="457200" y="2031374"/>
            <a:ext cx="8229600" cy="1834550"/>
          </a:xfrm>
        </p:spPr>
        <p:txBody>
          <a:bodyPr>
            <a:normAutofit lnSpcReduction="10000"/>
          </a:bodyPr>
          <a:lstStyle/>
          <a:p>
            <a:r>
              <a:rPr lang="en-US" sz="2000" dirty="0"/>
              <a:t>Margaret, a very sweet and social 8</a:t>
            </a:r>
            <a:r>
              <a:rPr lang="en-US" sz="2000" baseline="30000" dirty="0"/>
              <a:t>th</a:t>
            </a:r>
            <a:r>
              <a:rPr lang="en-US" sz="2000" dirty="0"/>
              <a:t> grade student recently lost her aunt to suicide and has been treated for anxiety in the past. She is very active and competitive with the debate team. In the last month you’ve seen her grades drop dramatically, she’s missed 3 days of school (which is unusual) and she’s been seen crying in the bathroom. Today you just found out that her boyfriend broke up with her.</a:t>
            </a:r>
          </a:p>
        </p:txBody>
      </p:sp>
      <p:sp>
        <p:nvSpPr>
          <p:cNvPr id="5" name="TextBox 4"/>
          <p:cNvSpPr txBox="1"/>
          <p:nvPr/>
        </p:nvSpPr>
        <p:spPr>
          <a:xfrm>
            <a:off x="457200" y="4466856"/>
            <a:ext cx="1981200" cy="1200329"/>
          </a:xfrm>
          <a:prstGeom prst="rect">
            <a:avLst/>
          </a:prstGeom>
          <a:noFill/>
        </p:spPr>
        <p:txBody>
          <a:bodyPr wrap="square" rtlCol="0">
            <a:spAutoFit/>
          </a:bodyPr>
          <a:lstStyle/>
          <a:p>
            <a:pPr marL="285750" indent="-285750">
              <a:buFont typeface="Arial" charset="0"/>
              <a:buChar char="•"/>
            </a:pPr>
            <a:r>
              <a:rPr lang="en-US" dirty="0">
                <a:latin typeface="Calibri" charset="0"/>
                <a:ea typeface="Calibri" charset="0"/>
                <a:cs typeface="Calibri" charset="0"/>
              </a:rPr>
              <a:t>Family history (aunt’s death)</a:t>
            </a:r>
          </a:p>
          <a:p>
            <a:pPr marL="285750" indent="-285750">
              <a:buFont typeface="Arial" charset="0"/>
              <a:buChar char="•"/>
            </a:pPr>
            <a:r>
              <a:rPr lang="en-US" dirty="0">
                <a:latin typeface="Calibri" charset="0"/>
                <a:ea typeface="Calibri" charset="0"/>
                <a:cs typeface="Calibri" charset="0"/>
              </a:rPr>
              <a:t>Other mental health issues</a:t>
            </a:r>
          </a:p>
        </p:txBody>
      </p:sp>
      <p:sp>
        <p:nvSpPr>
          <p:cNvPr id="6" name="TextBox 5"/>
          <p:cNvSpPr txBox="1"/>
          <p:nvPr/>
        </p:nvSpPr>
        <p:spPr>
          <a:xfrm>
            <a:off x="2438400" y="4466856"/>
            <a:ext cx="1981200" cy="1477328"/>
          </a:xfrm>
          <a:prstGeom prst="rect">
            <a:avLst/>
          </a:prstGeom>
          <a:noFill/>
        </p:spPr>
        <p:txBody>
          <a:bodyPr wrap="square" rtlCol="0">
            <a:spAutoFit/>
          </a:bodyPr>
          <a:lstStyle/>
          <a:p>
            <a:pPr marL="285750" indent="-285750">
              <a:buFont typeface="Arial" charset="0"/>
              <a:buChar char="•"/>
            </a:pPr>
            <a:r>
              <a:rPr lang="en-US" dirty="0">
                <a:latin typeface="Calibri" charset="0"/>
                <a:ea typeface="Calibri" charset="0"/>
                <a:cs typeface="Calibri" charset="0"/>
              </a:rPr>
              <a:t>Grades dropping</a:t>
            </a:r>
          </a:p>
          <a:p>
            <a:pPr marL="285750" indent="-285750">
              <a:buFont typeface="Arial" charset="0"/>
              <a:buChar char="•"/>
            </a:pPr>
            <a:r>
              <a:rPr lang="en-US" dirty="0">
                <a:latin typeface="Calibri" charset="0"/>
                <a:ea typeface="Calibri" charset="0"/>
                <a:cs typeface="Calibri" charset="0"/>
              </a:rPr>
              <a:t>Missing school</a:t>
            </a:r>
          </a:p>
          <a:p>
            <a:pPr marL="285750" indent="-285750">
              <a:buFont typeface="Arial" charset="0"/>
              <a:buChar char="•"/>
            </a:pPr>
            <a:r>
              <a:rPr lang="en-US" dirty="0">
                <a:latin typeface="Calibri" charset="0"/>
                <a:ea typeface="Calibri" charset="0"/>
                <a:cs typeface="Calibri" charset="0"/>
              </a:rPr>
              <a:t>Crying in the bathroom</a:t>
            </a:r>
          </a:p>
        </p:txBody>
      </p:sp>
      <p:sp>
        <p:nvSpPr>
          <p:cNvPr id="7" name="TextBox 6"/>
          <p:cNvSpPr txBox="1"/>
          <p:nvPr/>
        </p:nvSpPr>
        <p:spPr>
          <a:xfrm>
            <a:off x="4571999" y="4466856"/>
            <a:ext cx="2119223" cy="1200329"/>
          </a:xfrm>
          <a:prstGeom prst="rect">
            <a:avLst/>
          </a:prstGeom>
          <a:noFill/>
        </p:spPr>
        <p:txBody>
          <a:bodyPr wrap="square" rtlCol="0">
            <a:spAutoFit/>
          </a:bodyPr>
          <a:lstStyle/>
          <a:p>
            <a:pPr marL="285750" indent="-285750">
              <a:buFont typeface="Arial" charset="0"/>
              <a:buChar char="•"/>
            </a:pPr>
            <a:r>
              <a:rPr lang="en-US" dirty="0">
                <a:latin typeface="Calibri" charset="0"/>
                <a:ea typeface="Calibri" charset="0"/>
                <a:cs typeface="Calibri" charset="0"/>
              </a:rPr>
              <a:t>She’s social </a:t>
            </a:r>
            <a:r>
              <a:rPr lang="en-US">
                <a:latin typeface="Calibri" charset="0"/>
                <a:ea typeface="Calibri" charset="0"/>
                <a:cs typeface="Calibri" charset="0"/>
              </a:rPr>
              <a:t>(personality </a:t>
            </a:r>
            <a:r>
              <a:rPr lang="en-US" dirty="0">
                <a:latin typeface="Calibri" charset="0"/>
                <a:ea typeface="Calibri" charset="0"/>
                <a:cs typeface="Calibri" charset="0"/>
              </a:rPr>
              <a:t>trait)</a:t>
            </a:r>
          </a:p>
          <a:p>
            <a:pPr marL="285750" indent="-285750">
              <a:buFont typeface="Arial" charset="0"/>
              <a:buChar char="•"/>
            </a:pPr>
            <a:r>
              <a:rPr lang="en-US" dirty="0">
                <a:latin typeface="Calibri" charset="0"/>
                <a:ea typeface="Calibri" charset="0"/>
                <a:cs typeface="Calibri" charset="0"/>
              </a:rPr>
              <a:t>Active in debate club</a:t>
            </a:r>
          </a:p>
        </p:txBody>
      </p:sp>
      <p:sp>
        <p:nvSpPr>
          <p:cNvPr id="8" name="TextBox 7"/>
          <p:cNvSpPr txBox="1"/>
          <p:nvPr/>
        </p:nvSpPr>
        <p:spPr>
          <a:xfrm>
            <a:off x="6816665" y="4466856"/>
            <a:ext cx="1981200" cy="369332"/>
          </a:xfrm>
          <a:prstGeom prst="rect">
            <a:avLst/>
          </a:prstGeom>
          <a:noFill/>
        </p:spPr>
        <p:txBody>
          <a:bodyPr wrap="square" rtlCol="0">
            <a:spAutoFit/>
          </a:bodyPr>
          <a:lstStyle/>
          <a:p>
            <a:pPr marL="285750" indent="-285750">
              <a:buFont typeface="Arial" charset="0"/>
              <a:buChar char="•"/>
            </a:pPr>
            <a:r>
              <a:rPr lang="en-US" dirty="0">
                <a:latin typeface="Calibri" charset="0"/>
                <a:ea typeface="Calibri" charset="0"/>
                <a:cs typeface="Calibri" charset="0"/>
              </a:rPr>
              <a:t>Breakup</a:t>
            </a:r>
          </a:p>
        </p:txBody>
      </p:sp>
      <p:sp>
        <p:nvSpPr>
          <p:cNvPr id="9" name="TextBox 8"/>
          <p:cNvSpPr txBox="1"/>
          <p:nvPr/>
        </p:nvSpPr>
        <p:spPr>
          <a:xfrm>
            <a:off x="457200" y="3981724"/>
            <a:ext cx="1676400" cy="369332"/>
          </a:xfrm>
          <a:prstGeom prst="rect">
            <a:avLst/>
          </a:prstGeom>
          <a:noFill/>
        </p:spPr>
        <p:txBody>
          <a:bodyPr wrap="square" rtlCol="0">
            <a:spAutoFit/>
          </a:bodyPr>
          <a:lstStyle/>
          <a:p>
            <a:r>
              <a:rPr lang="en-US" b="1" dirty="0">
                <a:latin typeface="Calibri" charset="0"/>
                <a:ea typeface="Calibri" charset="0"/>
                <a:cs typeface="Calibri" charset="0"/>
              </a:rPr>
              <a:t>Risk Factors</a:t>
            </a:r>
          </a:p>
        </p:txBody>
      </p:sp>
      <p:sp>
        <p:nvSpPr>
          <p:cNvPr id="10" name="TextBox 9"/>
          <p:cNvSpPr txBox="1"/>
          <p:nvPr/>
        </p:nvSpPr>
        <p:spPr>
          <a:xfrm>
            <a:off x="2438400" y="3970051"/>
            <a:ext cx="1676400" cy="369332"/>
          </a:xfrm>
          <a:prstGeom prst="rect">
            <a:avLst/>
          </a:prstGeom>
          <a:noFill/>
        </p:spPr>
        <p:txBody>
          <a:bodyPr wrap="square" rtlCol="0">
            <a:spAutoFit/>
          </a:bodyPr>
          <a:lstStyle/>
          <a:p>
            <a:r>
              <a:rPr lang="en-US" b="1" dirty="0">
                <a:latin typeface="Calibri" charset="0"/>
                <a:ea typeface="Calibri" charset="0"/>
                <a:cs typeface="Calibri" charset="0"/>
              </a:rPr>
              <a:t>Warning Signs</a:t>
            </a:r>
          </a:p>
        </p:txBody>
      </p:sp>
      <p:sp>
        <p:nvSpPr>
          <p:cNvPr id="11" name="TextBox 10"/>
          <p:cNvSpPr txBox="1"/>
          <p:nvPr/>
        </p:nvSpPr>
        <p:spPr>
          <a:xfrm>
            <a:off x="4556185" y="3976994"/>
            <a:ext cx="1954601" cy="369332"/>
          </a:xfrm>
          <a:prstGeom prst="rect">
            <a:avLst/>
          </a:prstGeom>
          <a:noFill/>
        </p:spPr>
        <p:txBody>
          <a:bodyPr wrap="square" rtlCol="0">
            <a:spAutoFit/>
          </a:bodyPr>
          <a:lstStyle/>
          <a:p>
            <a:r>
              <a:rPr lang="en-US" b="1" dirty="0">
                <a:latin typeface="Calibri" charset="0"/>
                <a:ea typeface="Calibri" charset="0"/>
                <a:cs typeface="Calibri" charset="0"/>
              </a:rPr>
              <a:t>Protective Factors</a:t>
            </a:r>
          </a:p>
        </p:txBody>
      </p:sp>
      <p:sp>
        <p:nvSpPr>
          <p:cNvPr id="12" name="TextBox 11"/>
          <p:cNvSpPr txBox="1"/>
          <p:nvPr/>
        </p:nvSpPr>
        <p:spPr>
          <a:xfrm>
            <a:off x="6691223" y="3976994"/>
            <a:ext cx="2232084" cy="369332"/>
          </a:xfrm>
          <a:prstGeom prst="rect">
            <a:avLst/>
          </a:prstGeom>
          <a:noFill/>
        </p:spPr>
        <p:txBody>
          <a:bodyPr wrap="square" rtlCol="0">
            <a:spAutoFit/>
          </a:bodyPr>
          <a:lstStyle/>
          <a:p>
            <a:r>
              <a:rPr lang="en-US" b="1" dirty="0">
                <a:latin typeface="Calibri" charset="0"/>
                <a:ea typeface="Calibri" charset="0"/>
                <a:cs typeface="Calibri" charset="0"/>
              </a:rPr>
              <a:t>Precipitating Event</a:t>
            </a:r>
          </a:p>
        </p:txBody>
      </p:sp>
    </p:spTree>
    <p:extLst>
      <p:ext uri="{BB962C8B-B14F-4D97-AF65-F5344CB8AC3E}">
        <p14:creationId xmlns:p14="http://schemas.microsoft.com/office/powerpoint/2010/main" val="1578521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066800"/>
          </a:xfrm>
        </p:spPr>
        <p:txBody>
          <a:bodyPr>
            <a:normAutofit fontScale="90000"/>
          </a:bodyPr>
          <a:lstStyle/>
          <a:p>
            <a:r>
              <a:rPr lang="en-US" dirty="0"/>
              <a:t>How Would You Reach Out To Margaret?</a:t>
            </a:r>
          </a:p>
        </p:txBody>
      </p:sp>
      <p:sp>
        <p:nvSpPr>
          <p:cNvPr id="3" name="Content Placeholder 2"/>
          <p:cNvSpPr>
            <a:spLocks noGrp="1"/>
          </p:cNvSpPr>
          <p:nvPr>
            <p:ph idx="1"/>
          </p:nvPr>
        </p:nvSpPr>
        <p:spPr>
          <a:xfrm>
            <a:off x="457200" y="1371600"/>
            <a:ext cx="8229600" cy="5105400"/>
          </a:xfrm>
        </p:spPr>
        <p:txBody>
          <a:bodyPr>
            <a:normAutofit fontScale="85000" lnSpcReduction="20000"/>
          </a:bodyPr>
          <a:lstStyle/>
          <a:p>
            <a:pPr>
              <a:lnSpc>
                <a:spcPct val="110000"/>
              </a:lnSpc>
              <a:spcBef>
                <a:spcPts val="360"/>
              </a:spcBef>
              <a:buClr>
                <a:schemeClr val="tx2"/>
              </a:buClr>
              <a:buSzPct val="85000"/>
            </a:pPr>
            <a:r>
              <a:rPr lang="en-US" sz="2400" dirty="0">
                <a:solidFill>
                  <a:schemeClr val="dk1"/>
                </a:solidFill>
                <a:ea typeface="Georgia"/>
                <a:cs typeface="Georgia"/>
              </a:rPr>
              <a:t>Mention changes you have noticed her behavior and that you are concerned and ask how she is doing</a:t>
            </a:r>
          </a:p>
          <a:p>
            <a:pPr marL="0" indent="0">
              <a:lnSpc>
                <a:spcPct val="110000"/>
              </a:lnSpc>
              <a:spcBef>
                <a:spcPts val="360"/>
              </a:spcBef>
              <a:buClr>
                <a:schemeClr val="tx2"/>
              </a:buClr>
              <a:buSzPct val="85000"/>
              <a:buNone/>
            </a:pPr>
            <a:endParaRPr lang="en-US" sz="2400" dirty="0">
              <a:solidFill>
                <a:schemeClr val="dk1"/>
              </a:solidFill>
              <a:ea typeface="Georgia"/>
              <a:cs typeface="Georgia"/>
            </a:endParaRPr>
          </a:p>
          <a:p>
            <a:pPr>
              <a:lnSpc>
                <a:spcPct val="110000"/>
              </a:lnSpc>
              <a:spcBef>
                <a:spcPts val="360"/>
              </a:spcBef>
              <a:buClr>
                <a:schemeClr val="tx2"/>
              </a:buClr>
              <a:buSzPct val="85000"/>
            </a:pPr>
            <a:r>
              <a:rPr lang="en-US" altLang="en-US" sz="2400" dirty="0">
                <a:solidFill>
                  <a:schemeClr val="dk1"/>
                </a:solidFill>
                <a:ea typeface="Georgia"/>
                <a:cs typeface="Georgia"/>
              </a:rPr>
              <a:t>Ask if they have been thinking about suicide, e.g., “Are you feeling so bad that you’ve thought about suicide?”</a:t>
            </a:r>
          </a:p>
          <a:p>
            <a:pPr>
              <a:lnSpc>
                <a:spcPct val="110000"/>
              </a:lnSpc>
              <a:spcBef>
                <a:spcPts val="360"/>
              </a:spcBef>
              <a:buClr>
                <a:schemeClr val="tx2"/>
              </a:buClr>
              <a:buSzPct val="85000"/>
            </a:pPr>
            <a:endParaRPr lang="en-US" altLang="en-US" sz="2400" dirty="0">
              <a:solidFill>
                <a:schemeClr val="dk1"/>
              </a:solidFill>
              <a:ea typeface="Georgia"/>
              <a:cs typeface="Georgia"/>
            </a:endParaRPr>
          </a:p>
          <a:p>
            <a:pPr>
              <a:lnSpc>
                <a:spcPct val="110000"/>
              </a:lnSpc>
              <a:spcBef>
                <a:spcPts val="360"/>
              </a:spcBef>
              <a:buClr>
                <a:schemeClr val="tx2"/>
              </a:buClr>
              <a:buSzPct val="85000"/>
            </a:pPr>
            <a:r>
              <a:rPr lang="en-US" altLang="en-US" sz="2400" dirty="0">
                <a:solidFill>
                  <a:schemeClr val="dk1"/>
                </a:solidFill>
                <a:ea typeface="Georgia"/>
                <a:cs typeface="Georgia"/>
              </a:rPr>
              <a:t>Be supportive, remain calm, show that you care and reassure her that help is available</a:t>
            </a:r>
          </a:p>
          <a:p>
            <a:pPr>
              <a:lnSpc>
                <a:spcPct val="110000"/>
              </a:lnSpc>
              <a:spcBef>
                <a:spcPts val="360"/>
              </a:spcBef>
              <a:buClr>
                <a:schemeClr val="tx2"/>
              </a:buClr>
              <a:buSzPct val="85000"/>
            </a:pPr>
            <a:endParaRPr lang="en-US" altLang="en-US" sz="2400" dirty="0">
              <a:solidFill>
                <a:schemeClr val="dk1"/>
              </a:solidFill>
              <a:ea typeface="Georgia"/>
              <a:cs typeface="Georgia"/>
            </a:endParaRPr>
          </a:p>
          <a:p>
            <a:pPr>
              <a:lnSpc>
                <a:spcPct val="110000"/>
              </a:lnSpc>
              <a:spcBef>
                <a:spcPts val="360"/>
              </a:spcBef>
              <a:buClr>
                <a:schemeClr val="tx2"/>
              </a:buClr>
              <a:buSzPct val="85000"/>
            </a:pPr>
            <a:r>
              <a:rPr lang="en-US" sz="2400" dirty="0">
                <a:solidFill>
                  <a:schemeClr val="dk1"/>
                </a:solidFill>
                <a:ea typeface="Georgia"/>
                <a:cs typeface="Georgia"/>
              </a:rPr>
              <a:t>Escort her to talk to her counselor/school mental health contact</a:t>
            </a:r>
          </a:p>
          <a:p>
            <a:pPr>
              <a:lnSpc>
                <a:spcPct val="110000"/>
              </a:lnSpc>
              <a:spcBef>
                <a:spcPts val="360"/>
              </a:spcBef>
              <a:buClr>
                <a:schemeClr val="tx2"/>
              </a:buClr>
              <a:buSzPct val="85000"/>
            </a:pPr>
            <a:endParaRPr lang="en-US" sz="2400" dirty="0">
              <a:solidFill>
                <a:schemeClr val="dk1"/>
              </a:solidFill>
              <a:ea typeface="Georgia"/>
              <a:cs typeface="Georgia"/>
            </a:endParaRPr>
          </a:p>
          <a:p>
            <a:pPr>
              <a:lnSpc>
                <a:spcPct val="110000"/>
              </a:lnSpc>
              <a:spcBef>
                <a:spcPts val="360"/>
              </a:spcBef>
              <a:buClr>
                <a:schemeClr val="tx2"/>
              </a:buClr>
              <a:buSzPct val="85000"/>
            </a:pPr>
            <a:r>
              <a:rPr lang="en-US" sz="2400" dirty="0">
                <a:solidFill>
                  <a:schemeClr val="dk1"/>
                </a:solidFill>
                <a:ea typeface="Georgia"/>
                <a:cs typeface="Georgia"/>
              </a:rPr>
              <a:t>Your job is not over!</a:t>
            </a:r>
          </a:p>
          <a:p>
            <a:pPr lvl="1">
              <a:lnSpc>
                <a:spcPct val="110000"/>
              </a:lnSpc>
              <a:spcBef>
                <a:spcPts val="360"/>
              </a:spcBef>
              <a:buClr>
                <a:schemeClr val="tx2"/>
              </a:buClr>
              <a:buSzPct val="85000"/>
            </a:pPr>
            <a:r>
              <a:rPr lang="en-US" sz="2400" dirty="0">
                <a:solidFill>
                  <a:schemeClr val="dk1"/>
                </a:solidFill>
                <a:ea typeface="Georgia"/>
                <a:cs typeface="Georgia"/>
              </a:rPr>
              <a:t>Continue to check in with her</a:t>
            </a:r>
          </a:p>
          <a:p>
            <a:pPr lvl="1">
              <a:lnSpc>
                <a:spcPct val="110000"/>
              </a:lnSpc>
              <a:spcBef>
                <a:spcPts val="360"/>
              </a:spcBef>
              <a:buClr>
                <a:schemeClr val="tx2"/>
              </a:buClr>
              <a:buSzPct val="85000"/>
            </a:pPr>
            <a:r>
              <a:rPr lang="en-US" sz="2400" dirty="0">
                <a:solidFill>
                  <a:schemeClr val="dk1"/>
                </a:solidFill>
                <a:ea typeface="Georgia"/>
                <a:cs typeface="Georgia"/>
              </a:rPr>
              <a:t>Talk to the school’s mental health contact/administrator about your concerns</a:t>
            </a:r>
            <a:endParaRPr lang="en-US" dirty="0"/>
          </a:p>
        </p:txBody>
      </p:sp>
    </p:spTree>
    <p:extLst>
      <p:ext uri="{BB962C8B-B14F-4D97-AF65-F5344CB8AC3E}">
        <p14:creationId xmlns:p14="http://schemas.microsoft.com/office/powerpoint/2010/main" val="5489274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066800"/>
          </a:xfrm>
        </p:spPr>
        <p:txBody>
          <a:bodyPr>
            <a:normAutofit/>
          </a:bodyPr>
          <a:lstStyle/>
          <a:p>
            <a:r>
              <a:rPr lang="en-US" u="sng" dirty="0"/>
              <a:t>ACT</a:t>
            </a:r>
            <a:r>
              <a:rPr lang="en-US" dirty="0"/>
              <a:t> To Help a Student In Need</a:t>
            </a:r>
          </a:p>
        </p:txBody>
      </p:sp>
      <p:sp>
        <p:nvSpPr>
          <p:cNvPr id="3" name="Content Placeholder 2"/>
          <p:cNvSpPr>
            <a:spLocks noGrp="1"/>
          </p:cNvSpPr>
          <p:nvPr>
            <p:ph idx="1"/>
          </p:nvPr>
        </p:nvSpPr>
        <p:spPr>
          <a:xfrm>
            <a:off x="457200" y="1752600"/>
            <a:ext cx="8229600" cy="4325112"/>
          </a:xfrm>
        </p:spPr>
        <p:txBody>
          <a:bodyPr>
            <a:normAutofit lnSpcReduction="10000"/>
          </a:bodyPr>
          <a:lstStyle/>
          <a:p>
            <a:pPr marL="0" lvl="0" indent="0">
              <a:spcBef>
                <a:spcPts val="0"/>
              </a:spcBef>
              <a:buClr>
                <a:srgbClr val="164C6C"/>
              </a:buClr>
              <a:buSzPct val="25000"/>
              <a:buNone/>
            </a:pPr>
            <a:r>
              <a:rPr lang="en-US" sz="4000" u="sng" dirty="0">
                <a:solidFill>
                  <a:schemeClr val="tx2"/>
                </a:solidFill>
                <a:latin typeface="Calibri" panose="020F0502020204030204" pitchFamily="34" charset="0"/>
              </a:rPr>
              <a:t>A</a:t>
            </a:r>
            <a:r>
              <a:rPr lang="en-US" sz="4000" dirty="0">
                <a:solidFill>
                  <a:schemeClr val="tx2"/>
                </a:solidFill>
                <a:latin typeface="Calibri" panose="020F0502020204030204" pitchFamily="34" charset="0"/>
              </a:rPr>
              <a:t>cknowledge</a:t>
            </a:r>
            <a:r>
              <a:rPr lang="en-US" sz="4400" dirty="0">
                <a:solidFill>
                  <a:srgbClr val="164C6C"/>
                </a:solidFill>
                <a:ea typeface="Georgia"/>
                <a:cs typeface="Georgia"/>
              </a:rPr>
              <a:t> </a:t>
            </a:r>
            <a:r>
              <a:rPr lang="en-US" dirty="0">
                <a:solidFill>
                  <a:prstClr val="black"/>
                </a:solidFill>
              </a:rPr>
              <a:t>that you are seeing signs of depression or suicide in a student and that it is serious</a:t>
            </a:r>
          </a:p>
          <a:p>
            <a:pPr marL="0" lvl="0" indent="0">
              <a:spcBef>
                <a:spcPts val="0"/>
              </a:spcBef>
              <a:buClr>
                <a:srgbClr val="164C6C"/>
              </a:buClr>
              <a:buSzPct val="25000"/>
              <a:buNone/>
            </a:pPr>
            <a:endParaRPr lang="en-US" sz="4400" b="1" dirty="0">
              <a:solidFill>
                <a:srgbClr val="164C6C"/>
              </a:solidFill>
              <a:ea typeface="Georgia"/>
              <a:cs typeface="Georgia"/>
            </a:endParaRPr>
          </a:p>
          <a:p>
            <a:pPr marL="0" lvl="0" indent="0">
              <a:spcBef>
                <a:spcPts val="0"/>
              </a:spcBef>
              <a:buClr>
                <a:srgbClr val="164C6C"/>
              </a:buClr>
              <a:buSzPct val="25000"/>
              <a:buNone/>
            </a:pPr>
            <a:r>
              <a:rPr lang="en-US" sz="4000" u="sng" dirty="0">
                <a:solidFill>
                  <a:schemeClr val="tx2"/>
                </a:solidFill>
                <a:latin typeface="Calibri" panose="020F0502020204030204" pitchFamily="34" charset="0"/>
              </a:rPr>
              <a:t>C</a:t>
            </a:r>
            <a:r>
              <a:rPr lang="en-US" sz="4000" dirty="0">
                <a:solidFill>
                  <a:schemeClr val="tx2"/>
                </a:solidFill>
                <a:latin typeface="Calibri" panose="020F0502020204030204" pitchFamily="34" charset="0"/>
              </a:rPr>
              <a:t>are:</a:t>
            </a:r>
            <a:r>
              <a:rPr lang="en-US" sz="4400" dirty="0">
                <a:solidFill>
                  <a:srgbClr val="164C6C"/>
                </a:solidFill>
                <a:ea typeface="Georgia"/>
                <a:cs typeface="Georgia"/>
              </a:rPr>
              <a:t> </a:t>
            </a:r>
            <a:r>
              <a:rPr lang="en-US" dirty="0">
                <a:solidFill>
                  <a:prstClr val="black"/>
                </a:solidFill>
              </a:rPr>
              <a:t>Let the student know you </a:t>
            </a:r>
            <a:r>
              <a:rPr lang="en-US" b="1" dirty="0">
                <a:solidFill>
                  <a:prstClr val="black"/>
                </a:solidFill>
              </a:rPr>
              <a:t>care</a:t>
            </a:r>
            <a:r>
              <a:rPr lang="en-US" dirty="0">
                <a:solidFill>
                  <a:prstClr val="black"/>
                </a:solidFill>
              </a:rPr>
              <a:t> about them and you can help</a:t>
            </a:r>
          </a:p>
          <a:p>
            <a:pPr marL="0" lvl="0" indent="0">
              <a:spcBef>
                <a:spcPts val="0"/>
              </a:spcBef>
              <a:buClr>
                <a:srgbClr val="164C6C"/>
              </a:buClr>
              <a:buSzPct val="25000"/>
              <a:buNone/>
            </a:pPr>
            <a:endParaRPr lang="en-US" sz="4400" dirty="0">
              <a:solidFill>
                <a:srgbClr val="164C6C"/>
              </a:solidFill>
              <a:ea typeface="Georgia"/>
              <a:cs typeface="Georgia"/>
            </a:endParaRPr>
          </a:p>
          <a:p>
            <a:pPr marL="0" lvl="0" indent="0">
              <a:spcBef>
                <a:spcPts val="0"/>
              </a:spcBef>
              <a:buClr>
                <a:srgbClr val="164C6C"/>
              </a:buClr>
              <a:buSzPct val="25000"/>
              <a:buNone/>
            </a:pPr>
            <a:r>
              <a:rPr lang="en-US" sz="4000" u="sng" dirty="0">
                <a:solidFill>
                  <a:schemeClr val="tx2"/>
                </a:solidFill>
                <a:latin typeface="Calibri" panose="020F0502020204030204" pitchFamily="34" charset="0"/>
              </a:rPr>
              <a:t>T</a:t>
            </a:r>
            <a:r>
              <a:rPr lang="en-US" sz="4000" dirty="0">
                <a:solidFill>
                  <a:schemeClr val="tx2"/>
                </a:solidFill>
                <a:latin typeface="Calibri" panose="020F0502020204030204" pitchFamily="34" charset="0"/>
              </a:rPr>
              <a:t>ell:</a:t>
            </a:r>
            <a:r>
              <a:rPr lang="en-US" sz="4400" dirty="0">
                <a:solidFill>
                  <a:srgbClr val="164C6C"/>
                </a:solidFill>
                <a:ea typeface="Georgia"/>
                <a:cs typeface="Georgia"/>
              </a:rPr>
              <a:t> </a:t>
            </a:r>
            <a:r>
              <a:rPr lang="en-US" dirty="0">
                <a:solidFill>
                  <a:prstClr val="black"/>
                </a:solidFill>
              </a:rPr>
              <a:t>Follow your school protocol and </a:t>
            </a:r>
            <a:r>
              <a:rPr lang="en-US" b="1" dirty="0">
                <a:solidFill>
                  <a:prstClr val="black"/>
                </a:solidFill>
              </a:rPr>
              <a:t>tell</a:t>
            </a:r>
            <a:r>
              <a:rPr lang="en-US" dirty="0">
                <a:solidFill>
                  <a:prstClr val="black"/>
                </a:solidFill>
              </a:rPr>
              <a:t> your mental health contact </a:t>
            </a:r>
            <a:endParaRPr lang="en-US" sz="4400" dirty="0">
              <a:solidFill>
                <a:srgbClr val="164C6C"/>
              </a:solidFill>
              <a:ea typeface="Georgia"/>
              <a:cs typeface="Georgia"/>
            </a:endParaRPr>
          </a:p>
          <a:p>
            <a:endParaRPr lang="en-US" dirty="0"/>
          </a:p>
        </p:txBody>
      </p:sp>
    </p:spTree>
    <p:extLst>
      <p:ext uri="{BB962C8B-B14F-4D97-AF65-F5344CB8AC3E}">
        <p14:creationId xmlns:p14="http://schemas.microsoft.com/office/powerpoint/2010/main" val="30000328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066800"/>
          </a:xfrm>
        </p:spPr>
        <p:txBody>
          <a:bodyPr>
            <a:normAutofit/>
          </a:bodyPr>
          <a:lstStyle/>
          <a:p>
            <a:r>
              <a:rPr lang="en-US" u="sng" dirty="0"/>
              <a:t>ACT</a:t>
            </a:r>
            <a:r>
              <a:rPr lang="en-US" dirty="0"/>
              <a:t> Script</a:t>
            </a:r>
          </a:p>
        </p:txBody>
      </p:sp>
      <p:sp>
        <p:nvSpPr>
          <p:cNvPr id="3" name="Content Placeholder 2"/>
          <p:cNvSpPr>
            <a:spLocks noGrp="1"/>
          </p:cNvSpPr>
          <p:nvPr>
            <p:ph idx="1"/>
          </p:nvPr>
        </p:nvSpPr>
        <p:spPr>
          <a:xfrm>
            <a:off x="457200" y="1752600"/>
            <a:ext cx="8229600" cy="4325112"/>
          </a:xfrm>
        </p:spPr>
        <p:txBody>
          <a:bodyPr>
            <a:normAutofit fontScale="92500" lnSpcReduction="10000"/>
          </a:bodyPr>
          <a:lstStyle/>
          <a:p>
            <a:pPr marL="0" indent="0">
              <a:spcBef>
                <a:spcPts val="0"/>
              </a:spcBef>
              <a:buClr>
                <a:srgbClr val="164C6C"/>
              </a:buClr>
              <a:buSzPct val="25000"/>
              <a:buNone/>
            </a:pPr>
            <a:r>
              <a:rPr lang="en-US" sz="4300" u="sng" dirty="0">
                <a:solidFill>
                  <a:schemeClr val="tx2"/>
                </a:solidFill>
                <a:latin typeface="Calibri" panose="020F0502020204030204" pitchFamily="34" charset="0"/>
                <a:ea typeface="+mj-ea"/>
                <a:cs typeface="+mj-cs"/>
              </a:rPr>
              <a:t>A</a:t>
            </a:r>
            <a:r>
              <a:rPr lang="en-US" sz="4300" dirty="0">
                <a:solidFill>
                  <a:schemeClr val="tx2"/>
                </a:solidFill>
                <a:latin typeface="Calibri" panose="020F0502020204030204" pitchFamily="34" charset="0"/>
                <a:ea typeface="+mj-ea"/>
                <a:cs typeface="+mj-cs"/>
              </a:rPr>
              <a:t>cknowledge:</a:t>
            </a:r>
            <a:r>
              <a:rPr lang="en-US" sz="4400" dirty="0">
                <a:solidFill>
                  <a:srgbClr val="164C6C"/>
                </a:solidFill>
                <a:ea typeface="Georgia"/>
                <a:cs typeface="Georgia"/>
              </a:rPr>
              <a:t> </a:t>
            </a:r>
            <a:r>
              <a:rPr lang="en-US" dirty="0"/>
              <a:t>“It sounds like you’re really hurting. Are you feeling so bad that you’ve thought about suicide?”</a:t>
            </a:r>
          </a:p>
          <a:p>
            <a:pPr marL="0" indent="0">
              <a:spcBef>
                <a:spcPts val="0"/>
              </a:spcBef>
              <a:buClr>
                <a:srgbClr val="164C6C"/>
              </a:buClr>
              <a:buSzPct val="25000"/>
              <a:buNone/>
            </a:pPr>
            <a:endParaRPr lang="en-US" sz="4400" b="1" dirty="0">
              <a:solidFill>
                <a:srgbClr val="164C6C"/>
              </a:solidFill>
              <a:ea typeface="Georgia"/>
              <a:cs typeface="Georgia"/>
            </a:endParaRPr>
          </a:p>
          <a:p>
            <a:pPr marL="0" indent="0">
              <a:spcBef>
                <a:spcPts val="0"/>
              </a:spcBef>
              <a:buClr>
                <a:srgbClr val="164C6C"/>
              </a:buClr>
              <a:buSzPct val="25000"/>
              <a:buNone/>
            </a:pPr>
            <a:r>
              <a:rPr lang="en-US" sz="4300" u="sng" dirty="0">
                <a:solidFill>
                  <a:schemeClr val="tx2"/>
                </a:solidFill>
                <a:latin typeface="Calibri" panose="020F0502020204030204" pitchFamily="34" charset="0"/>
                <a:ea typeface="+mj-ea"/>
                <a:cs typeface="+mj-cs"/>
              </a:rPr>
              <a:t>C</a:t>
            </a:r>
            <a:r>
              <a:rPr lang="en-US" sz="4300" dirty="0">
                <a:solidFill>
                  <a:schemeClr val="tx2"/>
                </a:solidFill>
                <a:latin typeface="Calibri" panose="020F0502020204030204" pitchFamily="34" charset="0"/>
                <a:ea typeface="+mj-ea"/>
                <a:cs typeface="+mj-cs"/>
              </a:rPr>
              <a:t>are: </a:t>
            </a:r>
            <a:r>
              <a:rPr lang="en-US" dirty="0"/>
              <a:t>“I’m really concerned about you trying to deal with all of this on your own.”</a:t>
            </a:r>
          </a:p>
          <a:p>
            <a:pPr marL="0" indent="0">
              <a:spcBef>
                <a:spcPts val="0"/>
              </a:spcBef>
              <a:buClr>
                <a:srgbClr val="164C6C"/>
              </a:buClr>
              <a:buSzPct val="25000"/>
              <a:buNone/>
            </a:pPr>
            <a:endParaRPr lang="en-US" sz="4400" b="1" dirty="0">
              <a:solidFill>
                <a:srgbClr val="164C6C"/>
              </a:solidFill>
              <a:ea typeface="Georgia"/>
              <a:cs typeface="Georgia"/>
            </a:endParaRPr>
          </a:p>
          <a:p>
            <a:pPr marL="0" indent="0">
              <a:spcBef>
                <a:spcPts val="0"/>
              </a:spcBef>
              <a:buClr>
                <a:srgbClr val="164C6C"/>
              </a:buClr>
              <a:buSzPct val="25000"/>
              <a:buNone/>
            </a:pPr>
            <a:r>
              <a:rPr lang="en-US" sz="4300" u="sng" dirty="0">
                <a:solidFill>
                  <a:schemeClr val="tx2"/>
                </a:solidFill>
                <a:latin typeface="Calibri" panose="020F0502020204030204" pitchFamily="34" charset="0"/>
                <a:ea typeface="+mj-ea"/>
                <a:cs typeface="+mj-cs"/>
              </a:rPr>
              <a:t>T</a:t>
            </a:r>
            <a:r>
              <a:rPr lang="en-US" sz="4300" dirty="0">
                <a:solidFill>
                  <a:schemeClr val="tx2"/>
                </a:solidFill>
                <a:latin typeface="Calibri" panose="020F0502020204030204" pitchFamily="34" charset="0"/>
                <a:ea typeface="+mj-ea"/>
                <a:cs typeface="+mj-cs"/>
              </a:rPr>
              <a:t>ell: </a:t>
            </a:r>
            <a:r>
              <a:rPr lang="en-US" dirty="0"/>
              <a:t>“There are people at school who know how to help kids that are dealing with big issues like this, let’s walk down to the counseling suite together.”</a:t>
            </a:r>
          </a:p>
          <a:p>
            <a:endParaRPr lang="en-US" dirty="0"/>
          </a:p>
        </p:txBody>
      </p:sp>
    </p:spTree>
    <p:extLst>
      <p:ext uri="{BB962C8B-B14F-4D97-AF65-F5344CB8AC3E}">
        <p14:creationId xmlns:p14="http://schemas.microsoft.com/office/powerpoint/2010/main" val="30613732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066800"/>
          </a:xfrm>
        </p:spPr>
        <p:txBody>
          <a:bodyPr/>
          <a:lstStyle/>
          <a:p>
            <a:r>
              <a:rPr lang="en-US" dirty="0"/>
              <a:t>Managing Your Reactions</a:t>
            </a:r>
          </a:p>
        </p:txBody>
      </p:sp>
      <p:sp>
        <p:nvSpPr>
          <p:cNvPr id="3" name="Content Placeholder 2"/>
          <p:cNvSpPr>
            <a:spLocks noGrp="1"/>
          </p:cNvSpPr>
          <p:nvPr>
            <p:ph idx="1"/>
          </p:nvPr>
        </p:nvSpPr>
        <p:spPr>
          <a:xfrm>
            <a:off x="4191000" y="1524000"/>
            <a:ext cx="4724400" cy="4267200"/>
          </a:xfrm>
        </p:spPr>
        <p:txBody>
          <a:bodyPr>
            <a:normAutofit/>
          </a:bodyPr>
          <a:lstStyle/>
          <a:p>
            <a:pPr marL="109728" indent="0">
              <a:buNone/>
            </a:pPr>
            <a:r>
              <a:rPr lang="en-US" u="sng" dirty="0">
                <a:solidFill>
                  <a:schemeClr val="tx2"/>
                </a:solidFill>
                <a:latin typeface="Calibri" panose="020F0502020204030204" pitchFamily="34" charset="0"/>
              </a:rPr>
              <a:t>Remember:</a:t>
            </a:r>
            <a:endParaRPr lang="en-US" u="sng" dirty="0"/>
          </a:p>
          <a:p>
            <a:r>
              <a:rPr lang="en-US" sz="2000" dirty="0"/>
              <a:t>You don’t need to be the expert or have all the answers.</a:t>
            </a:r>
          </a:p>
          <a:p>
            <a:pPr marL="109728" indent="0">
              <a:buFont typeface="Georgia"/>
              <a:buNone/>
            </a:pPr>
            <a:endParaRPr lang="en-US" sz="2000" dirty="0"/>
          </a:p>
          <a:p>
            <a:r>
              <a:rPr lang="en-US" sz="2000" dirty="0"/>
              <a:t>Give yourself permission to be human. It’s normal to feel anxiety or other difficult feelings.</a:t>
            </a:r>
          </a:p>
          <a:p>
            <a:endParaRPr lang="en-US" sz="2000" dirty="0"/>
          </a:p>
          <a:p>
            <a:r>
              <a:rPr lang="en-US" sz="2000" dirty="0"/>
              <a:t>Talk to a supportive person beforehand and debrief afterward.</a:t>
            </a:r>
          </a:p>
          <a:p>
            <a:endParaRPr lang="en-US" dirty="0"/>
          </a:p>
          <a:p>
            <a:endParaRPr lang="en-US" dirty="0"/>
          </a:p>
          <a:p>
            <a:endParaRPr lang="en-US" dirty="0"/>
          </a:p>
          <a:p>
            <a:endParaRPr lang="en-US" dirty="0"/>
          </a:p>
        </p:txBody>
      </p:sp>
      <p:sp>
        <p:nvSpPr>
          <p:cNvPr id="4" name="Content Placeholder 2"/>
          <p:cNvSpPr txBox="1">
            <a:spLocks/>
          </p:cNvSpPr>
          <p:nvPr/>
        </p:nvSpPr>
        <p:spPr>
          <a:xfrm>
            <a:off x="304800" y="1600200"/>
            <a:ext cx="3886200" cy="4267200"/>
          </a:xfrm>
          <a:prstGeom prst="rect">
            <a:avLst/>
          </a:prstGeom>
        </p:spPr>
        <p:txBody>
          <a:bodyPr vert="horz">
            <a:normAutofit/>
          </a:bodyPr>
          <a:lstStyle>
            <a:lvl1pPr marL="365760" indent="-256032" algn="l" rtl="0" eaLnBrk="1" latinLnBrk="0" hangingPunct="1">
              <a:spcBef>
                <a:spcPts val="300"/>
              </a:spcBef>
              <a:buClr>
                <a:schemeClr val="accent3"/>
              </a:buClr>
              <a:buFont typeface="Georgia"/>
              <a:buChar char="•"/>
              <a:defRPr kumimoji="0" sz="2800" kern="1200">
                <a:solidFill>
                  <a:schemeClr val="tx1"/>
                </a:solidFill>
                <a:latin typeface="Calibri Light" panose="020F0302020204030204" pitchFamily="34" charset="0"/>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Calibri Light" panose="020F0302020204030204" pitchFamily="34" charset="0"/>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Calibri Light" panose="020F0302020204030204" pitchFamily="34" charset="0"/>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Calibri Light" panose="020F0302020204030204" pitchFamily="34" charset="0"/>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Calibri Light" panose="020F0302020204030204" pitchFamily="34" charset="0"/>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109728" indent="0">
              <a:lnSpc>
                <a:spcPct val="90000"/>
              </a:lnSpc>
              <a:buNone/>
            </a:pPr>
            <a:r>
              <a:rPr lang="en-US" u="sng" dirty="0">
                <a:solidFill>
                  <a:schemeClr val="tx2"/>
                </a:solidFill>
                <a:latin typeface="Calibri" panose="020F0502020204030204" pitchFamily="34" charset="0"/>
              </a:rPr>
              <a:t>Avoid:</a:t>
            </a:r>
            <a:r>
              <a:rPr lang="en-US" dirty="0">
                <a:solidFill>
                  <a:schemeClr val="tx2"/>
                </a:solidFill>
                <a:latin typeface="Calibri" panose="020F0502020204030204" pitchFamily="34" charset="0"/>
              </a:rPr>
              <a:t> </a:t>
            </a:r>
          </a:p>
          <a:p>
            <a:r>
              <a:rPr lang="en-US" sz="2000" dirty="0"/>
              <a:t>Arguing with the student about their feelings or choices.</a:t>
            </a:r>
          </a:p>
          <a:p>
            <a:pPr marL="109728" indent="0">
              <a:buFont typeface="Georgia"/>
              <a:buNone/>
            </a:pPr>
            <a:endParaRPr lang="en-US" sz="2000" dirty="0"/>
          </a:p>
          <a:p>
            <a:r>
              <a:rPr lang="en-US" sz="2000" dirty="0"/>
              <a:t>Minimizing the student’s feelings.</a:t>
            </a:r>
          </a:p>
          <a:p>
            <a:endParaRPr lang="en-US" sz="2000" dirty="0"/>
          </a:p>
          <a:p>
            <a:r>
              <a:rPr lang="en-US" sz="2000" dirty="0"/>
              <a:t>Keeping what you learn a secret.</a:t>
            </a:r>
          </a:p>
          <a:p>
            <a:endParaRPr lang="en-US" sz="2400" dirty="0"/>
          </a:p>
          <a:p>
            <a:endParaRPr lang="en-US" sz="2400" dirty="0"/>
          </a:p>
          <a:p>
            <a:endParaRPr lang="en-US" dirty="0"/>
          </a:p>
          <a:p>
            <a:endParaRPr lang="en-US" dirty="0"/>
          </a:p>
        </p:txBody>
      </p:sp>
      <p:sp>
        <p:nvSpPr>
          <p:cNvPr id="5" name="Rectangle 4"/>
          <p:cNvSpPr/>
          <p:nvPr/>
        </p:nvSpPr>
        <p:spPr>
          <a:xfrm>
            <a:off x="334766" y="5257800"/>
            <a:ext cx="8153400" cy="892552"/>
          </a:xfrm>
          <a:prstGeom prst="rect">
            <a:avLst/>
          </a:prstGeom>
        </p:spPr>
        <p:txBody>
          <a:bodyPr wrap="square">
            <a:spAutoFit/>
          </a:bodyPr>
          <a:lstStyle/>
          <a:p>
            <a:pPr marL="109728" indent="0">
              <a:buNone/>
            </a:pPr>
            <a:r>
              <a:rPr lang="en-US" sz="2600" dirty="0">
                <a:latin typeface="Calibri" panose="020F0502020204030204" pitchFamily="34" charset="0"/>
              </a:rPr>
              <a:t>There is no perfect script for talking about suicide. </a:t>
            </a:r>
          </a:p>
          <a:p>
            <a:pPr marL="109728" indent="0">
              <a:buNone/>
            </a:pPr>
            <a:r>
              <a:rPr lang="en-US" sz="2600" dirty="0">
                <a:latin typeface="Calibri" panose="020F0502020204030204" pitchFamily="34" charset="0"/>
              </a:rPr>
              <a:t>Simply show the student that you care and get help.</a:t>
            </a:r>
          </a:p>
        </p:txBody>
      </p:sp>
    </p:spTree>
    <p:extLst>
      <p:ext uri="{BB962C8B-B14F-4D97-AF65-F5344CB8AC3E}">
        <p14:creationId xmlns:p14="http://schemas.microsoft.com/office/powerpoint/2010/main" val="20344333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066800"/>
          </a:xfrm>
        </p:spPr>
        <p:txBody>
          <a:bodyPr/>
          <a:lstStyle/>
          <a:p>
            <a:r>
              <a:rPr lang="en-US" u="sng" dirty="0" err="1"/>
              <a:t>ACT</a:t>
            </a:r>
            <a:r>
              <a:rPr lang="en-US" dirty="0" err="1"/>
              <a:t>ivity</a:t>
            </a:r>
            <a:r>
              <a:rPr lang="en-US" dirty="0"/>
              <a:t>: Practice Responding</a:t>
            </a:r>
          </a:p>
        </p:txBody>
      </p:sp>
      <p:sp>
        <p:nvSpPr>
          <p:cNvPr id="3" name="Content Placeholder 2"/>
          <p:cNvSpPr>
            <a:spLocks noGrp="1"/>
          </p:cNvSpPr>
          <p:nvPr>
            <p:ph idx="1"/>
          </p:nvPr>
        </p:nvSpPr>
        <p:spPr>
          <a:xfrm>
            <a:off x="457200" y="1676400"/>
            <a:ext cx="8229600" cy="4325112"/>
          </a:xfrm>
        </p:spPr>
        <p:txBody>
          <a:bodyPr>
            <a:normAutofit fontScale="92500" lnSpcReduction="20000"/>
          </a:bodyPr>
          <a:lstStyle/>
          <a:p>
            <a:pPr marL="0" lvl="0" indent="0">
              <a:spcBef>
                <a:spcPts val="0"/>
              </a:spcBef>
              <a:buNone/>
            </a:pPr>
            <a:endParaRPr lang="en-US" dirty="0">
              <a:solidFill>
                <a:schemeClr val="dk1"/>
              </a:solidFill>
              <a:ea typeface="Georgia"/>
              <a:cs typeface="Georgia"/>
              <a:sym typeface="Georgia"/>
            </a:endParaRPr>
          </a:p>
          <a:p>
            <a:pPr marL="0" lvl="0" indent="0">
              <a:spcBef>
                <a:spcPts val="0"/>
              </a:spcBef>
              <a:buClr>
                <a:srgbClr val="164C6C"/>
              </a:buClr>
              <a:buSzPct val="25000"/>
              <a:buNone/>
            </a:pPr>
            <a:r>
              <a:rPr lang="en-US" sz="4400" u="sng" dirty="0">
                <a:solidFill>
                  <a:schemeClr val="tx2"/>
                </a:solidFill>
                <a:latin typeface="Calibri" panose="020F0502020204030204" pitchFamily="34" charset="0"/>
              </a:rPr>
              <a:t>A</a:t>
            </a:r>
            <a:r>
              <a:rPr lang="en-US" sz="4400" dirty="0">
                <a:solidFill>
                  <a:schemeClr val="tx2"/>
                </a:solidFill>
                <a:latin typeface="Calibri" panose="020F0502020204030204" pitchFamily="34" charset="0"/>
              </a:rPr>
              <a:t>cknowledge:</a:t>
            </a:r>
            <a:r>
              <a:rPr lang="en-US" sz="4800" dirty="0">
                <a:solidFill>
                  <a:srgbClr val="164C6C"/>
                </a:solidFill>
                <a:ea typeface="Georgia"/>
                <a:cs typeface="Georgia"/>
              </a:rPr>
              <a:t> </a:t>
            </a:r>
            <a:r>
              <a:rPr lang="en-US" dirty="0">
                <a:solidFill>
                  <a:prstClr val="black"/>
                </a:solidFill>
              </a:rPr>
              <a:t>that you are seeing signs of depression or suicide in a student and that it is serious</a:t>
            </a:r>
          </a:p>
          <a:p>
            <a:pPr marL="0" lvl="0" indent="0">
              <a:spcBef>
                <a:spcPts val="0"/>
              </a:spcBef>
              <a:buClr>
                <a:srgbClr val="164C6C"/>
              </a:buClr>
              <a:buSzPct val="25000"/>
              <a:buNone/>
            </a:pPr>
            <a:endParaRPr lang="en-US" sz="4400" b="1" dirty="0">
              <a:solidFill>
                <a:srgbClr val="164C6C"/>
              </a:solidFill>
              <a:ea typeface="Georgia"/>
              <a:cs typeface="Georgia"/>
            </a:endParaRPr>
          </a:p>
          <a:p>
            <a:pPr marL="0" lvl="0" indent="0">
              <a:spcBef>
                <a:spcPts val="0"/>
              </a:spcBef>
              <a:buClr>
                <a:srgbClr val="164C6C"/>
              </a:buClr>
              <a:buSzPct val="25000"/>
              <a:buNone/>
            </a:pPr>
            <a:r>
              <a:rPr lang="en-US" sz="4400" u="sng" dirty="0">
                <a:solidFill>
                  <a:schemeClr val="tx2"/>
                </a:solidFill>
                <a:latin typeface="Calibri" panose="020F0502020204030204" pitchFamily="34" charset="0"/>
              </a:rPr>
              <a:t>C</a:t>
            </a:r>
            <a:r>
              <a:rPr lang="en-US" sz="4400" dirty="0">
                <a:solidFill>
                  <a:schemeClr val="tx2"/>
                </a:solidFill>
                <a:latin typeface="Calibri" panose="020F0502020204030204" pitchFamily="34" charset="0"/>
              </a:rPr>
              <a:t>are:</a:t>
            </a:r>
            <a:r>
              <a:rPr lang="en-US" sz="4400" dirty="0">
                <a:solidFill>
                  <a:srgbClr val="164C6C"/>
                </a:solidFill>
                <a:ea typeface="Georgia"/>
                <a:cs typeface="Georgia"/>
              </a:rPr>
              <a:t> </a:t>
            </a:r>
            <a:r>
              <a:rPr lang="en-US" dirty="0">
                <a:solidFill>
                  <a:prstClr val="black"/>
                </a:solidFill>
              </a:rPr>
              <a:t>Let the student know you </a:t>
            </a:r>
            <a:r>
              <a:rPr lang="en-US" b="1" dirty="0">
                <a:solidFill>
                  <a:prstClr val="black"/>
                </a:solidFill>
              </a:rPr>
              <a:t>care</a:t>
            </a:r>
            <a:r>
              <a:rPr lang="en-US" dirty="0">
                <a:solidFill>
                  <a:prstClr val="black"/>
                </a:solidFill>
              </a:rPr>
              <a:t> about them and you can help</a:t>
            </a:r>
          </a:p>
          <a:p>
            <a:pPr marL="0" lvl="0" indent="0">
              <a:spcBef>
                <a:spcPts val="0"/>
              </a:spcBef>
              <a:buClr>
                <a:srgbClr val="164C6C"/>
              </a:buClr>
              <a:buSzPct val="25000"/>
              <a:buNone/>
            </a:pPr>
            <a:endParaRPr lang="en-US" sz="4400" dirty="0">
              <a:solidFill>
                <a:srgbClr val="164C6C"/>
              </a:solidFill>
              <a:ea typeface="Georgia"/>
              <a:cs typeface="Georgia"/>
            </a:endParaRPr>
          </a:p>
          <a:p>
            <a:pPr marL="0" lvl="0" indent="0">
              <a:spcBef>
                <a:spcPts val="0"/>
              </a:spcBef>
              <a:buClr>
                <a:srgbClr val="164C6C"/>
              </a:buClr>
              <a:buSzPct val="25000"/>
              <a:buNone/>
            </a:pPr>
            <a:r>
              <a:rPr lang="en-US" sz="4400" u="sng" dirty="0">
                <a:solidFill>
                  <a:schemeClr val="tx2"/>
                </a:solidFill>
                <a:latin typeface="Calibri" panose="020F0502020204030204" pitchFamily="34" charset="0"/>
              </a:rPr>
              <a:t>T</a:t>
            </a:r>
            <a:r>
              <a:rPr lang="en-US" sz="4400" dirty="0">
                <a:solidFill>
                  <a:schemeClr val="tx2"/>
                </a:solidFill>
                <a:latin typeface="Calibri" panose="020F0502020204030204" pitchFamily="34" charset="0"/>
              </a:rPr>
              <a:t>ell: </a:t>
            </a:r>
            <a:r>
              <a:rPr lang="en-US" dirty="0">
                <a:solidFill>
                  <a:prstClr val="black"/>
                </a:solidFill>
              </a:rPr>
              <a:t>Follow your school protocol and </a:t>
            </a:r>
            <a:r>
              <a:rPr lang="en-US" b="1" dirty="0">
                <a:solidFill>
                  <a:prstClr val="black"/>
                </a:solidFill>
              </a:rPr>
              <a:t>tell</a:t>
            </a:r>
            <a:r>
              <a:rPr lang="en-US" dirty="0">
                <a:solidFill>
                  <a:prstClr val="black"/>
                </a:solidFill>
              </a:rPr>
              <a:t> your mental health contact </a:t>
            </a:r>
            <a:endParaRPr lang="en-US" sz="4400" dirty="0">
              <a:solidFill>
                <a:srgbClr val="164C6C"/>
              </a:solidFill>
              <a:ea typeface="Georgia"/>
              <a:cs typeface="Georgia"/>
            </a:endParaRPr>
          </a:p>
          <a:p>
            <a:endParaRPr lang="en-US" dirty="0"/>
          </a:p>
        </p:txBody>
      </p:sp>
    </p:spTree>
    <p:extLst>
      <p:ext uri="{BB962C8B-B14F-4D97-AF65-F5344CB8AC3E}">
        <p14:creationId xmlns:p14="http://schemas.microsoft.com/office/powerpoint/2010/main" val="6388888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1066800"/>
          </a:xfrm>
        </p:spPr>
        <p:txBody>
          <a:bodyPr>
            <a:normAutofit/>
          </a:bodyPr>
          <a:lstStyle/>
          <a:p>
            <a:r>
              <a:rPr lang="en-US" u="sng" dirty="0" err="1"/>
              <a:t>ACT</a:t>
            </a:r>
            <a:r>
              <a:rPr lang="en-US" dirty="0" err="1"/>
              <a:t>ivity</a:t>
            </a:r>
            <a:r>
              <a:rPr lang="en-US" dirty="0"/>
              <a:t>: Ross</a:t>
            </a:r>
          </a:p>
        </p:txBody>
      </p:sp>
      <p:sp>
        <p:nvSpPr>
          <p:cNvPr id="3" name="Content Placeholder 2"/>
          <p:cNvSpPr>
            <a:spLocks noGrp="1"/>
          </p:cNvSpPr>
          <p:nvPr>
            <p:ph idx="1"/>
          </p:nvPr>
        </p:nvSpPr>
        <p:spPr>
          <a:xfrm>
            <a:off x="457200" y="2057400"/>
            <a:ext cx="8229600" cy="4325112"/>
          </a:xfrm>
        </p:spPr>
        <p:txBody>
          <a:bodyPr>
            <a:normAutofit fontScale="85000" lnSpcReduction="20000"/>
          </a:bodyPr>
          <a:lstStyle/>
          <a:p>
            <a:pPr marL="109728" indent="0">
              <a:buNone/>
            </a:pPr>
            <a:r>
              <a:rPr lang="en-US" dirty="0"/>
              <a:t>Practice responding to youth using the ACT message:</a:t>
            </a:r>
          </a:p>
          <a:p>
            <a:pPr marL="109728" indent="0">
              <a:buNone/>
            </a:pPr>
            <a:endParaRPr lang="en-US" dirty="0"/>
          </a:p>
          <a:p>
            <a:pPr marL="109728" indent="0">
              <a:buNone/>
            </a:pPr>
            <a:r>
              <a:rPr lang="en-US" dirty="0"/>
              <a:t>One of your students, Ross, used to excel in your class. He was one of the top students in his grade but recently his grades have begun to slip and he seems distracted. </a:t>
            </a:r>
          </a:p>
          <a:p>
            <a:pPr marL="109728" indent="0">
              <a:buNone/>
            </a:pPr>
            <a:endParaRPr lang="en-US" dirty="0"/>
          </a:p>
          <a:p>
            <a:pPr marL="109728" indent="0">
              <a:buNone/>
            </a:pPr>
            <a:r>
              <a:rPr lang="en-US" dirty="0"/>
              <a:t>You speak to some of your colleagues and learn that his grades have been dropping across the board. </a:t>
            </a:r>
          </a:p>
          <a:p>
            <a:pPr marL="109728" indent="0">
              <a:buNone/>
            </a:pPr>
            <a:endParaRPr lang="en-US" dirty="0"/>
          </a:p>
          <a:p>
            <a:pPr marL="109728" indent="0">
              <a:buNone/>
            </a:pPr>
            <a:r>
              <a:rPr lang="en-US" dirty="0"/>
              <a:t>When you decide to speak to him after class, he tells you that he “doesn’t care about school anymore.” You press a little to understand more and he reveals “that he doesn’t see the point in any of it anymore.”</a:t>
            </a:r>
          </a:p>
          <a:p>
            <a:endParaRPr lang="en-US" dirty="0"/>
          </a:p>
        </p:txBody>
      </p:sp>
    </p:spTree>
    <p:extLst>
      <p:ext uri="{BB962C8B-B14F-4D97-AF65-F5344CB8AC3E}">
        <p14:creationId xmlns:p14="http://schemas.microsoft.com/office/powerpoint/2010/main" val="8207064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066800"/>
          </a:xfrm>
        </p:spPr>
        <p:txBody>
          <a:bodyPr/>
          <a:lstStyle/>
          <a:p>
            <a:r>
              <a:rPr lang="en-US" dirty="0"/>
              <a:t>What we will cover today:</a:t>
            </a:r>
          </a:p>
        </p:txBody>
      </p:sp>
      <p:sp>
        <p:nvSpPr>
          <p:cNvPr id="3" name="Content Placeholder 2"/>
          <p:cNvSpPr>
            <a:spLocks noGrp="1"/>
          </p:cNvSpPr>
          <p:nvPr>
            <p:ph idx="1"/>
          </p:nvPr>
        </p:nvSpPr>
        <p:spPr>
          <a:xfrm>
            <a:off x="457200" y="1905000"/>
            <a:ext cx="8229600" cy="4325112"/>
          </a:xfrm>
        </p:spPr>
        <p:txBody>
          <a:bodyPr/>
          <a:lstStyle/>
          <a:p>
            <a:pPr marL="624078" indent="-514350">
              <a:buFont typeface="+mj-lt"/>
              <a:buAutoNum type="arabicPeriod"/>
            </a:pPr>
            <a:endParaRPr lang="en-US" b="1" dirty="0"/>
          </a:p>
          <a:p>
            <a:pPr marL="624078" indent="-514350">
              <a:buFont typeface="+mj-lt"/>
              <a:buAutoNum type="arabicPeriod"/>
            </a:pPr>
            <a:r>
              <a:rPr lang="en-US" b="1" dirty="0"/>
              <a:t>Youth suicide</a:t>
            </a:r>
          </a:p>
          <a:p>
            <a:pPr marL="916686" lvl="1" indent="-514350"/>
            <a:r>
              <a:rPr lang="en-US" dirty="0">
                <a:solidFill>
                  <a:schemeClr val="tx1"/>
                </a:solidFill>
              </a:rPr>
              <a:t>National and local statistics</a:t>
            </a:r>
          </a:p>
          <a:p>
            <a:pPr marL="916686" lvl="1" indent="-514350"/>
            <a:r>
              <a:rPr lang="en-US" dirty="0">
                <a:solidFill>
                  <a:schemeClr val="tx1"/>
                </a:solidFill>
              </a:rPr>
              <a:t>Risk factors and warning signs</a:t>
            </a:r>
          </a:p>
          <a:p>
            <a:pPr marL="624078" indent="-514350">
              <a:buFont typeface="+mj-lt"/>
              <a:buAutoNum type="arabicPeriod"/>
            </a:pPr>
            <a:r>
              <a:rPr lang="en-US" b="1" dirty="0"/>
              <a:t>What can schools do?</a:t>
            </a:r>
          </a:p>
          <a:p>
            <a:pPr marL="859536" lvl="1" indent="-457200"/>
            <a:r>
              <a:rPr lang="en-US" dirty="0">
                <a:solidFill>
                  <a:schemeClr val="tx1"/>
                </a:solidFill>
              </a:rPr>
              <a:t>Implementing an evidence-based, universal prevention program</a:t>
            </a:r>
          </a:p>
          <a:p>
            <a:pPr marL="624078" indent="-514350">
              <a:buFont typeface="+mj-lt"/>
              <a:buAutoNum type="arabicPeriod"/>
            </a:pPr>
            <a:r>
              <a:rPr lang="en-US" b="1" dirty="0"/>
              <a:t>Q&amp;A</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08056" y="914400"/>
            <a:ext cx="2078744" cy="2286000"/>
          </a:xfrm>
          <a:prstGeom prst="rect">
            <a:avLst/>
          </a:prstGeom>
        </p:spPr>
      </p:pic>
    </p:spTree>
    <p:extLst>
      <p:ext uri="{BB962C8B-B14F-4D97-AF65-F5344CB8AC3E}">
        <p14:creationId xmlns:p14="http://schemas.microsoft.com/office/powerpoint/2010/main" val="12391726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Can Schools Do?</a:t>
            </a:r>
          </a:p>
        </p:txBody>
      </p:sp>
      <p:sp>
        <p:nvSpPr>
          <p:cNvPr id="3" name="Text Placeholder 2"/>
          <p:cNvSpPr>
            <a:spLocks noGrp="1"/>
          </p:cNvSpPr>
          <p:nvPr>
            <p:ph type="body" idx="1"/>
          </p:nvPr>
        </p:nvSpPr>
        <p:spPr/>
        <p:txBody>
          <a:bodyPr/>
          <a:lstStyle/>
          <a:p>
            <a:r>
              <a:rPr lang="en-US" dirty="0"/>
              <a:t>Building protective factors, universal prevention, SOS Program</a:t>
            </a:r>
          </a:p>
        </p:txBody>
      </p:sp>
    </p:spTree>
    <p:extLst>
      <p:ext uri="{BB962C8B-B14F-4D97-AF65-F5344CB8AC3E}">
        <p14:creationId xmlns:p14="http://schemas.microsoft.com/office/powerpoint/2010/main" val="99809024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066800"/>
          </a:xfrm>
        </p:spPr>
        <p:txBody>
          <a:bodyPr/>
          <a:lstStyle/>
          <a:p>
            <a:r>
              <a:rPr lang="en-US" dirty="0"/>
              <a:t>Building Protective Factors</a:t>
            </a:r>
          </a:p>
        </p:txBody>
      </p:sp>
      <p:sp>
        <p:nvSpPr>
          <p:cNvPr id="3" name="Content Placeholder 2"/>
          <p:cNvSpPr>
            <a:spLocks noGrp="1"/>
          </p:cNvSpPr>
          <p:nvPr>
            <p:ph idx="1"/>
          </p:nvPr>
        </p:nvSpPr>
        <p:spPr>
          <a:xfrm>
            <a:off x="457200" y="1600200"/>
            <a:ext cx="8229600" cy="5029200"/>
          </a:xfrm>
        </p:spPr>
        <p:txBody>
          <a:bodyPr>
            <a:normAutofit fontScale="77500" lnSpcReduction="20000"/>
          </a:bodyPr>
          <a:lstStyle/>
          <a:p>
            <a:pPr marL="109728" indent="0">
              <a:buNone/>
            </a:pPr>
            <a:r>
              <a:rPr lang="en-US" b="1" u="sng" dirty="0"/>
              <a:t>Protective factors </a:t>
            </a:r>
            <a:r>
              <a:rPr lang="en-US" dirty="0"/>
              <a:t>are personal traits or environmental qualities that can reduce the risk of suicidal behavior.</a:t>
            </a:r>
          </a:p>
          <a:p>
            <a:endParaRPr lang="en-US" dirty="0"/>
          </a:p>
          <a:p>
            <a:pPr marL="109728" indent="0">
              <a:buNone/>
            </a:pPr>
            <a:r>
              <a:rPr lang="en-US" dirty="0"/>
              <a:t>Protective factors ≠ immunity, but help reduce risk</a:t>
            </a:r>
          </a:p>
          <a:p>
            <a:endParaRPr lang="en-US" dirty="0"/>
          </a:p>
          <a:p>
            <a:r>
              <a:rPr lang="en-US" b="1" dirty="0"/>
              <a:t>Individual Characteristics </a:t>
            </a:r>
          </a:p>
          <a:p>
            <a:pPr lvl="1"/>
            <a:r>
              <a:rPr lang="en-US" dirty="0">
                <a:solidFill>
                  <a:schemeClr val="tx2"/>
                </a:solidFill>
              </a:rPr>
              <a:t>(adaptable temperament, coping skills, self-esteem, spiritual faith)</a:t>
            </a:r>
          </a:p>
          <a:p>
            <a:r>
              <a:rPr lang="en-US" b="1" dirty="0"/>
              <a:t>Family/Other Support </a:t>
            </a:r>
          </a:p>
          <a:p>
            <a:pPr lvl="1"/>
            <a:r>
              <a:rPr lang="en-US" dirty="0">
                <a:solidFill>
                  <a:schemeClr val="tx2"/>
                </a:solidFill>
              </a:rPr>
              <a:t>(connectedness, social support) </a:t>
            </a:r>
          </a:p>
          <a:p>
            <a:r>
              <a:rPr lang="en-US" b="1" dirty="0"/>
              <a:t>Mental Health and Healthcare </a:t>
            </a:r>
          </a:p>
          <a:p>
            <a:pPr lvl="1"/>
            <a:r>
              <a:rPr lang="en-US" dirty="0">
                <a:solidFill>
                  <a:schemeClr val="tx2"/>
                </a:solidFill>
              </a:rPr>
              <a:t>(destigmatized mental health, access to care, support through medical/mental health relationships) </a:t>
            </a:r>
          </a:p>
          <a:p>
            <a:r>
              <a:rPr lang="en-US" b="1" dirty="0"/>
              <a:t>Restricted Access to Means </a:t>
            </a:r>
          </a:p>
          <a:p>
            <a:pPr lvl="1"/>
            <a:r>
              <a:rPr lang="en-US" dirty="0">
                <a:solidFill>
                  <a:schemeClr val="tx2"/>
                </a:solidFill>
              </a:rPr>
              <a:t>(firearms/medications/alcohol, safety barriers for bridges)</a:t>
            </a:r>
          </a:p>
          <a:p>
            <a:r>
              <a:rPr lang="en-US" b="1" dirty="0"/>
              <a:t>School </a:t>
            </a:r>
          </a:p>
          <a:p>
            <a:pPr lvl="1"/>
            <a:r>
              <a:rPr lang="en-US" dirty="0">
                <a:solidFill>
                  <a:schemeClr val="tx2"/>
                </a:solidFill>
              </a:rPr>
              <a:t>(positive experience, connectedness, sense of respect) </a:t>
            </a:r>
          </a:p>
          <a:p>
            <a:endParaRPr lang="en-US" dirty="0"/>
          </a:p>
        </p:txBody>
      </p:sp>
    </p:spTree>
    <p:extLst>
      <p:ext uri="{BB962C8B-B14F-4D97-AF65-F5344CB8AC3E}">
        <p14:creationId xmlns:p14="http://schemas.microsoft.com/office/powerpoint/2010/main" val="80607591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066800"/>
          </a:xfrm>
        </p:spPr>
        <p:txBody>
          <a:bodyPr/>
          <a:lstStyle/>
          <a:p>
            <a:r>
              <a:rPr lang="en-US" dirty="0"/>
              <a:t>Universal Suicide Prevention Goals</a:t>
            </a:r>
          </a:p>
        </p:txBody>
      </p:sp>
      <p:sp>
        <p:nvSpPr>
          <p:cNvPr id="3" name="Content Placeholder 2"/>
          <p:cNvSpPr>
            <a:spLocks noGrp="1"/>
          </p:cNvSpPr>
          <p:nvPr>
            <p:ph idx="1"/>
          </p:nvPr>
        </p:nvSpPr>
        <p:spPr>
          <a:xfrm>
            <a:off x="457200" y="1905000"/>
            <a:ext cx="8229600" cy="4325112"/>
          </a:xfrm>
        </p:spPr>
        <p:txBody>
          <a:bodyPr>
            <a:normAutofit lnSpcReduction="10000"/>
          </a:bodyPr>
          <a:lstStyle/>
          <a:p>
            <a:pPr lvl="0"/>
            <a:r>
              <a:rPr lang="en-US" b="1" dirty="0"/>
              <a:t>Decrease </a:t>
            </a:r>
            <a:r>
              <a:rPr lang="en-US" dirty="0"/>
              <a:t>suicide and attempts by </a:t>
            </a:r>
            <a:r>
              <a:rPr lang="en-US" b="1" dirty="0"/>
              <a:t>increasing</a:t>
            </a:r>
            <a:r>
              <a:rPr lang="en-US" dirty="0"/>
              <a:t> knowledge and adaptive attitudes about depression.</a:t>
            </a:r>
          </a:p>
          <a:p>
            <a:pPr lvl="0"/>
            <a:r>
              <a:rPr lang="en-US" b="1" dirty="0"/>
              <a:t>Encourage</a:t>
            </a:r>
            <a:r>
              <a:rPr lang="en-US" dirty="0"/>
              <a:t> individual help-seeking and help-seeking on behalf of a friend.</a:t>
            </a:r>
          </a:p>
          <a:p>
            <a:pPr lvl="0"/>
            <a:r>
              <a:rPr lang="en-US" b="1" dirty="0"/>
              <a:t>Reduce</a:t>
            </a:r>
            <a:r>
              <a:rPr lang="en-US" dirty="0"/>
              <a:t> stigma: mental illness, like physical illness, requires treatment.</a:t>
            </a:r>
          </a:p>
          <a:p>
            <a:pPr lvl="0"/>
            <a:r>
              <a:rPr lang="en-US" b="1" dirty="0"/>
              <a:t>Engage</a:t>
            </a:r>
            <a:r>
              <a:rPr lang="en-US" dirty="0"/>
              <a:t> parents and school staff as partners in prevention through education.</a:t>
            </a:r>
          </a:p>
          <a:p>
            <a:pPr lvl="0"/>
            <a:r>
              <a:rPr lang="en-US" b="1" dirty="0"/>
              <a:t>Encourage</a:t>
            </a:r>
            <a:r>
              <a:rPr lang="en-US" dirty="0"/>
              <a:t> schools to develop community-based partnerships.</a:t>
            </a:r>
          </a:p>
          <a:p>
            <a:endParaRPr lang="en-US" dirty="0"/>
          </a:p>
        </p:txBody>
      </p:sp>
    </p:spTree>
    <p:extLst>
      <p:ext uri="{BB962C8B-B14F-4D97-AF65-F5344CB8AC3E}">
        <p14:creationId xmlns:p14="http://schemas.microsoft.com/office/powerpoint/2010/main" val="63654628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066800"/>
          </a:xfrm>
        </p:spPr>
        <p:txBody>
          <a:bodyPr/>
          <a:lstStyle/>
          <a:p>
            <a:r>
              <a:rPr lang="en-US" dirty="0"/>
              <a:t>SOS Program Components</a:t>
            </a:r>
          </a:p>
        </p:txBody>
      </p:sp>
      <p:sp>
        <p:nvSpPr>
          <p:cNvPr id="3" name="Content Placeholder 2"/>
          <p:cNvSpPr>
            <a:spLocks noGrp="1"/>
          </p:cNvSpPr>
          <p:nvPr>
            <p:ph idx="1"/>
          </p:nvPr>
        </p:nvSpPr>
        <p:spPr>
          <a:xfrm>
            <a:off x="228600" y="1600200"/>
            <a:ext cx="8610600" cy="4953000"/>
          </a:xfrm>
        </p:spPr>
        <p:txBody>
          <a:bodyPr>
            <a:normAutofit/>
          </a:bodyPr>
          <a:lstStyle/>
          <a:p>
            <a:pPr marL="109728" indent="0">
              <a:buNone/>
            </a:pPr>
            <a:endParaRPr lang="en-US" sz="2600" dirty="0"/>
          </a:p>
          <a:p>
            <a:pPr marL="109728" lvl="0" indent="0">
              <a:buNone/>
            </a:pPr>
            <a:r>
              <a:rPr lang="en-US" sz="2600" b="1" dirty="0"/>
              <a:t>Peer-to-Peer Student Program:</a:t>
            </a:r>
            <a:r>
              <a:rPr lang="en-US" sz="2600" dirty="0"/>
              <a:t> </a:t>
            </a:r>
          </a:p>
          <a:p>
            <a:pPr lvl="0"/>
            <a:r>
              <a:rPr lang="en-US" sz="2600" dirty="0"/>
              <a:t>DVDs, discussion guides, newsletters and supplementary materials provided for the evidence-based SOS Program.</a:t>
            </a:r>
          </a:p>
          <a:p>
            <a:pPr marL="109728" indent="0">
              <a:buNone/>
            </a:pPr>
            <a:endParaRPr lang="en-US" sz="2600" dirty="0"/>
          </a:p>
          <a:p>
            <a:pPr marL="109728" lvl="0" indent="0">
              <a:buNone/>
            </a:pPr>
            <a:r>
              <a:rPr lang="en-US" sz="2600" b="1" dirty="0"/>
              <a:t>Screening:</a:t>
            </a:r>
            <a:r>
              <a:rPr lang="en-US" sz="2600" dirty="0"/>
              <a:t> </a:t>
            </a:r>
          </a:p>
          <a:p>
            <a:r>
              <a:rPr lang="en-US" sz="2600" dirty="0"/>
              <a:t>A validated, seven-item Brief Screen for Adolescent Depression (BSAD) designed to identify at-risk students for further evaluation. Screening forms are educational in nature and do not take the place of a formal diagnosis.</a:t>
            </a:r>
          </a:p>
          <a:p>
            <a:pPr marL="109728" indent="0">
              <a:buNone/>
            </a:pPr>
            <a:endParaRPr lang="en-US" sz="4200" dirty="0"/>
          </a:p>
          <a:p>
            <a:endParaRPr lang="en-US" dirty="0"/>
          </a:p>
        </p:txBody>
      </p:sp>
    </p:spTree>
    <p:extLst>
      <p:ext uri="{BB962C8B-B14F-4D97-AF65-F5344CB8AC3E}">
        <p14:creationId xmlns:p14="http://schemas.microsoft.com/office/powerpoint/2010/main" val="53281588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066800"/>
          </a:xfrm>
        </p:spPr>
        <p:txBody>
          <a:bodyPr/>
          <a:lstStyle/>
          <a:p>
            <a:r>
              <a:rPr lang="en-US" dirty="0"/>
              <a:t>SOS Program Components</a:t>
            </a:r>
          </a:p>
        </p:txBody>
      </p:sp>
      <p:sp>
        <p:nvSpPr>
          <p:cNvPr id="3" name="Content Placeholder 2"/>
          <p:cNvSpPr>
            <a:spLocks noGrp="1"/>
          </p:cNvSpPr>
          <p:nvPr>
            <p:ph idx="1"/>
          </p:nvPr>
        </p:nvSpPr>
        <p:spPr>
          <a:xfrm>
            <a:off x="457200" y="1676400"/>
            <a:ext cx="4343400" cy="4325112"/>
          </a:xfrm>
        </p:spPr>
        <p:txBody>
          <a:bodyPr>
            <a:normAutofit fontScale="77500" lnSpcReduction="20000"/>
          </a:bodyPr>
          <a:lstStyle/>
          <a:p>
            <a:r>
              <a:rPr lang="en-US" dirty="0"/>
              <a:t>Implementation guide</a:t>
            </a:r>
          </a:p>
          <a:p>
            <a:r>
              <a:rPr lang="en-US" dirty="0"/>
              <a:t>Student video &amp; discussion guide</a:t>
            </a:r>
          </a:p>
          <a:p>
            <a:r>
              <a:rPr lang="en-US" dirty="0"/>
              <a:t>BSAD screening forms</a:t>
            </a:r>
          </a:p>
          <a:p>
            <a:r>
              <a:rPr lang="en-US" dirty="0"/>
              <a:t>Student response cards</a:t>
            </a:r>
          </a:p>
          <a:p>
            <a:r>
              <a:rPr lang="en-US" dirty="0"/>
              <a:t>Student newsletters</a:t>
            </a:r>
          </a:p>
          <a:p>
            <a:r>
              <a:rPr lang="en-US" dirty="0"/>
              <a:t>Parent newsletters</a:t>
            </a:r>
          </a:p>
          <a:p>
            <a:r>
              <a:rPr lang="en-US" dirty="0"/>
              <a:t>Wallet cards, stickers, posters</a:t>
            </a:r>
          </a:p>
          <a:p>
            <a:r>
              <a:rPr lang="en-US" dirty="0"/>
              <a:t>Training video &amp; discussion guide</a:t>
            </a:r>
          </a:p>
          <a:p>
            <a:r>
              <a:rPr lang="en-US" dirty="0"/>
              <a:t>Online training module</a:t>
            </a:r>
          </a:p>
          <a:p>
            <a:r>
              <a:rPr lang="en-US" dirty="0"/>
              <a:t>Life Teammates toolkit for coaches</a:t>
            </a:r>
          </a:p>
          <a:p>
            <a:r>
              <a:rPr lang="en-US" dirty="0"/>
              <a:t>Downloadable materials and Forms</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48200" y="2514600"/>
            <a:ext cx="4343400" cy="2437121"/>
          </a:xfrm>
          <a:prstGeom prst="rect">
            <a:avLst/>
          </a:prstGeom>
        </p:spPr>
      </p:pic>
    </p:spTree>
    <p:extLst>
      <p:ext uri="{BB962C8B-B14F-4D97-AF65-F5344CB8AC3E}">
        <p14:creationId xmlns:p14="http://schemas.microsoft.com/office/powerpoint/2010/main" val="28342793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30"/>
        <p:cNvGrpSpPr/>
        <p:nvPr/>
      </p:nvGrpSpPr>
      <p:grpSpPr>
        <a:xfrm>
          <a:off x="0" y="0"/>
          <a:ext cx="0" cy="0"/>
          <a:chOff x="0" y="0"/>
          <a:chExt cx="0" cy="0"/>
        </a:xfrm>
      </p:grpSpPr>
      <p:sp>
        <p:nvSpPr>
          <p:cNvPr id="431" name="Shape 431"/>
          <p:cNvSpPr txBox="1">
            <a:spLocks noGrp="1"/>
          </p:cNvSpPr>
          <p:nvPr>
            <p:ph type="title"/>
          </p:nvPr>
        </p:nvSpPr>
        <p:spPr>
          <a:xfrm>
            <a:off x="301625" y="460375"/>
            <a:ext cx="8534399" cy="758825"/>
          </a:xfrm>
          <a:prstGeom prst="rect">
            <a:avLst/>
          </a:prstGeom>
          <a:noFill/>
          <a:ln>
            <a:noFill/>
          </a:ln>
        </p:spPr>
        <p:txBody>
          <a:bodyPr lIns="91425" tIns="45700" rIns="91425" bIns="45700" anchor="b" anchorCtr="0">
            <a:noAutofit/>
          </a:bodyPr>
          <a:lstStyle/>
          <a:p>
            <a:pPr lvl="0">
              <a:buClr>
                <a:srgbClr val="164C6C"/>
              </a:buClr>
              <a:buSzPct val="25000"/>
            </a:pPr>
            <a:r>
              <a:rPr lang="en-US" dirty="0">
                <a:solidFill>
                  <a:schemeClr val="accent1"/>
                </a:solidFill>
                <a:ea typeface="Georgia"/>
                <a:cs typeface="Georgia"/>
                <a:sym typeface="Georgia"/>
              </a:rPr>
              <a:t>Evaluation of the </a:t>
            </a:r>
            <a:r>
              <a:rPr lang="en-US">
                <a:solidFill>
                  <a:schemeClr val="accent1"/>
                </a:solidFill>
                <a:ea typeface="Georgia"/>
                <a:cs typeface="Georgia"/>
                <a:sym typeface="Georgia"/>
              </a:rPr>
              <a:t>SOS Program</a:t>
            </a:r>
            <a:endParaRPr lang="en-US" dirty="0">
              <a:solidFill>
                <a:schemeClr val="accent1"/>
              </a:solidFill>
              <a:ea typeface="Georgia"/>
              <a:cs typeface="Georgia"/>
              <a:sym typeface="Georgia"/>
            </a:endParaRPr>
          </a:p>
        </p:txBody>
      </p:sp>
      <p:sp>
        <p:nvSpPr>
          <p:cNvPr id="432" name="Shape 432"/>
          <p:cNvSpPr txBox="1">
            <a:spLocks noGrp="1"/>
          </p:cNvSpPr>
          <p:nvPr>
            <p:ph type="body" idx="1"/>
          </p:nvPr>
        </p:nvSpPr>
        <p:spPr>
          <a:xfrm>
            <a:off x="304800" y="1295400"/>
            <a:ext cx="8686799" cy="4876800"/>
          </a:xfrm>
          <a:prstGeom prst="rect">
            <a:avLst/>
          </a:prstGeom>
          <a:noFill/>
          <a:ln>
            <a:noFill/>
          </a:ln>
        </p:spPr>
        <p:txBody>
          <a:bodyPr lIns="91425" tIns="45700" rIns="91425" bIns="45700" anchor="t" anchorCtr="0">
            <a:noAutofit/>
          </a:bodyPr>
          <a:lstStyle/>
          <a:p>
            <a:pPr marL="0" indent="0">
              <a:lnSpc>
                <a:spcPct val="80000"/>
              </a:lnSpc>
              <a:spcBef>
                <a:spcPts val="420"/>
              </a:spcBef>
              <a:buClr>
                <a:srgbClr val="0070C0"/>
              </a:buClr>
              <a:buSzPct val="85000"/>
              <a:buNone/>
            </a:pPr>
            <a:r>
              <a:rPr lang="en-US" sz="2200" dirty="0">
                <a:ea typeface="Merriweather"/>
                <a:cs typeface="Merriweather"/>
              </a:rPr>
              <a:t>SOS is the only universal school-based suicide prevention program for which a reduction in self-reported suicide attempts has been documented. </a:t>
            </a:r>
          </a:p>
          <a:p>
            <a:pPr marL="0" indent="0">
              <a:lnSpc>
                <a:spcPct val="80000"/>
              </a:lnSpc>
              <a:spcBef>
                <a:spcPts val="420"/>
              </a:spcBef>
              <a:buClr>
                <a:srgbClr val="0070C0"/>
              </a:buClr>
              <a:buSzPct val="85000"/>
              <a:buNone/>
            </a:pPr>
            <a:endParaRPr lang="en-US" sz="2200" dirty="0">
              <a:ea typeface="Merriweather"/>
              <a:cs typeface="Merriweather"/>
            </a:endParaRPr>
          </a:p>
          <a:p>
            <a:pPr marL="0" indent="0">
              <a:lnSpc>
                <a:spcPct val="80000"/>
              </a:lnSpc>
              <a:spcBef>
                <a:spcPts val="420"/>
              </a:spcBef>
              <a:buClr>
                <a:srgbClr val="0070C0"/>
              </a:buClr>
              <a:buSzPct val="85000"/>
              <a:buNone/>
            </a:pPr>
            <a:r>
              <a:rPr lang="en-US" sz="2200" dirty="0">
                <a:ea typeface="Merriweather"/>
                <a:cs typeface="Merriweather"/>
              </a:rPr>
              <a:t>In randomized controlled studies, the SOS Program has shown a reduction in self-reported suicide attempts by 40-64%.</a:t>
            </a:r>
          </a:p>
          <a:p>
            <a:pPr marL="0" indent="0">
              <a:lnSpc>
                <a:spcPct val="80000"/>
              </a:lnSpc>
              <a:spcBef>
                <a:spcPts val="420"/>
              </a:spcBef>
              <a:buClr>
                <a:srgbClr val="0070C0"/>
              </a:buClr>
              <a:buSzPct val="85000"/>
              <a:buNone/>
            </a:pPr>
            <a:endParaRPr lang="en-US" sz="2200" dirty="0">
              <a:ea typeface="Merriweather"/>
              <a:cs typeface="Merriweather"/>
            </a:endParaRPr>
          </a:p>
          <a:p>
            <a:pPr marL="0" indent="0">
              <a:lnSpc>
                <a:spcPct val="80000"/>
              </a:lnSpc>
              <a:spcBef>
                <a:spcPts val="420"/>
              </a:spcBef>
              <a:buClr>
                <a:srgbClr val="0070C0"/>
              </a:buClr>
              <a:buSzPct val="85000"/>
              <a:buNone/>
            </a:pPr>
            <a:r>
              <a:rPr lang="en-US" sz="2200" dirty="0">
                <a:ea typeface="Merriweather"/>
                <a:cs typeface="Merriweather"/>
              </a:rPr>
              <a:t>A new replication study published in the Prevention Science Journal (2016) found SOS to be associated with:</a:t>
            </a:r>
          </a:p>
          <a:p>
            <a:pPr lvl="0">
              <a:lnSpc>
                <a:spcPct val="80000"/>
              </a:lnSpc>
              <a:spcBef>
                <a:spcPts val="420"/>
              </a:spcBef>
              <a:buClr>
                <a:schemeClr val="tx2"/>
              </a:buClr>
              <a:buSzPct val="85000"/>
            </a:pPr>
            <a:r>
              <a:rPr lang="en-US" sz="2200" dirty="0">
                <a:ea typeface="Merriweather"/>
                <a:cs typeface="Merriweather"/>
              </a:rPr>
              <a:t>greater knowledge and more adaptive attitudes about depression and suicide</a:t>
            </a:r>
          </a:p>
          <a:p>
            <a:pPr lvl="0">
              <a:lnSpc>
                <a:spcPct val="80000"/>
              </a:lnSpc>
              <a:spcBef>
                <a:spcPts val="420"/>
              </a:spcBef>
              <a:buClr>
                <a:schemeClr val="tx2"/>
              </a:buClr>
              <a:buSzPct val="85000"/>
            </a:pPr>
            <a:r>
              <a:rPr lang="en-US" sz="2200" b="1" dirty="0">
                <a:ea typeface="Merriweather"/>
                <a:cs typeface="Merriweather"/>
              </a:rPr>
              <a:t>64% fewer suicide attempts </a:t>
            </a:r>
            <a:r>
              <a:rPr lang="en-US" sz="2200" dirty="0">
                <a:ea typeface="Merriweather"/>
                <a:cs typeface="Merriweather"/>
              </a:rPr>
              <a:t>among intervention youths relative to untreated controls</a:t>
            </a:r>
          </a:p>
          <a:p>
            <a:pPr lvl="0">
              <a:lnSpc>
                <a:spcPct val="80000"/>
              </a:lnSpc>
              <a:spcBef>
                <a:spcPts val="420"/>
              </a:spcBef>
              <a:buClr>
                <a:schemeClr val="tx2"/>
              </a:buClr>
              <a:buSzPct val="85000"/>
            </a:pPr>
            <a:r>
              <a:rPr lang="en-US" sz="2200" dirty="0">
                <a:ea typeface="Merriweather"/>
                <a:cs typeface="Merriweather"/>
              </a:rPr>
              <a:t>decrease in suicide planning for “high risk participants” (those who reported a lifetime history of suicide attempt)		</a:t>
            </a:r>
            <a:r>
              <a:rPr lang="en-US" sz="1600" dirty="0"/>
              <a:t> (Schilling et. al, 2016)</a:t>
            </a:r>
          </a:p>
          <a:p>
            <a:pPr marL="342900" indent="-342900">
              <a:lnSpc>
                <a:spcPct val="80000"/>
              </a:lnSpc>
              <a:spcBef>
                <a:spcPts val="420"/>
              </a:spcBef>
              <a:buClr>
                <a:srgbClr val="0070C0"/>
              </a:buClr>
              <a:buSzPct val="85000"/>
            </a:pPr>
            <a:endParaRPr lang="en-US" sz="2100" b="0" i="0" u="none" strike="noStrike" cap="none" baseline="0" dirty="0">
              <a:solidFill>
                <a:schemeClr val="dk1"/>
              </a:solidFill>
              <a:latin typeface="Georgia" panose="02040502050405020303" pitchFamily="18" charset="0"/>
              <a:ea typeface="Merriweather"/>
              <a:cs typeface="Merriweather"/>
              <a:sym typeface="Merriweather"/>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 y="5476874"/>
            <a:ext cx="1695450" cy="1271588"/>
          </a:xfrm>
          <a:prstGeom prst="rect">
            <a:avLst/>
          </a:prstGeom>
        </p:spPr>
      </p:pic>
    </p:spTree>
    <p:extLst>
      <p:ext uri="{BB962C8B-B14F-4D97-AF65-F5344CB8AC3E}">
        <p14:creationId xmlns:p14="http://schemas.microsoft.com/office/powerpoint/2010/main" val="1849499988"/>
      </p:ext>
    </p:extLst>
  </p:cSld>
  <p:clrMapOvr>
    <a:masterClrMapping/>
  </p:clrMapOvr>
  <p:transition spd="slow">
    <p:cut/>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458200" cy="1066800"/>
          </a:xfrm>
        </p:spPr>
        <p:txBody>
          <a:bodyPr>
            <a:normAutofit/>
          </a:bodyPr>
          <a:lstStyle/>
          <a:p>
            <a:r>
              <a:rPr lang="en-US" dirty="0"/>
              <a:t>Reducing Liability for Schools</a:t>
            </a:r>
          </a:p>
        </p:txBody>
      </p:sp>
      <p:sp>
        <p:nvSpPr>
          <p:cNvPr id="3" name="Content Placeholder 2"/>
          <p:cNvSpPr>
            <a:spLocks noGrp="1"/>
          </p:cNvSpPr>
          <p:nvPr>
            <p:ph idx="1"/>
          </p:nvPr>
        </p:nvSpPr>
        <p:spPr>
          <a:xfrm>
            <a:off x="457200" y="1752600"/>
            <a:ext cx="8229600" cy="4953000"/>
          </a:xfrm>
        </p:spPr>
        <p:txBody>
          <a:bodyPr>
            <a:normAutofit fontScale="85000" lnSpcReduction="20000"/>
          </a:bodyPr>
          <a:lstStyle/>
          <a:p>
            <a:pPr marL="0" indent="0">
              <a:lnSpc>
                <a:spcPct val="110000"/>
              </a:lnSpc>
              <a:spcBef>
                <a:spcPts val="360"/>
              </a:spcBef>
              <a:buClr>
                <a:schemeClr val="tx2"/>
              </a:buClr>
              <a:buSzPct val="85000"/>
              <a:buNone/>
            </a:pPr>
            <a:r>
              <a:rPr lang="en-US" altLang="en-US" dirty="0">
                <a:solidFill>
                  <a:schemeClr val="dk1"/>
                </a:solidFill>
                <a:ea typeface="Georgia"/>
                <a:cs typeface="Georgia"/>
              </a:rPr>
              <a:t>Schools that implement solid suicide prevention programs and procedures:</a:t>
            </a:r>
          </a:p>
          <a:p>
            <a:pPr>
              <a:lnSpc>
                <a:spcPct val="110000"/>
              </a:lnSpc>
              <a:spcBef>
                <a:spcPts val="360"/>
              </a:spcBef>
              <a:buClr>
                <a:schemeClr val="tx2"/>
              </a:buClr>
              <a:buSzPct val="85000"/>
            </a:pPr>
            <a:r>
              <a:rPr lang="en-US" altLang="en-US" dirty="0">
                <a:solidFill>
                  <a:schemeClr val="dk1"/>
                </a:solidFill>
                <a:ea typeface="Georgia"/>
                <a:cs typeface="Georgia"/>
              </a:rPr>
              <a:t>Greatly reduce risk of liability</a:t>
            </a:r>
          </a:p>
          <a:p>
            <a:pPr>
              <a:lnSpc>
                <a:spcPct val="110000"/>
              </a:lnSpc>
              <a:spcBef>
                <a:spcPts val="360"/>
              </a:spcBef>
              <a:buClr>
                <a:schemeClr val="tx2"/>
              </a:buClr>
              <a:buSzPct val="85000"/>
            </a:pPr>
            <a:r>
              <a:rPr lang="en-US" altLang="en-US" dirty="0">
                <a:solidFill>
                  <a:schemeClr val="dk1"/>
                </a:solidFill>
                <a:ea typeface="Georgia"/>
                <a:cs typeface="Georgia"/>
              </a:rPr>
              <a:t>Follow the legal duty to care for students</a:t>
            </a:r>
          </a:p>
          <a:p>
            <a:pPr>
              <a:lnSpc>
                <a:spcPct val="110000"/>
              </a:lnSpc>
              <a:spcBef>
                <a:spcPts val="360"/>
              </a:spcBef>
              <a:buClr>
                <a:schemeClr val="tx2"/>
              </a:buClr>
              <a:buSzPct val="85000"/>
            </a:pPr>
            <a:r>
              <a:rPr lang="en-US" altLang="en-US" dirty="0">
                <a:solidFill>
                  <a:schemeClr val="dk1"/>
                </a:solidFill>
                <a:ea typeface="Georgia"/>
                <a:cs typeface="Georgia"/>
              </a:rPr>
              <a:t>Have the best chance of saving lives</a:t>
            </a:r>
          </a:p>
          <a:p>
            <a:pPr marL="109728" indent="0">
              <a:lnSpc>
                <a:spcPct val="120000"/>
              </a:lnSpc>
              <a:spcBef>
                <a:spcPts val="360"/>
              </a:spcBef>
              <a:buClr>
                <a:schemeClr val="tx2"/>
              </a:buClr>
              <a:buSzPct val="85000"/>
              <a:buNone/>
            </a:pPr>
            <a:endParaRPr lang="en-US" altLang="en-US" dirty="0">
              <a:solidFill>
                <a:schemeClr val="dk1"/>
              </a:solidFill>
              <a:ea typeface="Georgia"/>
              <a:cs typeface="Georgia"/>
            </a:endParaRPr>
          </a:p>
          <a:p>
            <a:pPr marL="109728" indent="0">
              <a:lnSpc>
                <a:spcPct val="120000"/>
              </a:lnSpc>
              <a:spcBef>
                <a:spcPts val="360"/>
              </a:spcBef>
              <a:buClr>
                <a:schemeClr val="tx2"/>
              </a:buClr>
              <a:buSzPct val="85000"/>
              <a:buNone/>
            </a:pPr>
            <a:r>
              <a:rPr lang="en-US" altLang="en-US" dirty="0">
                <a:solidFill>
                  <a:schemeClr val="dk1"/>
                </a:solidFill>
                <a:ea typeface="Georgia"/>
                <a:cs typeface="Georgia"/>
              </a:rPr>
              <a:t>Provide (and document) crisis training for all school personnel</a:t>
            </a:r>
          </a:p>
          <a:p>
            <a:pPr marL="109728" indent="0">
              <a:lnSpc>
                <a:spcPct val="120000"/>
              </a:lnSpc>
              <a:spcBef>
                <a:spcPts val="360"/>
              </a:spcBef>
              <a:buClr>
                <a:schemeClr val="tx2"/>
              </a:buClr>
              <a:buSzPct val="85000"/>
              <a:buNone/>
            </a:pPr>
            <a:endParaRPr lang="en-US" altLang="en-US" dirty="0">
              <a:solidFill>
                <a:schemeClr val="dk1"/>
              </a:solidFill>
              <a:ea typeface="Georgia"/>
              <a:cs typeface="Georgia"/>
            </a:endParaRPr>
          </a:p>
          <a:p>
            <a:pPr marL="109728" indent="0">
              <a:lnSpc>
                <a:spcPct val="120000"/>
              </a:lnSpc>
              <a:spcBef>
                <a:spcPts val="360"/>
              </a:spcBef>
              <a:buClr>
                <a:schemeClr val="tx2"/>
              </a:buClr>
              <a:buSzPct val="85000"/>
              <a:buNone/>
            </a:pPr>
            <a:r>
              <a:rPr lang="en-US" altLang="en-US" dirty="0">
                <a:solidFill>
                  <a:schemeClr val="dk1"/>
                </a:solidFill>
                <a:ea typeface="Georgia"/>
                <a:cs typeface="Georgia"/>
              </a:rPr>
              <a:t>Implement (and document) suicide prevention programming, appropriate interventions and postvention efforts</a:t>
            </a:r>
          </a:p>
          <a:p>
            <a:pPr marL="0" indent="0">
              <a:lnSpc>
                <a:spcPct val="110000"/>
              </a:lnSpc>
              <a:spcBef>
                <a:spcPts val="360"/>
              </a:spcBef>
              <a:buClr>
                <a:schemeClr val="tx2"/>
              </a:buClr>
              <a:buSzPct val="85000"/>
              <a:buNone/>
            </a:pPr>
            <a:endParaRPr lang="en-US" altLang="en-US" dirty="0">
              <a:solidFill>
                <a:schemeClr val="dk1"/>
              </a:solidFill>
              <a:ea typeface="Georgia"/>
              <a:cs typeface="Georgia"/>
            </a:endParaRPr>
          </a:p>
          <a:p>
            <a:pPr marL="109728" indent="0">
              <a:lnSpc>
                <a:spcPct val="110000"/>
              </a:lnSpc>
              <a:spcBef>
                <a:spcPts val="360"/>
              </a:spcBef>
              <a:buClr>
                <a:schemeClr val="tx2"/>
              </a:buClr>
              <a:buSzPct val="85000"/>
              <a:buNone/>
            </a:pPr>
            <a:endParaRPr lang="en-US" altLang="en-US" sz="1400" dirty="0">
              <a:solidFill>
                <a:schemeClr val="dk1"/>
              </a:solidFill>
              <a:ea typeface="ＭＳ Ｐゴシック" pitchFamily="34" charset="-128"/>
              <a:cs typeface="Times New Roman" pitchFamily="18" charset="0"/>
            </a:endParaRPr>
          </a:p>
          <a:p>
            <a:pPr marL="109728" indent="0">
              <a:lnSpc>
                <a:spcPct val="110000"/>
              </a:lnSpc>
              <a:spcBef>
                <a:spcPts val="360"/>
              </a:spcBef>
              <a:buClr>
                <a:schemeClr val="tx2"/>
              </a:buClr>
              <a:buSzPct val="85000"/>
              <a:buNone/>
            </a:pPr>
            <a:r>
              <a:rPr lang="en-US" altLang="en-US" sz="1400" dirty="0">
                <a:solidFill>
                  <a:prstClr val="black"/>
                </a:solidFill>
                <a:ea typeface="ＭＳ Ｐゴシック" pitchFamily="34" charset="-128"/>
                <a:cs typeface="Times New Roman" pitchFamily="18" charset="0"/>
              </a:rPr>
              <a:t>-Suicide In Schools: A Practicioner’s Guide to Multi-level Prevention, Assessment, Intervention, and Postvention, 2015</a:t>
            </a:r>
            <a:endParaRPr lang="en-US" dirty="0"/>
          </a:p>
        </p:txBody>
      </p:sp>
    </p:spTree>
    <p:extLst>
      <p:ext uri="{BB962C8B-B14F-4D97-AF65-F5344CB8AC3E}">
        <p14:creationId xmlns:p14="http://schemas.microsoft.com/office/powerpoint/2010/main" val="55940291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3189" y="914400"/>
            <a:ext cx="8229600" cy="1066800"/>
          </a:xfrm>
        </p:spPr>
        <p:txBody>
          <a:bodyPr>
            <a:normAutofit fontScale="90000"/>
          </a:bodyPr>
          <a:lstStyle/>
          <a:p>
            <a:r>
              <a:rPr lang="en-US" dirty="0"/>
              <a:t>Reducing Liability for School Mental Health Professionals</a:t>
            </a:r>
          </a:p>
        </p:txBody>
      </p:sp>
      <p:sp>
        <p:nvSpPr>
          <p:cNvPr id="3" name="Content Placeholder 2"/>
          <p:cNvSpPr>
            <a:spLocks noGrp="1"/>
          </p:cNvSpPr>
          <p:nvPr>
            <p:ph idx="1"/>
          </p:nvPr>
        </p:nvSpPr>
        <p:spPr>
          <a:xfrm>
            <a:off x="453189" y="2286000"/>
            <a:ext cx="8229600" cy="4343400"/>
          </a:xfrm>
        </p:spPr>
        <p:txBody>
          <a:bodyPr>
            <a:normAutofit fontScale="85000" lnSpcReduction="20000"/>
          </a:bodyPr>
          <a:lstStyle/>
          <a:p>
            <a:pPr>
              <a:lnSpc>
                <a:spcPct val="120000"/>
              </a:lnSpc>
              <a:spcBef>
                <a:spcPts val="360"/>
              </a:spcBef>
              <a:buClr>
                <a:schemeClr val="tx2"/>
              </a:buClr>
              <a:buSzPct val="85000"/>
            </a:pPr>
            <a:r>
              <a:rPr lang="en-US" altLang="en-US" sz="2600" dirty="0">
                <a:solidFill>
                  <a:schemeClr val="dk1"/>
                </a:solidFill>
                <a:ea typeface="Georgia"/>
                <a:cs typeface="Georgia"/>
              </a:rPr>
              <a:t>Maintain liability insurance: nurses, social workers, psychologists, and counselors should carry individual malpractice insurance</a:t>
            </a:r>
          </a:p>
          <a:p>
            <a:pPr marL="0" indent="0">
              <a:lnSpc>
                <a:spcPct val="120000"/>
              </a:lnSpc>
              <a:spcBef>
                <a:spcPts val="360"/>
              </a:spcBef>
              <a:buClr>
                <a:schemeClr val="tx2"/>
              </a:buClr>
              <a:buSzPct val="85000"/>
              <a:buNone/>
            </a:pPr>
            <a:endParaRPr lang="en-US" altLang="en-US" sz="2600" dirty="0">
              <a:solidFill>
                <a:schemeClr val="dk1"/>
              </a:solidFill>
              <a:ea typeface="Georgia"/>
              <a:cs typeface="Georgia"/>
            </a:endParaRPr>
          </a:p>
          <a:p>
            <a:pPr>
              <a:lnSpc>
                <a:spcPct val="120000"/>
              </a:lnSpc>
              <a:spcBef>
                <a:spcPts val="360"/>
              </a:spcBef>
              <a:buClr>
                <a:schemeClr val="tx2"/>
              </a:buClr>
              <a:buSzPct val="85000"/>
            </a:pPr>
            <a:r>
              <a:rPr lang="en-US" altLang="en-US" sz="2600" dirty="0">
                <a:solidFill>
                  <a:schemeClr val="dk1"/>
                </a:solidFill>
                <a:ea typeface="Georgia"/>
                <a:cs typeface="Georgia"/>
              </a:rPr>
              <a:t>Seek supervision from colleagues: always consult with other trained professionals to ensure that the best care of a student is being taken</a:t>
            </a:r>
          </a:p>
          <a:p>
            <a:pPr marL="0" indent="0">
              <a:lnSpc>
                <a:spcPct val="120000"/>
              </a:lnSpc>
              <a:spcBef>
                <a:spcPts val="360"/>
              </a:spcBef>
              <a:buClr>
                <a:schemeClr val="tx2"/>
              </a:buClr>
              <a:buSzPct val="85000"/>
              <a:buNone/>
            </a:pPr>
            <a:endParaRPr lang="en-US" altLang="en-US" sz="2600" dirty="0">
              <a:solidFill>
                <a:schemeClr val="dk1"/>
              </a:solidFill>
              <a:ea typeface="Georgia"/>
              <a:cs typeface="Georgia"/>
            </a:endParaRPr>
          </a:p>
          <a:p>
            <a:pPr>
              <a:lnSpc>
                <a:spcPct val="120000"/>
              </a:lnSpc>
              <a:spcBef>
                <a:spcPts val="360"/>
              </a:spcBef>
              <a:buClr>
                <a:schemeClr val="tx2"/>
              </a:buClr>
              <a:buSzPct val="85000"/>
            </a:pPr>
            <a:r>
              <a:rPr lang="en-US" altLang="en-US" sz="2600" dirty="0">
                <a:solidFill>
                  <a:schemeClr val="dk1"/>
                </a:solidFill>
                <a:ea typeface="Georgia"/>
                <a:cs typeface="Georgia"/>
              </a:rPr>
              <a:t>Keep good records: prioritize thorough documentation as it will become evidence in court</a:t>
            </a:r>
          </a:p>
          <a:p>
            <a:pPr marL="0" indent="0">
              <a:lnSpc>
                <a:spcPct val="120000"/>
              </a:lnSpc>
              <a:spcBef>
                <a:spcPts val="360"/>
              </a:spcBef>
              <a:buClr>
                <a:schemeClr val="tx2"/>
              </a:buClr>
              <a:buSzPct val="85000"/>
              <a:buNone/>
            </a:pPr>
            <a:endParaRPr lang="en-US" altLang="en-US" sz="2600" dirty="0">
              <a:solidFill>
                <a:schemeClr val="dk1"/>
              </a:solidFill>
              <a:ea typeface="Georgia"/>
              <a:cs typeface="Georgia"/>
            </a:endParaRPr>
          </a:p>
          <a:p>
            <a:pPr marL="0" indent="0">
              <a:lnSpc>
                <a:spcPct val="120000"/>
              </a:lnSpc>
              <a:buClr>
                <a:schemeClr val="tx2"/>
              </a:buClr>
              <a:buSzPct val="85000"/>
              <a:buNone/>
            </a:pPr>
            <a:endParaRPr lang="en-US" altLang="en-US" sz="2400" dirty="0"/>
          </a:p>
          <a:p>
            <a:pPr lvl="1" algn="r">
              <a:lnSpc>
                <a:spcPct val="90000"/>
              </a:lnSpc>
              <a:spcBef>
                <a:spcPct val="0"/>
              </a:spcBef>
              <a:buClr>
                <a:srgbClr val="CCCC00"/>
              </a:buClr>
              <a:buNone/>
            </a:pPr>
            <a:r>
              <a:rPr lang="en-US" altLang="en-US" sz="1700" dirty="0">
                <a:solidFill>
                  <a:schemeClr val="tx1"/>
                </a:solidFill>
                <a:ea typeface="ＭＳ Ｐゴシック" pitchFamily="34" charset="-128"/>
                <a:cs typeface="Times New Roman" pitchFamily="18" charset="0"/>
              </a:rPr>
              <a:t>-Suicide In Schools: A Practicioner’s Guide to Multi-level Prevention, Assessment, Intervention, and Postvention</a:t>
            </a:r>
            <a:r>
              <a:rPr lang="en-US" altLang="ja-JP" sz="1700" dirty="0">
                <a:solidFill>
                  <a:schemeClr val="tx1"/>
                </a:solidFill>
                <a:ea typeface="ＭＳ Ｐゴシック" pitchFamily="34" charset="-128"/>
                <a:cs typeface="Times New Roman" pitchFamily="18" charset="0"/>
              </a:rPr>
              <a:t>, 2015</a:t>
            </a:r>
            <a:r>
              <a:rPr lang="en-US" altLang="ja-JP" sz="1700" dirty="0">
                <a:solidFill>
                  <a:schemeClr val="tx1"/>
                </a:solidFill>
                <a:ea typeface="ＭＳ Ｐゴシック" pitchFamily="34" charset="-128"/>
              </a:rPr>
              <a:t> </a:t>
            </a:r>
          </a:p>
          <a:p>
            <a:endParaRPr lang="en-US" sz="1700" dirty="0"/>
          </a:p>
        </p:txBody>
      </p:sp>
    </p:spTree>
    <p:extLst>
      <p:ext uri="{BB962C8B-B14F-4D97-AF65-F5344CB8AC3E}">
        <p14:creationId xmlns:p14="http://schemas.microsoft.com/office/powerpoint/2010/main" val="138321286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SOS Program in Action</a:t>
            </a:r>
          </a:p>
        </p:txBody>
      </p:sp>
      <p:sp>
        <p:nvSpPr>
          <p:cNvPr id="5" name="Text Placeholder 2"/>
          <p:cNvSpPr>
            <a:spLocks noGrp="1"/>
          </p:cNvSpPr>
          <p:nvPr>
            <p:ph type="body" idx="1"/>
          </p:nvPr>
        </p:nvSpPr>
        <p:spPr>
          <a:xfrm>
            <a:off x="722313" y="3367088"/>
            <a:ext cx="7772400" cy="1509712"/>
          </a:xfrm>
        </p:spPr>
        <p:txBody>
          <a:bodyPr/>
          <a:lstStyle/>
          <a:p>
            <a:r>
              <a:rPr lang="en-US" dirty="0"/>
              <a:t>Day of the Program</a:t>
            </a:r>
          </a:p>
        </p:txBody>
      </p:sp>
    </p:spTree>
    <p:extLst>
      <p:ext uri="{BB962C8B-B14F-4D97-AF65-F5344CB8AC3E}">
        <p14:creationId xmlns:p14="http://schemas.microsoft.com/office/powerpoint/2010/main" val="71393112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1066800"/>
          </a:xfrm>
        </p:spPr>
        <p:txBody>
          <a:bodyPr>
            <a:normAutofit/>
          </a:bodyPr>
          <a:lstStyle/>
          <a:p>
            <a:r>
              <a:rPr lang="en-US" dirty="0"/>
              <a:t>On the Day of the Program:</a:t>
            </a:r>
          </a:p>
        </p:txBody>
      </p:sp>
      <p:sp>
        <p:nvSpPr>
          <p:cNvPr id="3" name="Content Placeholder 2"/>
          <p:cNvSpPr>
            <a:spLocks noGrp="1"/>
          </p:cNvSpPr>
          <p:nvPr>
            <p:ph idx="1"/>
          </p:nvPr>
        </p:nvSpPr>
        <p:spPr>
          <a:xfrm>
            <a:off x="457200" y="1752600"/>
            <a:ext cx="8229600" cy="4572000"/>
          </a:xfrm>
        </p:spPr>
        <p:txBody>
          <a:bodyPr>
            <a:normAutofit fontScale="85000" lnSpcReduction="20000"/>
          </a:bodyPr>
          <a:lstStyle/>
          <a:p>
            <a:pPr marL="624078" indent="-514350">
              <a:buFont typeface="+mj-lt"/>
              <a:buAutoNum type="arabicPeriod"/>
            </a:pPr>
            <a:r>
              <a:rPr lang="en-US" dirty="0"/>
              <a:t>Introduce program</a:t>
            </a:r>
          </a:p>
          <a:p>
            <a:pPr marL="624078" indent="-514350">
              <a:buFont typeface="+mj-lt"/>
              <a:buAutoNum type="arabicPeriod"/>
            </a:pPr>
            <a:endParaRPr lang="en-US" dirty="0"/>
          </a:p>
          <a:p>
            <a:pPr marL="624078" indent="-514350">
              <a:buFont typeface="+mj-lt"/>
              <a:buAutoNum type="arabicPeriod"/>
            </a:pPr>
            <a:r>
              <a:rPr lang="en-US" dirty="0"/>
              <a:t>Show video</a:t>
            </a:r>
          </a:p>
          <a:p>
            <a:pPr marL="624078" indent="-514350">
              <a:buFont typeface="+mj-lt"/>
              <a:buAutoNum type="arabicPeriod"/>
            </a:pPr>
            <a:endParaRPr lang="en-US" dirty="0"/>
          </a:p>
          <a:p>
            <a:pPr marL="624078" indent="-514350">
              <a:buFont typeface="+mj-lt"/>
              <a:buAutoNum type="arabicPeriod"/>
            </a:pPr>
            <a:r>
              <a:rPr lang="en-US" dirty="0"/>
              <a:t>Facilitate discussion</a:t>
            </a:r>
          </a:p>
          <a:p>
            <a:pPr marL="624078" indent="-514350">
              <a:buFont typeface="+mj-lt"/>
              <a:buAutoNum type="arabicPeriod"/>
            </a:pPr>
            <a:endParaRPr lang="en-US" dirty="0"/>
          </a:p>
          <a:p>
            <a:pPr marL="624078" indent="-514350">
              <a:buFont typeface="+mj-lt"/>
              <a:buAutoNum type="arabicPeriod"/>
            </a:pPr>
            <a:r>
              <a:rPr lang="en-US" dirty="0"/>
              <a:t>Students complete screening forms and student response cards </a:t>
            </a:r>
          </a:p>
          <a:p>
            <a:pPr marL="624078" indent="-514350">
              <a:buFont typeface="+mj-lt"/>
              <a:buAutoNum type="arabicPeriod"/>
            </a:pPr>
            <a:endParaRPr lang="en-US" dirty="0"/>
          </a:p>
          <a:p>
            <a:pPr marL="624078" indent="-514350">
              <a:buFont typeface="+mj-lt"/>
              <a:buAutoNum type="arabicPeriod"/>
            </a:pPr>
            <a:r>
              <a:rPr lang="en-US" dirty="0"/>
              <a:t>Set expectation about when follow-up can be expected; provide referral information</a:t>
            </a:r>
          </a:p>
          <a:p>
            <a:pPr marL="624078" indent="-514350">
              <a:buFont typeface="+mj-lt"/>
              <a:buAutoNum type="arabicPeriod"/>
            </a:pPr>
            <a:endParaRPr lang="en-US" dirty="0"/>
          </a:p>
          <a:p>
            <a:pPr marL="624078" indent="-514350">
              <a:buFont typeface="+mj-lt"/>
              <a:buAutoNum type="arabicPeriod"/>
            </a:pPr>
            <a:r>
              <a:rPr lang="en-US" dirty="0"/>
              <a:t>Follow up with students requesting help/ screening in</a:t>
            </a:r>
          </a:p>
        </p:txBody>
      </p:sp>
    </p:spTree>
    <p:extLst>
      <p:ext uri="{BB962C8B-B14F-4D97-AF65-F5344CB8AC3E}">
        <p14:creationId xmlns:p14="http://schemas.microsoft.com/office/powerpoint/2010/main" val="4307854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Taking a Closer Look at </a:t>
            </a:r>
            <a:br>
              <a:rPr lang="en-US" dirty="0"/>
            </a:br>
            <a:r>
              <a:rPr lang="en-US" dirty="0"/>
              <a:t>Youth Suicide</a:t>
            </a:r>
          </a:p>
        </p:txBody>
      </p:sp>
      <p:sp>
        <p:nvSpPr>
          <p:cNvPr id="3" name="Text Placeholder 2"/>
          <p:cNvSpPr>
            <a:spLocks noGrp="1"/>
          </p:cNvSpPr>
          <p:nvPr>
            <p:ph type="body" idx="1"/>
          </p:nvPr>
        </p:nvSpPr>
        <p:spPr/>
        <p:txBody>
          <a:bodyPr/>
          <a:lstStyle/>
          <a:p>
            <a:r>
              <a:rPr lang="en-US" dirty="0"/>
              <a:t>A public health crisis for our youth</a:t>
            </a:r>
          </a:p>
        </p:txBody>
      </p:sp>
    </p:spTree>
    <p:extLst>
      <p:ext uri="{BB962C8B-B14F-4D97-AF65-F5344CB8AC3E}">
        <p14:creationId xmlns:p14="http://schemas.microsoft.com/office/powerpoint/2010/main" val="184070119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066800"/>
          </a:xfrm>
        </p:spPr>
        <p:txBody>
          <a:bodyPr/>
          <a:lstStyle/>
          <a:p>
            <a:r>
              <a:rPr lang="en-US" dirty="0"/>
              <a:t>Friends for Life Video &amp; Activity</a:t>
            </a:r>
          </a:p>
        </p:txBody>
      </p:sp>
      <p:sp>
        <p:nvSpPr>
          <p:cNvPr id="3" name="Content Placeholder 2"/>
          <p:cNvSpPr>
            <a:spLocks noGrp="1"/>
          </p:cNvSpPr>
          <p:nvPr>
            <p:ph idx="1"/>
          </p:nvPr>
        </p:nvSpPr>
        <p:spPr>
          <a:xfrm>
            <a:off x="457200" y="1676400"/>
            <a:ext cx="8229600" cy="4953000"/>
          </a:xfrm>
        </p:spPr>
        <p:txBody>
          <a:bodyPr>
            <a:normAutofit/>
          </a:bodyPr>
          <a:lstStyle/>
          <a:p>
            <a:pPr marL="412750">
              <a:lnSpc>
                <a:spcPct val="150000"/>
              </a:lnSpc>
              <a:spcBef>
                <a:spcPts val="440"/>
              </a:spcBef>
              <a:buClr>
                <a:schemeClr val="tx2"/>
              </a:buClr>
              <a:buSzPct val="85000"/>
            </a:pPr>
            <a:r>
              <a:rPr lang="en-US" sz="2400" dirty="0">
                <a:solidFill>
                  <a:schemeClr val="dk1"/>
                </a:solidFill>
                <a:ea typeface="Merriweather"/>
                <a:cs typeface="Merriweather"/>
              </a:rPr>
              <a:t>View the </a:t>
            </a:r>
            <a:r>
              <a:rPr lang="en-US" sz="2400" i="1" dirty="0">
                <a:solidFill>
                  <a:schemeClr val="dk1"/>
                </a:solidFill>
                <a:ea typeface="Merriweather"/>
                <a:cs typeface="Merriweather"/>
              </a:rPr>
              <a:t>Friends for Life </a:t>
            </a:r>
            <a:r>
              <a:rPr lang="en-US" sz="2400" dirty="0">
                <a:solidFill>
                  <a:schemeClr val="dk1"/>
                </a:solidFill>
                <a:ea typeface="Merriweather"/>
                <a:cs typeface="Merriweather"/>
              </a:rPr>
              <a:t>video</a:t>
            </a:r>
          </a:p>
          <a:p>
            <a:pPr marL="412750">
              <a:lnSpc>
                <a:spcPct val="150000"/>
              </a:lnSpc>
              <a:spcBef>
                <a:spcPts val="440"/>
              </a:spcBef>
              <a:buClr>
                <a:schemeClr val="tx2"/>
              </a:buClr>
              <a:buSzPct val="85000"/>
            </a:pPr>
            <a:r>
              <a:rPr lang="en-US" sz="2400" dirty="0">
                <a:solidFill>
                  <a:schemeClr val="dk1"/>
                </a:solidFill>
                <a:ea typeface="Merriweather"/>
                <a:cs typeface="Merriweather"/>
              </a:rPr>
              <a:t>Choose one person at your table to lead the discussion</a:t>
            </a:r>
          </a:p>
          <a:p>
            <a:pPr marL="412750">
              <a:lnSpc>
                <a:spcPct val="150000"/>
              </a:lnSpc>
              <a:spcBef>
                <a:spcPts val="440"/>
              </a:spcBef>
              <a:buClr>
                <a:schemeClr val="tx2"/>
              </a:buClr>
              <a:buSzPct val="85000"/>
            </a:pPr>
            <a:r>
              <a:rPr lang="en-US" sz="2400" dirty="0">
                <a:solidFill>
                  <a:schemeClr val="dk1"/>
                </a:solidFill>
                <a:ea typeface="Merriweather"/>
                <a:cs typeface="Merriweather"/>
              </a:rPr>
              <a:t>Act like your high school students during the discussion</a:t>
            </a:r>
          </a:p>
          <a:p>
            <a:pPr marL="412750">
              <a:lnSpc>
                <a:spcPct val="150000"/>
              </a:lnSpc>
              <a:spcBef>
                <a:spcPts val="440"/>
              </a:spcBef>
              <a:buClr>
                <a:schemeClr val="tx2"/>
              </a:buClr>
              <a:buSzPct val="85000"/>
            </a:pPr>
            <a:r>
              <a:rPr lang="en-US" sz="2400" dirty="0">
                <a:solidFill>
                  <a:schemeClr val="dk1"/>
                </a:solidFill>
                <a:ea typeface="Merriweather"/>
                <a:cs typeface="Merriweather"/>
              </a:rPr>
              <a:t>Choose a reporter to share with the group:</a:t>
            </a:r>
          </a:p>
          <a:p>
            <a:pPr marL="812800" lvl="1" indent="-342900">
              <a:buClr>
                <a:schemeClr val="tx2"/>
              </a:buClr>
              <a:buSzPct val="85000"/>
              <a:buFont typeface="Georgia" panose="02040502050405020303" pitchFamily="18" charset="0"/>
              <a:buChar char="−"/>
            </a:pPr>
            <a:r>
              <a:rPr lang="en-US" sz="2200" dirty="0">
                <a:solidFill>
                  <a:schemeClr val="dk1"/>
                </a:solidFill>
                <a:ea typeface="Merriweather"/>
                <a:cs typeface="Merriweather"/>
              </a:rPr>
              <a:t>What was the hardest question to answer?</a:t>
            </a:r>
          </a:p>
          <a:p>
            <a:pPr marL="812800" lvl="1" indent="-342900">
              <a:buClr>
                <a:schemeClr val="tx2"/>
              </a:buClr>
              <a:buSzPct val="85000"/>
              <a:buFont typeface="Georgia" panose="02040502050405020303" pitchFamily="18" charset="0"/>
              <a:buChar char="−"/>
            </a:pPr>
            <a:r>
              <a:rPr lang="en-US" sz="2200" dirty="0">
                <a:solidFill>
                  <a:schemeClr val="dk1"/>
                </a:solidFill>
                <a:ea typeface="Merriweather"/>
                <a:cs typeface="Merriweather"/>
              </a:rPr>
              <a:t>How comfortable did you feel discussing the topics in the DVD?</a:t>
            </a:r>
          </a:p>
          <a:p>
            <a:pPr marL="812800" lvl="1" indent="-342900">
              <a:buClr>
                <a:schemeClr val="tx2"/>
              </a:buClr>
              <a:buSzPct val="85000"/>
              <a:buFont typeface="Georgia" panose="02040502050405020303" pitchFamily="18" charset="0"/>
              <a:buChar char="−"/>
            </a:pPr>
            <a:r>
              <a:rPr lang="en-US" sz="2200" dirty="0">
                <a:solidFill>
                  <a:schemeClr val="dk1"/>
                </a:solidFill>
                <a:ea typeface="Merriweather"/>
                <a:cs typeface="Merriweather"/>
              </a:rPr>
              <a:t>How can you best prepare to deliver this program to students?</a:t>
            </a:r>
          </a:p>
          <a:p>
            <a:pPr marL="109728" indent="0">
              <a:buNone/>
            </a:pPr>
            <a:endParaRPr lang="en-US" dirty="0"/>
          </a:p>
        </p:txBody>
      </p:sp>
    </p:spTree>
    <p:extLst>
      <p:ext uri="{BB962C8B-B14F-4D97-AF65-F5344CB8AC3E}">
        <p14:creationId xmlns:p14="http://schemas.microsoft.com/office/powerpoint/2010/main" val="26662447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066800"/>
          </a:xfrm>
        </p:spPr>
        <p:txBody>
          <a:bodyPr/>
          <a:lstStyle/>
          <a:p>
            <a:r>
              <a:rPr lang="en-US" dirty="0"/>
              <a:t>Identifying Students In Need</a:t>
            </a:r>
          </a:p>
        </p:txBody>
      </p:sp>
      <p:sp>
        <p:nvSpPr>
          <p:cNvPr id="4" name="Shape 502"/>
          <p:cNvSpPr txBox="1">
            <a:spLocks noGrp="1"/>
          </p:cNvSpPr>
          <p:nvPr>
            <p:ph idx="1"/>
          </p:nvPr>
        </p:nvSpPr>
        <p:spPr>
          <a:xfrm>
            <a:off x="457200" y="3581400"/>
            <a:ext cx="6096000" cy="2899083"/>
          </a:xfrm>
          <a:prstGeom prst="rect">
            <a:avLst/>
          </a:prstGeom>
          <a:noFill/>
          <a:ln w="38100" cap="rnd">
            <a:solidFill>
              <a:schemeClr val="dk1"/>
            </a:solidFill>
            <a:prstDash val="solid"/>
            <a:miter/>
            <a:headEnd type="none" w="med" len="med"/>
            <a:tailEnd type="none" w="med" len="med"/>
          </a:ln>
        </p:spPr>
        <p:txBody>
          <a:bodyPr lIns="91425" tIns="45700" rIns="91425" bIns="45700" anchor="t" anchorCtr="0">
            <a:noAutofit/>
          </a:bodyPr>
          <a:lstStyle/>
          <a:p>
            <a:pPr marL="273050" marR="0" lvl="0" indent="-273050" algn="l" rtl="0">
              <a:lnSpc>
                <a:spcPct val="100000"/>
              </a:lnSpc>
              <a:spcBef>
                <a:spcPts val="0"/>
              </a:spcBef>
              <a:spcAft>
                <a:spcPts val="0"/>
              </a:spcAft>
              <a:buClr>
                <a:srgbClr val="0B286F"/>
              </a:buClr>
              <a:buSzPct val="25000"/>
              <a:buFont typeface="Arial"/>
              <a:buNone/>
            </a:pPr>
            <a:r>
              <a:rPr lang="en-US" sz="1400" b="0" i="0" u="none" strike="noStrike" cap="none" baseline="0" dirty="0">
                <a:latin typeface="Arial"/>
                <a:ea typeface="Arial"/>
                <a:cs typeface="Arial"/>
                <a:sym typeface="Arial"/>
              </a:rPr>
              <a:t>BASED ON THE VIDEO AND/OR SCREENING, I FEEL THAT:</a:t>
            </a:r>
          </a:p>
          <a:p>
            <a:pPr marL="273050" marR="0" lvl="0" indent="-273050" algn="l" rtl="0">
              <a:lnSpc>
                <a:spcPct val="100000"/>
              </a:lnSpc>
              <a:spcBef>
                <a:spcPts val="400"/>
              </a:spcBef>
              <a:spcAft>
                <a:spcPts val="0"/>
              </a:spcAft>
              <a:buClr>
                <a:srgbClr val="0B286F"/>
              </a:buClr>
              <a:buSzPct val="25000"/>
              <a:buFont typeface="Arial"/>
              <a:buNone/>
            </a:pPr>
            <a:r>
              <a:rPr lang="en-US" sz="1400" b="0" i="0" u="none" strike="noStrike" cap="none" baseline="0" dirty="0">
                <a:latin typeface="Arial"/>
                <a:ea typeface="Arial"/>
                <a:cs typeface="Arial"/>
                <a:sym typeface="Arial"/>
              </a:rPr>
              <a:t>	□ I </a:t>
            </a:r>
            <a:r>
              <a:rPr lang="en-US" sz="1400" b="0" i="0" u="sng" strike="noStrike" cap="none" baseline="0" dirty="0">
                <a:latin typeface="Arial"/>
                <a:ea typeface="Arial"/>
                <a:cs typeface="Arial"/>
                <a:sym typeface="Arial"/>
              </a:rPr>
              <a:t>need</a:t>
            </a:r>
            <a:r>
              <a:rPr lang="en-US" sz="1400" b="0" i="0" u="none" strike="noStrike" cap="none" baseline="0" dirty="0">
                <a:latin typeface="Arial"/>
                <a:ea typeface="Arial"/>
                <a:cs typeface="Arial"/>
                <a:sym typeface="Arial"/>
              </a:rPr>
              <a:t> to talk to someone …</a:t>
            </a:r>
          </a:p>
          <a:p>
            <a:pPr marL="273050" marR="0" lvl="0" indent="-273050" algn="l" rtl="0">
              <a:lnSpc>
                <a:spcPct val="100000"/>
              </a:lnSpc>
              <a:spcBef>
                <a:spcPts val="400"/>
              </a:spcBef>
              <a:spcAft>
                <a:spcPts val="0"/>
              </a:spcAft>
              <a:buClr>
                <a:srgbClr val="0B286F"/>
              </a:buClr>
              <a:buSzPct val="25000"/>
              <a:buFont typeface="Arial"/>
              <a:buNone/>
            </a:pPr>
            <a:r>
              <a:rPr lang="en-US" sz="1400" b="0" i="0" u="none" strike="noStrike" cap="none" baseline="0" dirty="0">
                <a:latin typeface="Arial"/>
                <a:ea typeface="Arial"/>
                <a:cs typeface="Arial"/>
                <a:sym typeface="Arial"/>
              </a:rPr>
              <a:t>  	□ I do not need to talk to someone …</a:t>
            </a:r>
          </a:p>
          <a:p>
            <a:pPr marL="273050" marR="0" lvl="0" indent="-273050" algn="l" rtl="0">
              <a:lnSpc>
                <a:spcPct val="100000"/>
              </a:lnSpc>
              <a:spcBef>
                <a:spcPts val="400"/>
              </a:spcBef>
              <a:spcAft>
                <a:spcPts val="0"/>
              </a:spcAft>
              <a:buClr>
                <a:srgbClr val="0B286F"/>
              </a:buClr>
              <a:buSzPct val="25000"/>
              <a:buFont typeface="Arial"/>
              <a:buNone/>
            </a:pPr>
            <a:r>
              <a:rPr lang="en-US" sz="1400" b="0" i="0" u="none" strike="noStrike" cap="none" baseline="0" dirty="0">
                <a:latin typeface="Arial"/>
                <a:ea typeface="Arial"/>
                <a:cs typeface="Arial"/>
                <a:sym typeface="Arial"/>
              </a:rPr>
              <a:t>				ABOUT MYSELF OR A FRIEND. </a:t>
            </a:r>
          </a:p>
          <a:p>
            <a:pPr marL="273050" marR="0" lvl="0" indent="-273050" algn="l" rtl="0">
              <a:lnSpc>
                <a:spcPct val="100000"/>
              </a:lnSpc>
              <a:spcBef>
                <a:spcPts val="400"/>
              </a:spcBef>
              <a:spcAft>
                <a:spcPts val="0"/>
              </a:spcAft>
              <a:buClr>
                <a:srgbClr val="0B286F"/>
              </a:buClr>
              <a:buSzPct val="25000"/>
              <a:buFont typeface="Arial"/>
              <a:buNone/>
            </a:pPr>
            <a:r>
              <a:rPr lang="en-US" sz="1400" b="0" i="0" u="none" strike="noStrike" cap="none" baseline="0" dirty="0">
                <a:latin typeface="Arial"/>
                <a:ea typeface="Arial"/>
                <a:cs typeface="Arial"/>
                <a:sym typeface="Arial"/>
              </a:rPr>
              <a:t>    NAME(PRINT):_________________________________</a:t>
            </a:r>
          </a:p>
          <a:p>
            <a:pPr marL="273050" marR="0" lvl="0" indent="-273050" algn="l" rtl="0">
              <a:lnSpc>
                <a:spcPct val="100000"/>
              </a:lnSpc>
              <a:spcBef>
                <a:spcPts val="400"/>
              </a:spcBef>
              <a:spcAft>
                <a:spcPts val="0"/>
              </a:spcAft>
              <a:buClr>
                <a:srgbClr val="0B286F"/>
              </a:buClr>
              <a:buSzPct val="25000"/>
              <a:buFont typeface="Arial"/>
              <a:buNone/>
            </a:pPr>
            <a:r>
              <a:rPr lang="en-US" sz="1400" b="0" i="0" u="none" strike="noStrike" cap="none" baseline="0" dirty="0">
                <a:latin typeface="Arial"/>
                <a:ea typeface="Arial"/>
                <a:cs typeface="Arial"/>
                <a:sym typeface="Arial"/>
              </a:rPr>
              <a:t>	HOMEROOM SECTION:_________________________ TEACHER:_____________________________________</a:t>
            </a:r>
          </a:p>
          <a:p>
            <a:pPr marL="273050" marR="0" lvl="0" indent="-273050" algn="l" rtl="0">
              <a:lnSpc>
                <a:spcPct val="100000"/>
              </a:lnSpc>
              <a:spcBef>
                <a:spcPts val="400"/>
              </a:spcBef>
              <a:spcAft>
                <a:spcPts val="0"/>
              </a:spcAft>
              <a:buClr>
                <a:srgbClr val="0B286F"/>
              </a:buClr>
              <a:buSzPct val="25000"/>
              <a:buFont typeface="Arial"/>
              <a:buNone/>
            </a:pPr>
            <a:r>
              <a:rPr lang="en-US" sz="1400" b="0" i="0" u="none" strike="noStrike" cap="none" baseline="0" dirty="0">
                <a:latin typeface="Arial"/>
                <a:ea typeface="Arial"/>
                <a:cs typeface="Arial"/>
                <a:sym typeface="Arial"/>
              </a:rPr>
              <a:t> 	</a:t>
            </a:r>
          </a:p>
          <a:p>
            <a:pPr marL="273050" marR="0" lvl="0" indent="-273050" algn="l" rtl="0">
              <a:lnSpc>
                <a:spcPct val="100000"/>
              </a:lnSpc>
              <a:spcBef>
                <a:spcPts val="400"/>
              </a:spcBef>
              <a:spcAft>
                <a:spcPts val="0"/>
              </a:spcAft>
              <a:buClr>
                <a:srgbClr val="0B286F"/>
              </a:buClr>
              <a:buSzPct val="25000"/>
              <a:buFont typeface="Arial"/>
              <a:buNone/>
            </a:pPr>
            <a:r>
              <a:rPr lang="en-US" sz="1400" b="0" i="0" u="none" strike="noStrike" cap="none" baseline="0" dirty="0">
                <a:latin typeface="Arial"/>
                <a:ea typeface="Arial"/>
                <a:cs typeface="Arial"/>
                <a:sym typeface="Arial"/>
              </a:rPr>
              <a:t>	IF YOU WISH TO SPEAK WITH SOMEONE, YOU WILL BE CONTACTED WITHIN 24 HOURS.  IF YOU WISH TO SPEAK WITH SOMEONE SOONER, PLEASE APPROACH STAFF IMMEDIATELY.</a:t>
            </a:r>
          </a:p>
          <a:p>
            <a:pPr marL="0" marR="0" lvl="0" indent="0" algn="l" rtl="0">
              <a:lnSpc>
                <a:spcPct val="100000"/>
              </a:lnSpc>
              <a:spcBef>
                <a:spcPts val="0"/>
              </a:spcBef>
              <a:spcAft>
                <a:spcPts val="0"/>
              </a:spcAft>
              <a:buNone/>
            </a:pPr>
            <a:endParaRPr sz="2000" b="0" i="0" u="none" strike="noStrike" cap="none" baseline="0" dirty="0">
              <a:latin typeface="Arial"/>
              <a:ea typeface="Arial"/>
              <a:cs typeface="Arial"/>
              <a:sym typeface="Arial"/>
            </a:endParaRPr>
          </a:p>
        </p:txBody>
      </p:sp>
      <p:sp>
        <p:nvSpPr>
          <p:cNvPr id="3" name="Rectangle 2"/>
          <p:cNvSpPr/>
          <p:nvPr/>
        </p:nvSpPr>
        <p:spPr>
          <a:xfrm>
            <a:off x="381000" y="1600200"/>
            <a:ext cx="8686800" cy="1600438"/>
          </a:xfrm>
          <a:prstGeom prst="rect">
            <a:avLst/>
          </a:prstGeom>
        </p:spPr>
        <p:txBody>
          <a:bodyPr wrap="square">
            <a:spAutoFit/>
          </a:bodyPr>
          <a:lstStyle/>
          <a:p>
            <a:pPr marL="109728">
              <a:lnSpc>
                <a:spcPct val="80000"/>
              </a:lnSpc>
              <a:spcBef>
                <a:spcPts val="420"/>
              </a:spcBef>
              <a:buClr>
                <a:schemeClr val="tx2"/>
              </a:buClr>
              <a:buSzPct val="85000"/>
            </a:pPr>
            <a:r>
              <a:rPr lang="en-US" sz="2200" dirty="0">
                <a:latin typeface="Calibri Light" panose="020F0302020204030204" pitchFamily="34" charset="0"/>
                <a:ea typeface="Merriweather"/>
                <a:cs typeface="Merriweather"/>
              </a:rPr>
              <a:t>Students are identified 3 ways:</a:t>
            </a:r>
          </a:p>
          <a:p>
            <a:pPr marL="365760" indent="-256032">
              <a:lnSpc>
                <a:spcPct val="80000"/>
              </a:lnSpc>
              <a:spcBef>
                <a:spcPts val="420"/>
              </a:spcBef>
              <a:buClr>
                <a:schemeClr val="tx2"/>
              </a:buClr>
              <a:buSzPct val="85000"/>
              <a:buFont typeface="Georgia"/>
              <a:buChar char="•"/>
            </a:pPr>
            <a:r>
              <a:rPr lang="en-US" sz="2200" dirty="0">
                <a:latin typeface="Calibri Light" panose="020F0302020204030204" pitchFamily="34" charset="0"/>
                <a:ea typeface="Merriweather"/>
                <a:cs typeface="Merriweather"/>
              </a:rPr>
              <a:t>Screening</a:t>
            </a:r>
          </a:p>
          <a:p>
            <a:pPr marL="365760" indent="-256032">
              <a:lnSpc>
                <a:spcPct val="80000"/>
              </a:lnSpc>
              <a:spcBef>
                <a:spcPts val="420"/>
              </a:spcBef>
              <a:buClr>
                <a:schemeClr val="tx2"/>
              </a:buClr>
              <a:buSzPct val="85000"/>
              <a:buFont typeface="Georgia"/>
              <a:buChar char="•"/>
            </a:pPr>
            <a:r>
              <a:rPr lang="en-US" sz="2200" dirty="0">
                <a:latin typeface="Calibri Light" panose="020F0302020204030204" pitchFamily="34" charset="0"/>
                <a:ea typeface="Merriweather"/>
                <a:cs typeface="Merriweather"/>
              </a:rPr>
              <a:t>Student response card</a:t>
            </a:r>
          </a:p>
          <a:p>
            <a:pPr marL="365760" indent="-256032">
              <a:lnSpc>
                <a:spcPct val="80000"/>
              </a:lnSpc>
              <a:spcBef>
                <a:spcPts val="420"/>
              </a:spcBef>
              <a:buClr>
                <a:schemeClr val="tx2"/>
              </a:buClr>
              <a:buSzPct val="85000"/>
              <a:buFont typeface="Georgia"/>
              <a:buChar char="•"/>
            </a:pPr>
            <a:r>
              <a:rPr lang="en-US" sz="2200" dirty="0">
                <a:latin typeface="Calibri Light" panose="020F0302020204030204" pitchFamily="34" charset="0"/>
                <a:ea typeface="Merriweather"/>
                <a:cs typeface="Merriweather"/>
              </a:rPr>
              <a:t>Help-seeking: students ACT and tell a trusted adult (teachers, coaches, parents)</a:t>
            </a:r>
          </a:p>
        </p:txBody>
      </p:sp>
    </p:spTree>
    <p:extLst>
      <p:ext uri="{BB962C8B-B14F-4D97-AF65-F5344CB8AC3E}">
        <p14:creationId xmlns:p14="http://schemas.microsoft.com/office/powerpoint/2010/main" val="51681730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066800"/>
          </a:xfrm>
        </p:spPr>
        <p:txBody>
          <a:bodyPr>
            <a:normAutofit fontScale="90000"/>
          </a:bodyPr>
          <a:lstStyle/>
          <a:p>
            <a:r>
              <a:rPr lang="en-US" dirty="0"/>
              <a:t>Brief Screen for Adolescent Depression (BSAD)</a:t>
            </a:r>
          </a:p>
        </p:txBody>
      </p:sp>
      <p:pic>
        <p:nvPicPr>
          <p:cNvPr id="5" name="Shape 495"/>
          <p:cNvPicPr preferRelativeResize="0">
            <a:picLocks noGrp="1"/>
          </p:cNvPicPr>
          <p:nvPr>
            <p:ph sz="half" idx="1"/>
          </p:nvPr>
        </p:nvPicPr>
        <p:blipFill rotWithShape="1">
          <a:blip r:embed="rId3">
            <a:alphaModFix/>
          </a:blip>
          <a:srcRect/>
          <a:stretch/>
        </p:blipFill>
        <p:spPr>
          <a:xfrm>
            <a:off x="457200" y="2249488"/>
            <a:ext cx="3962400" cy="4151312"/>
          </a:xfrm>
          <a:prstGeom prst="rect">
            <a:avLst/>
          </a:prstGeom>
          <a:noFill/>
          <a:ln>
            <a:noFill/>
          </a:ln>
        </p:spPr>
      </p:pic>
      <p:pic>
        <p:nvPicPr>
          <p:cNvPr id="6" name="Shape 496"/>
          <p:cNvPicPr preferRelativeResize="0">
            <a:picLocks noGrp="1"/>
          </p:cNvPicPr>
          <p:nvPr>
            <p:ph sz="half" idx="2"/>
          </p:nvPr>
        </p:nvPicPr>
        <p:blipFill rotWithShape="1">
          <a:blip r:embed="rId4">
            <a:alphaModFix/>
          </a:blip>
          <a:srcRect/>
          <a:stretch/>
        </p:blipFill>
        <p:spPr>
          <a:xfrm>
            <a:off x="4876800" y="2249488"/>
            <a:ext cx="3581400" cy="4151312"/>
          </a:xfrm>
          <a:prstGeom prst="rect">
            <a:avLst/>
          </a:prstGeom>
          <a:noFill/>
          <a:ln>
            <a:noFill/>
          </a:ln>
        </p:spPr>
      </p:pic>
    </p:spTree>
    <p:extLst>
      <p:ext uri="{BB962C8B-B14F-4D97-AF65-F5344CB8AC3E}">
        <p14:creationId xmlns:p14="http://schemas.microsoft.com/office/powerpoint/2010/main" val="95188790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How Many Students Will Need Follow-up?</a:t>
            </a:r>
          </a:p>
        </p:txBody>
      </p:sp>
      <p:sp>
        <p:nvSpPr>
          <p:cNvPr id="4" name="Rectangle 2"/>
          <p:cNvSpPr>
            <a:spLocks noChangeArrowheads="1"/>
          </p:cNvSpPr>
          <p:nvPr/>
        </p:nvSpPr>
        <p:spPr bwMode="auto">
          <a:xfrm>
            <a:off x="457200" y="25908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025" name="Chart 1"/>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615682"/>
            <a:ext cx="8686800" cy="3276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727273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066800"/>
          </a:xfrm>
        </p:spPr>
        <p:txBody>
          <a:bodyPr/>
          <a:lstStyle/>
          <a:p>
            <a:r>
              <a:rPr lang="en-US" dirty="0"/>
              <a:t>Screening and Student Response Card</a:t>
            </a:r>
          </a:p>
        </p:txBody>
      </p:sp>
      <p:graphicFrame>
        <p:nvGraphicFramePr>
          <p:cNvPr id="4" name="Chart 3"/>
          <p:cNvGraphicFramePr>
            <a:graphicFrameLocks/>
          </p:cNvGraphicFramePr>
          <p:nvPr>
            <p:extLst>
              <p:ext uri="{D42A27DB-BD31-4B8C-83A1-F6EECF244321}">
                <p14:modId xmlns:p14="http://schemas.microsoft.com/office/powerpoint/2010/main" val="166952671"/>
              </p:ext>
            </p:extLst>
          </p:nvPr>
        </p:nvGraphicFramePr>
        <p:xfrm>
          <a:off x="457200" y="1593850"/>
          <a:ext cx="8534400" cy="495935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1421997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1475" y="685800"/>
            <a:ext cx="8401050" cy="1066800"/>
          </a:xfrm>
        </p:spPr>
        <p:txBody>
          <a:bodyPr>
            <a:normAutofit/>
          </a:bodyPr>
          <a:lstStyle/>
          <a:p>
            <a:r>
              <a:rPr lang="en-US" dirty="0"/>
              <a:t>Screening: Anonymous vs. Identified</a:t>
            </a:r>
          </a:p>
        </p:txBody>
      </p:sp>
      <p:sp>
        <p:nvSpPr>
          <p:cNvPr id="5" name="Content Placeholder 2"/>
          <p:cNvSpPr>
            <a:spLocks noGrp="1"/>
          </p:cNvSpPr>
          <p:nvPr>
            <p:ph idx="1"/>
          </p:nvPr>
        </p:nvSpPr>
        <p:spPr>
          <a:xfrm>
            <a:off x="609600" y="1752600"/>
            <a:ext cx="8077200" cy="4821936"/>
          </a:xfrm>
        </p:spPr>
        <p:txBody>
          <a:bodyPr>
            <a:normAutofit/>
          </a:bodyPr>
          <a:lstStyle/>
          <a:p>
            <a:pPr marL="109728" indent="0">
              <a:buNone/>
            </a:pPr>
            <a:r>
              <a:rPr lang="en-US" b="1" dirty="0"/>
              <a:t>Identifying students in need</a:t>
            </a:r>
          </a:p>
          <a:p>
            <a:r>
              <a:rPr lang="en-US" sz="2400" dirty="0"/>
              <a:t>Identified screening provides a simple way for students to reach out</a:t>
            </a:r>
          </a:p>
          <a:p>
            <a:r>
              <a:rPr lang="en-US" sz="2400" dirty="0"/>
              <a:t>Anonymous screening encourages students to self-score and then take an additional step of seeking help</a:t>
            </a:r>
          </a:p>
          <a:p>
            <a:endParaRPr lang="en-US" sz="2400" dirty="0"/>
          </a:p>
          <a:p>
            <a:pPr marL="109728" indent="0">
              <a:buNone/>
            </a:pPr>
            <a:r>
              <a:rPr lang="en-US" b="1" dirty="0"/>
              <a:t>Time and resources</a:t>
            </a:r>
          </a:p>
          <a:p>
            <a:r>
              <a:rPr lang="en-US" sz="2400" dirty="0"/>
              <a:t>Identified screening requires staff to review all forms on the day of the program</a:t>
            </a:r>
          </a:p>
          <a:p>
            <a:r>
              <a:rPr lang="en-US" sz="2400" dirty="0"/>
              <a:t>Some schools require all students to meet with their counselor if conducting anonymous screening</a:t>
            </a:r>
          </a:p>
        </p:txBody>
      </p:sp>
    </p:spTree>
    <p:extLst>
      <p:ext uri="{BB962C8B-B14F-4D97-AF65-F5344CB8AC3E}">
        <p14:creationId xmlns:p14="http://schemas.microsoft.com/office/powerpoint/2010/main" val="23039842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066800"/>
          </a:xfrm>
        </p:spPr>
        <p:txBody>
          <a:bodyPr/>
          <a:lstStyle/>
          <a:p>
            <a:r>
              <a:rPr lang="en-US" dirty="0"/>
              <a:t>Student Mental Health Screening</a:t>
            </a:r>
          </a:p>
        </p:txBody>
      </p:sp>
      <p:sp>
        <p:nvSpPr>
          <p:cNvPr id="3" name="Content Placeholder 2"/>
          <p:cNvSpPr>
            <a:spLocks noGrp="1"/>
          </p:cNvSpPr>
          <p:nvPr>
            <p:ph idx="1"/>
          </p:nvPr>
        </p:nvSpPr>
        <p:spPr>
          <a:xfrm>
            <a:off x="457200" y="1752600"/>
            <a:ext cx="8229600" cy="4325112"/>
          </a:xfrm>
        </p:spPr>
        <p:txBody>
          <a:bodyPr>
            <a:normAutofit fontScale="85000" lnSpcReduction="20000"/>
          </a:bodyPr>
          <a:lstStyle/>
          <a:p>
            <a:r>
              <a:rPr lang="en-US" dirty="0"/>
              <a:t>It is important to convey to students and parents that the mental health screenings being conducted in your school are for educational purposes</a:t>
            </a:r>
          </a:p>
          <a:p>
            <a:endParaRPr lang="en-US" dirty="0"/>
          </a:p>
          <a:p>
            <a:r>
              <a:rPr lang="en-US" dirty="0"/>
              <a:t>Screenings are </a:t>
            </a:r>
            <a:r>
              <a:rPr lang="en-US" b="1" i="1" dirty="0"/>
              <a:t>informational, not diagnostic </a:t>
            </a:r>
            <a:r>
              <a:rPr lang="en-US" dirty="0"/>
              <a:t>- Diagnoses, treatment recommendations and opinions should not be given</a:t>
            </a:r>
          </a:p>
          <a:p>
            <a:endParaRPr lang="en-US" dirty="0"/>
          </a:p>
          <a:p>
            <a:r>
              <a:rPr lang="en-US" dirty="0"/>
              <a:t>The goal of the screening is to identify students with symptoms consistent with depression and/or suicidal risk and to advise a complete professional evaluation</a:t>
            </a:r>
          </a:p>
          <a:p>
            <a:endParaRPr lang="en-US" dirty="0"/>
          </a:p>
          <a:p>
            <a:r>
              <a:rPr lang="en-US" dirty="0"/>
              <a:t>There is no evidence that screening youth for suicide induces suicidal thinking or behavior. </a:t>
            </a:r>
          </a:p>
          <a:p>
            <a:endParaRPr lang="en-US" dirty="0"/>
          </a:p>
          <a:p>
            <a:endParaRPr lang="en-US" dirty="0"/>
          </a:p>
        </p:txBody>
      </p:sp>
    </p:spTree>
    <p:extLst>
      <p:ext uri="{BB962C8B-B14F-4D97-AF65-F5344CB8AC3E}">
        <p14:creationId xmlns:p14="http://schemas.microsoft.com/office/powerpoint/2010/main" val="153244996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066800"/>
          </a:xfrm>
        </p:spPr>
        <p:txBody>
          <a:bodyPr/>
          <a:lstStyle/>
          <a:p>
            <a:r>
              <a:rPr lang="en-US" dirty="0"/>
              <a:t>Best Practices in Student Screening</a:t>
            </a:r>
          </a:p>
        </p:txBody>
      </p:sp>
      <p:sp>
        <p:nvSpPr>
          <p:cNvPr id="3" name="Content Placeholder 2"/>
          <p:cNvSpPr>
            <a:spLocks noGrp="1"/>
          </p:cNvSpPr>
          <p:nvPr>
            <p:ph idx="1"/>
          </p:nvPr>
        </p:nvSpPr>
        <p:spPr>
          <a:xfrm>
            <a:off x="457200" y="1770888"/>
            <a:ext cx="8229600" cy="4934712"/>
          </a:xfrm>
        </p:spPr>
        <p:txBody>
          <a:bodyPr>
            <a:normAutofit fontScale="85000" lnSpcReduction="20000"/>
          </a:bodyPr>
          <a:lstStyle/>
          <a:p>
            <a:pPr lvl="0">
              <a:spcBef>
                <a:spcPts val="400"/>
              </a:spcBef>
              <a:buClr>
                <a:schemeClr val="tx2"/>
              </a:buClr>
              <a:buSzPct val="85000"/>
            </a:pPr>
            <a:r>
              <a:rPr lang="en-US" sz="2600" dirty="0">
                <a:solidFill>
                  <a:schemeClr val="dk1"/>
                </a:solidFill>
                <a:ea typeface="Georgia"/>
                <a:cs typeface="Georgia"/>
                <a:sym typeface="Georgia"/>
              </a:rPr>
              <a:t>Protect student privacy by collecting forms individually and using discretion when following up with students (tip: announce that you will also follow up with students randomly for feedback)</a:t>
            </a:r>
          </a:p>
          <a:p>
            <a:pPr lvl="0">
              <a:spcBef>
                <a:spcPts val="400"/>
              </a:spcBef>
              <a:buClr>
                <a:schemeClr val="tx2"/>
              </a:buClr>
              <a:buSzPct val="85000"/>
            </a:pPr>
            <a:endParaRPr lang="en-US" sz="2600" dirty="0">
              <a:solidFill>
                <a:schemeClr val="dk1"/>
              </a:solidFill>
              <a:ea typeface="Georgia"/>
              <a:cs typeface="Georgia"/>
              <a:sym typeface="Georgia"/>
            </a:endParaRPr>
          </a:p>
          <a:p>
            <a:pPr lvl="0">
              <a:spcBef>
                <a:spcPts val="400"/>
              </a:spcBef>
              <a:buClr>
                <a:schemeClr val="tx2"/>
              </a:buClr>
              <a:buSzPct val="85000"/>
            </a:pPr>
            <a:r>
              <a:rPr lang="en-US" sz="2600" dirty="0">
                <a:solidFill>
                  <a:schemeClr val="dk1"/>
                </a:solidFill>
                <a:ea typeface="Georgia"/>
                <a:cs typeface="Georgia"/>
                <a:sym typeface="Georgia"/>
              </a:rPr>
              <a:t>Make team decisions</a:t>
            </a:r>
          </a:p>
          <a:p>
            <a:pPr marL="516573" lvl="0" indent="-457200">
              <a:spcBef>
                <a:spcPts val="220"/>
              </a:spcBef>
              <a:buClr>
                <a:schemeClr val="tx2"/>
              </a:buClr>
              <a:buSzPct val="85000"/>
            </a:pPr>
            <a:endParaRPr lang="en-US" sz="2600" dirty="0">
              <a:solidFill>
                <a:schemeClr val="dk1"/>
              </a:solidFill>
              <a:ea typeface="Georgia"/>
              <a:cs typeface="Georgia"/>
              <a:sym typeface="Georgia"/>
            </a:endParaRPr>
          </a:p>
          <a:p>
            <a:pPr lvl="0">
              <a:spcBef>
                <a:spcPts val="400"/>
              </a:spcBef>
              <a:buClr>
                <a:schemeClr val="tx2"/>
              </a:buClr>
              <a:buSzPct val="85000"/>
            </a:pPr>
            <a:r>
              <a:rPr lang="en-US" sz="2600" dirty="0">
                <a:solidFill>
                  <a:schemeClr val="dk1"/>
                </a:solidFill>
                <a:ea typeface="Georgia"/>
                <a:cs typeface="Georgia"/>
                <a:sym typeface="Georgia"/>
              </a:rPr>
              <a:t>Prompt disclosure of a suicide threat to a parent is both legal and prudent</a:t>
            </a:r>
          </a:p>
          <a:p>
            <a:pPr lvl="0">
              <a:spcBef>
                <a:spcPts val="400"/>
              </a:spcBef>
              <a:buClr>
                <a:schemeClr val="tx2"/>
              </a:buClr>
              <a:buSzPct val="85000"/>
            </a:pPr>
            <a:endParaRPr lang="en-US" sz="2600" dirty="0">
              <a:solidFill>
                <a:schemeClr val="dk1"/>
              </a:solidFill>
              <a:ea typeface="Georgia"/>
              <a:cs typeface="Georgia"/>
              <a:sym typeface="Georgia"/>
            </a:endParaRPr>
          </a:p>
          <a:p>
            <a:pPr lvl="0">
              <a:spcBef>
                <a:spcPts val="400"/>
              </a:spcBef>
              <a:buClr>
                <a:schemeClr val="tx2"/>
              </a:buClr>
              <a:buSzPct val="85000"/>
            </a:pPr>
            <a:r>
              <a:rPr lang="en-US" sz="2600" dirty="0">
                <a:solidFill>
                  <a:schemeClr val="dk1"/>
                </a:solidFill>
                <a:ea typeface="Georgia"/>
                <a:cs typeface="Georgia"/>
                <a:sym typeface="Georgia"/>
              </a:rPr>
              <a:t>Document steps taken and recommendations given (a sample student follow-up form is provided)</a:t>
            </a:r>
          </a:p>
          <a:p>
            <a:pPr marL="273050" lvl="0" indent="-213677">
              <a:spcBef>
                <a:spcPts val="220"/>
              </a:spcBef>
              <a:buClr>
                <a:schemeClr val="tx2"/>
              </a:buClr>
              <a:buSzPct val="85000"/>
            </a:pPr>
            <a:endParaRPr lang="en-US" sz="2600" dirty="0">
              <a:solidFill>
                <a:schemeClr val="dk1"/>
              </a:solidFill>
              <a:ea typeface="Georgia"/>
              <a:cs typeface="Georgia"/>
              <a:sym typeface="Georgia"/>
            </a:endParaRPr>
          </a:p>
          <a:p>
            <a:pPr lvl="0">
              <a:spcBef>
                <a:spcPts val="400"/>
              </a:spcBef>
              <a:buClr>
                <a:schemeClr val="tx2"/>
              </a:buClr>
              <a:buSzPct val="85000"/>
            </a:pPr>
            <a:r>
              <a:rPr lang="en-US" sz="2600" dirty="0">
                <a:solidFill>
                  <a:schemeClr val="dk1"/>
                </a:solidFill>
                <a:ea typeface="Georgia"/>
                <a:cs typeface="Georgia"/>
                <a:sym typeface="Georgia"/>
              </a:rPr>
              <a:t>Confidential materials should be stored under lock and key</a:t>
            </a:r>
          </a:p>
          <a:p>
            <a:pPr marL="273050" lvl="0" indent="-213677">
              <a:spcBef>
                <a:spcPts val="220"/>
              </a:spcBef>
              <a:buClr>
                <a:schemeClr val="tx2"/>
              </a:buClr>
              <a:buSzPct val="85000"/>
            </a:pPr>
            <a:endParaRPr lang="en-US" sz="2600" dirty="0">
              <a:solidFill>
                <a:schemeClr val="dk1"/>
              </a:solidFill>
              <a:ea typeface="Georgia"/>
              <a:cs typeface="Georgia"/>
              <a:sym typeface="Georgia"/>
            </a:endParaRPr>
          </a:p>
          <a:p>
            <a:pPr lvl="0">
              <a:spcBef>
                <a:spcPts val="400"/>
              </a:spcBef>
              <a:buClr>
                <a:schemeClr val="tx2"/>
              </a:buClr>
              <a:buSzPct val="85000"/>
            </a:pPr>
            <a:r>
              <a:rPr lang="en-US" sz="2600" dirty="0">
                <a:solidFill>
                  <a:schemeClr val="dk1"/>
                </a:solidFill>
                <a:ea typeface="Georgia"/>
                <a:cs typeface="Georgia"/>
                <a:sym typeface="Georgia"/>
              </a:rPr>
              <a:t>Always consult with the school legal department for questions regarding policies</a:t>
            </a:r>
          </a:p>
          <a:p>
            <a:pPr lvl="0">
              <a:spcBef>
                <a:spcPts val="400"/>
              </a:spcBef>
              <a:buClr>
                <a:schemeClr val="tx2"/>
              </a:buClr>
              <a:buSzPct val="85000"/>
            </a:pPr>
            <a:endParaRPr lang="en-US" sz="2600" dirty="0">
              <a:solidFill>
                <a:schemeClr val="dk1"/>
              </a:solidFill>
              <a:ea typeface="Georgia"/>
              <a:cs typeface="Georgia"/>
              <a:sym typeface="Georgia"/>
            </a:endParaRPr>
          </a:p>
          <a:p>
            <a:pPr marL="0" lvl="0" indent="0">
              <a:spcBef>
                <a:spcPts val="0"/>
              </a:spcBef>
              <a:buNone/>
            </a:pPr>
            <a:endParaRPr lang="en-US" dirty="0">
              <a:solidFill>
                <a:schemeClr val="dk1"/>
              </a:solidFill>
              <a:latin typeface="Georgia"/>
              <a:ea typeface="Georgia"/>
              <a:cs typeface="Georgia"/>
              <a:sym typeface="Georgia"/>
            </a:endParaRPr>
          </a:p>
          <a:p>
            <a:endParaRPr lang="en-US" dirty="0"/>
          </a:p>
        </p:txBody>
      </p:sp>
    </p:spTree>
    <p:extLst>
      <p:ext uri="{BB962C8B-B14F-4D97-AF65-F5344CB8AC3E}">
        <p14:creationId xmlns:p14="http://schemas.microsoft.com/office/powerpoint/2010/main" val="94824107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066800"/>
          </a:xfrm>
        </p:spPr>
        <p:txBody>
          <a:bodyPr/>
          <a:lstStyle/>
          <a:p>
            <a:r>
              <a:rPr lang="en-US" dirty="0"/>
              <a:t>Advice on Follow Up</a:t>
            </a:r>
          </a:p>
        </p:txBody>
      </p:sp>
      <p:sp>
        <p:nvSpPr>
          <p:cNvPr id="3" name="Content Placeholder 2"/>
          <p:cNvSpPr>
            <a:spLocks noGrp="1"/>
          </p:cNvSpPr>
          <p:nvPr>
            <p:ph idx="1"/>
          </p:nvPr>
        </p:nvSpPr>
        <p:spPr>
          <a:xfrm>
            <a:off x="457200" y="1676400"/>
            <a:ext cx="8229600" cy="4325112"/>
          </a:xfrm>
        </p:spPr>
        <p:txBody>
          <a:bodyPr/>
          <a:lstStyle/>
          <a:p>
            <a:pPr marL="0" lvl="0" indent="0">
              <a:spcBef>
                <a:spcPts val="0"/>
              </a:spcBef>
              <a:buClr>
                <a:schemeClr val="accent1"/>
              </a:buClr>
              <a:buSzPct val="85000"/>
              <a:buNone/>
            </a:pPr>
            <a:r>
              <a:rPr lang="en-US" sz="2200" dirty="0">
                <a:solidFill>
                  <a:schemeClr val="dk1"/>
                </a:solidFill>
                <a:ea typeface="Georgia"/>
                <a:cs typeface="Georgia"/>
                <a:sym typeface="Georgia"/>
              </a:rPr>
              <a:t>“</a:t>
            </a:r>
            <a:r>
              <a:rPr lang="en-US" sz="2400" dirty="0">
                <a:solidFill>
                  <a:schemeClr val="dk1"/>
                </a:solidFill>
                <a:ea typeface="Georgia"/>
                <a:cs typeface="Georgia"/>
                <a:sym typeface="Georgia"/>
              </a:rPr>
              <a:t>A lot more kids come forward but that’s what you want. It’s happening anyway. We’re not creating anything, we’re just trying to bring it to the surface so we can help.” (J. Gagnon)</a:t>
            </a:r>
          </a:p>
          <a:p>
            <a:pPr marL="273050" lvl="0" indent="-175895">
              <a:spcBef>
                <a:spcPts val="360"/>
              </a:spcBef>
              <a:buClr>
                <a:schemeClr val="accent1"/>
              </a:buClr>
              <a:buNone/>
            </a:pPr>
            <a:endParaRPr lang="en-US" sz="2400" dirty="0">
              <a:solidFill>
                <a:schemeClr val="dk1"/>
              </a:solidFill>
              <a:ea typeface="Georgia"/>
              <a:cs typeface="Georgia"/>
              <a:sym typeface="Georgia"/>
            </a:endParaRPr>
          </a:p>
          <a:p>
            <a:pPr marL="0" lvl="0" indent="0">
              <a:spcBef>
                <a:spcPts val="400"/>
              </a:spcBef>
              <a:buClr>
                <a:schemeClr val="accent1"/>
              </a:buClr>
              <a:buSzPct val="85000"/>
              <a:buNone/>
            </a:pPr>
            <a:r>
              <a:rPr lang="en-US" sz="2400" dirty="0">
                <a:solidFill>
                  <a:schemeClr val="dk1"/>
                </a:solidFill>
                <a:ea typeface="Georgia"/>
                <a:cs typeface="Georgia"/>
                <a:sym typeface="Georgia"/>
              </a:rPr>
              <a:t>Some schools utilize a color-coded system to score the BSADs by priority:</a:t>
            </a:r>
          </a:p>
          <a:p>
            <a:pPr marL="812800" lvl="1" indent="-342900">
              <a:buClr>
                <a:schemeClr val="tx2"/>
              </a:buClr>
              <a:buSzPct val="85000"/>
              <a:buFont typeface="Georgia" panose="02040502050405020303" pitchFamily="18" charset="0"/>
              <a:buChar char="−"/>
            </a:pPr>
            <a:r>
              <a:rPr lang="en-US" sz="2400" dirty="0">
                <a:solidFill>
                  <a:schemeClr val="dk1"/>
                </a:solidFill>
                <a:ea typeface="Merriweather"/>
                <a:cs typeface="Merriweather"/>
                <a:sym typeface="Georgia"/>
              </a:rPr>
              <a:t>Red:  need to follow up with today</a:t>
            </a:r>
          </a:p>
          <a:p>
            <a:pPr marL="812800" lvl="1" indent="-342900">
              <a:buClr>
                <a:schemeClr val="tx2"/>
              </a:buClr>
              <a:buSzPct val="85000"/>
              <a:buFont typeface="Georgia" panose="02040502050405020303" pitchFamily="18" charset="0"/>
              <a:buChar char="−"/>
            </a:pPr>
            <a:r>
              <a:rPr lang="en-US" sz="2400" dirty="0">
                <a:solidFill>
                  <a:schemeClr val="dk1"/>
                </a:solidFill>
                <a:ea typeface="Merriweather"/>
                <a:cs typeface="Merriweather"/>
                <a:sym typeface="Georgia"/>
              </a:rPr>
              <a:t>Orange: need to follow up within 48 hours</a:t>
            </a:r>
          </a:p>
          <a:p>
            <a:pPr marL="812800" lvl="1" indent="-342900">
              <a:buClr>
                <a:schemeClr val="tx2"/>
              </a:buClr>
              <a:buSzPct val="85000"/>
              <a:buFont typeface="Georgia" panose="02040502050405020303" pitchFamily="18" charset="0"/>
              <a:buChar char="−"/>
            </a:pPr>
            <a:r>
              <a:rPr lang="en-US" sz="2400" dirty="0">
                <a:solidFill>
                  <a:schemeClr val="dk1"/>
                </a:solidFill>
                <a:ea typeface="Merriweather"/>
                <a:cs typeface="Merriweather"/>
                <a:sym typeface="Georgia"/>
              </a:rPr>
              <a:t>Yellow: need to follow up with within a week</a:t>
            </a:r>
          </a:p>
          <a:p>
            <a:pPr marL="812800" lvl="1" indent="-342900">
              <a:buClr>
                <a:schemeClr val="tx2"/>
              </a:buClr>
              <a:buSzPct val="85000"/>
              <a:buFont typeface="Georgia" panose="02040502050405020303" pitchFamily="18" charset="0"/>
              <a:buChar char="−"/>
            </a:pPr>
            <a:r>
              <a:rPr lang="en-US" sz="2400" dirty="0">
                <a:solidFill>
                  <a:schemeClr val="dk1"/>
                </a:solidFill>
                <a:ea typeface="Merriweather"/>
                <a:cs typeface="Merriweather"/>
                <a:sym typeface="Georgia"/>
              </a:rPr>
              <a:t>Green: good to go</a:t>
            </a:r>
          </a:p>
          <a:p>
            <a:pPr marL="0" lvl="0" indent="0">
              <a:spcBef>
                <a:spcPts val="0"/>
              </a:spcBef>
              <a:buNone/>
            </a:pPr>
            <a:endParaRPr lang="en-US" sz="2400" dirty="0">
              <a:solidFill>
                <a:schemeClr val="dk1"/>
              </a:solidFill>
              <a:ea typeface="Georgia"/>
              <a:cs typeface="Georgia"/>
              <a:sym typeface="Georgia"/>
            </a:endParaRPr>
          </a:p>
          <a:p>
            <a:endParaRPr lang="en-US" sz="2400" dirty="0"/>
          </a:p>
        </p:txBody>
      </p:sp>
    </p:spTree>
    <p:extLst>
      <p:ext uri="{BB962C8B-B14F-4D97-AF65-F5344CB8AC3E}">
        <p14:creationId xmlns:p14="http://schemas.microsoft.com/office/powerpoint/2010/main" val="75704640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066800"/>
          </a:xfrm>
        </p:spPr>
        <p:txBody>
          <a:bodyPr/>
          <a:lstStyle/>
          <a:p>
            <a:r>
              <a:rPr lang="en-US" dirty="0"/>
              <a:t>Student Follow-Up </a:t>
            </a:r>
            <a:r>
              <a:rPr lang="en-US" u="sng" dirty="0" err="1"/>
              <a:t>ACT</a:t>
            </a:r>
            <a:r>
              <a:rPr lang="en-US" dirty="0" err="1"/>
              <a:t>ivity</a:t>
            </a:r>
            <a:endParaRPr lang="en-US" dirty="0"/>
          </a:p>
        </p:txBody>
      </p:sp>
      <p:sp>
        <p:nvSpPr>
          <p:cNvPr id="3" name="Content Placeholder 2"/>
          <p:cNvSpPr>
            <a:spLocks noGrp="1"/>
          </p:cNvSpPr>
          <p:nvPr>
            <p:ph idx="1"/>
          </p:nvPr>
        </p:nvSpPr>
        <p:spPr/>
        <p:txBody>
          <a:bodyPr/>
          <a:lstStyle/>
          <a:p>
            <a:r>
              <a:rPr lang="en-US" b="1" dirty="0"/>
              <a:t>In groups, score the sample BSAD screening forms and response cards for students A-G</a:t>
            </a:r>
          </a:p>
          <a:p>
            <a:pPr lvl="1"/>
            <a:r>
              <a:rPr lang="en-US" dirty="0">
                <a:solidFill>
                  <a:schemeClr val="tx1"/>
                </a:solidFill>
              </a:rPr>
              <a:t>Which students require follow-up?</a:t>
            </a:r>
          </a:p>
          <a:p>
            <a:pPr lvl="1"/>
            <a:r>
              <a:rPr lang="en-US" dirty="0">
                <a:solidFill>
                  <a:schemeClr val="tx1"/>
                </a:solidFill>
              </a:rPr>
              <a:t>Which students would you want to see first? Why?</a:t>
            </a:r>
          </a:p>
          <a:p>
            <a:pPr lvl="1"/>
            <a:r>
              <a:rPr lang="en-US" dirty="0">
                <a:solidFill>
                  <a:schemeClr val="tx1"/>
                </a:solidFill>
              </a:rPr>
              <a:t>Besides referral for mental health assessment/treatment, what other follow-up might be appropriate for these students?</a:t>
            </a:r>
          </a:p>
          <a:p>
            <a:endParaRPr lang="en-US" dirty="0"/>
          </a:p>
        </p:txBody>
      </p:sp>
    </p:spTree>
    <p:extLst>
      <p:ext uri="{BB962C8B-B14F-4D97-AF65-F5344CB8AC3E}">
        <p14:creationId xmlns:p14="http://schemas.microsoft.com/office/powerpoint/2010/main" val="10097259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066800"/>
          </a:xfrm>
        </p:spPr>
        <p:txBody>
          <a:bodyPr/>
          <a:lstStyle/>
          <a:p>
            <a:r>
              <a:rPr lang="en-US" dirty="0"/>
              <a:t>Myths and Facts</a:t>
            </a:r>
          </a:p>
        </p:txBody>
      </p:sp>
      <p:sp>
        <p:nvSpPr>
          <p:cNvPr id="3" name="Content Placeholder 2"/>
          <p:cNvSpPr>
            <a:spLocks noGrp="1"/>
          </p:cNvSpPr>
          <p:nvPr>
            <p:ph idx="1"/>
          </p:nvPr>
        </p:nvSpPr>
        <p:spPr>
          <a:xfrm>
            <a:off x="457200" y="1676400"/>
            <a:ext cx="8229600" cy="4325112"/>
          </a:xfrm>
        </p:spPr>
        <p:txBody>
          <a:bodyPr>
            <a:normAutofit fontScale="92500" lnSpcReduction="10000"/>
          </a:bodyPr>
          <a:lstStyle/>
          <a:p>
            <a:pPr marL="109728" indent="0">
              <a:buNone/>
            </a:pPr>
            <a:r>
              <a:rPr lang="en-US" b="1" dirty="0"/>
              <a:t>MYTH</a:t>
            </a:r>
            <a:r>
              <a:rPr lang="en-US" dirty="0"/>
              <a:t>: </a:t>
            </a:r>
          </a:p>
          <a:p>
            <a:pPr marL="109728" indent="0">
              <a:buNone/>
            </a:pPr>
            <a:r>
              <a:rPr lang="en-US" dirty="0"/>
              <a:t>Talking to students about suicide or asking a student if they are suicidal is risky because it might put the idea in their head.</a:t>
            </a:r>
          </a:p>
          <a:p>
            <a:endParaRPr lang="en-US" dirty="0"/>
          </a:p>
          <a:p>
            <a:pPr marL="109728" indent="0">
              <a:buNone/>
            </a:pPr>
            <a:r>
              <a:rPr lang="en-US" b="1" dirty="0"/>
              <a:t>FACT:  </a:t>
            </a:r>
          </a:p>
          <a:p>
            <a:r>
              <a:rPr lang="en-US" dirty="0"/>
              <a:t>You don't give a suicidal person morbid ideas by talking about suicide. </a:t>
            </a:r>
          </a:p>
          <a:p>
            <a:r>
              <a:rPr lang="en-US" dirty="0"/>
              <a:t>The opposite is true. Bringing up the subject of suicide and discussing it openly is one of the most helpful things you can do. </a:t>
            </a:r>
          </a:p>
        </p:txBody>
      </p:sp>
    </p:spTree>
    <p:extLst>
      <p:ext uri="{BB962C8B-B14F-4D97-AF65-F5344CB8AC3E}">
        <p14:creationId xmlns:p14="http://schemas.microsoft.com/office/powerpoint/2010/main" val="2049388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22312" y="1981200"/>
            <a:ext cx="8116887" cy="1362075"/>
          </a:xfrm>
        </p:spPr>
        <p:txBody>
          <a:bodyPr/>
          <a:lstStyle/>
          <a:p>
            <a:r>
              <a:rPr lang="en-US" dirty="0"/>
              <a:t>Planning for Universal Prevention</a:t>
            </a:r>
          </a:p>
        </p:txBody>
      </p:sp>
      <p:sp>
        <p:nvSpPr>
          <p:cNvPr id="5" name="Text Placeholder 4"/>
          <p:cNvSpPr>
            <a:spLocks noGrp="1"/>
          </p:cNvSpPr>
          <p:nvPr>
            <p:ph type="body" idx="1"/>
          </p:nvPr>
        </p:nvSpPr>
        <p:spPr/>
        <p:txBody>
          <a:bodyPr/>
          <a:lstStyle/>
          <a:p>
            <a:r>
              <a:rPr lang="en-US" dirty="0"/>
              <a:t>Ensuring you’re ready for the SOS Program</a:t>
            </a:r>
          </a:p>
        </p:txBody>
      </p:sp>
    </p:spTree>
    <p:extLst>
      <p:ext uri="{BB962C8B-B14F-4D97-AF65-F5344CB8AC3E}">
        <p14:creationId xmlns:p14="http://schemas.microsoft.com/office/powerpoint/2010/main" val="192411492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066800"/>
          </a:xfrm>
        </p:spPr>
        <p:txBody>
          <a:bodyPr/>
          <a:lstStyle/>
          <a:p>
            <a:r>
              <a:rPr lang="en-US" dirty="0"/>
              <a:t>Planning Step-by-Step</a:t>
            </a:r>
          </a:p>
        </p:txBody>
      </p:sp>
      <p:sp>
        <p:nvSpPr>
          <p:cNvPr id="3" name="Content Placeholder 2"/>
          <p:cNvSpPr>
            <a:spLocks noGrp="1"/>
          </p:cNvSpPr>
          <p:nvPr>
            <p:ph idx="1"/>
          </p:nvPr>
        </p:nvSpPr>
        <p:spPr>
          <a:xfrm>
            <a:off x="457200" y="1752600"/>
            <a:ext cx="8229600" cy="4325112"/>
          </a:xfrm>
        </p:spPr>
        <p:txBody>
          <a:bodyPr>
            <a:normAutofit/>
          </a:bodyPr>
          <a:lstStyle/>
          <a:p>
            <a:pPr marL="527050" indent="-457200">
              <a:lnSpc>
                <a:spcPct val="90000"/>
              </a:lnSpc>
              <a:spcBef>
                <a:spcPts val="440"/>
              </a:spcBef>
              <a:buClr>
                <a:schemeClr val="tx2"/>
              </a:buClr>
              <a:buSzPct val="85000"/>
              <a:buFont typeface="+mj-lt"/>
              <a:buAutoNum type="arabicPeriod"/>
            </a:pPr>
            <a:r>
              <a:rPr lang="en-US" dirty="0">
                <a:solidFill>
                  <a:schemeClr val="dk1"/>
                </a:solidFill>
                <a:ea typeface="Georgia"/>
                <a:cs typeface="Georgia"/>
              </a:rPr>
              <a:t>Identify and train implementation team</a:t>
            </a:r>
          </a:p>
          <a:p>
            <a:pPr marL="527050" indent="-457200">
              <a:lnSpc>
                <a:spcPct val="90000"/>
              </a:lnSpc>
              <a:spcBef>
                <a:spcPts val="440"/>
              </a:spcBef>
              <a:buClr>
                <a:schemeClr val="tx2"/>
              </a:buClr>
              <a:buSzPct val="85000"/>
              <a:buFont typeface="+mj-lt"/>
              <a:buAutoNum type="arabicPeriod"/>
            </a:pPr>
            <a:endParaRPr lang="en-US" dirty="0">
              <a:solidFill>
                <a:schemeClr val="dk1"/>
              </a:solidFill>
              <a:ea typeface="Georgia"/>
              <a:cs typeface="Georgia"/>
            </a:endParaRPr>
          </a:p>
          <a:p>
            <a:pPr marL="527050" indent="-457200">
              <a:lnSpc>
                <a:spcPct val="90000"/>
              </a:lnSpc>
              <a:spcBef>
                <a:spcPts val="440"/>
              </a:spcBef>
              <a:buClr>
                <a:schemeClr val="tx2"/>
              </a:buClr>
              <a:buSzPct val="85000"/>
              <a:buFont typeface="+mj-lt"/>
              <a:buAutoNum type="arabicPeriod"/>
            </a:pPr>
            <a:r>
              <a:rPr lang="en-US" dirty="0">
                <a:solidFill>
                  <a:schemeClr val="dk1"/>
                </a:solidFill>
                <a:ea typeface="Georgia"/>
                <a:cs typeface="Georgia"/>
              </a:rPr>
              <a:t>Scheduling and logistics</a:t>
            </a:r>
          </a:p>
          <a:p>
            <a:pPr marL="527050" indent="-457200">
              <a:lnSpc>
                <a:spcPct val="90000"/>
              </a:lnSpc>
              <a:spcBef>
                <a:spcPts val="440"/>
              </a:spcBef>
              <a:buClr>
                <a:schemeClr val="tx2"/>
              </a:buClr>
              <a:buSzPct val="85000"/>
              <a:buFont typeface="+mj-lt"/>
              <a:buAutoNum type="arabicPeriod"/>
            </a:pPr>
            <a:endParaRPr lang="en-US" dirty="0">
              <a:solidFill>
                <a:schemeClr val="dk1"/>
              </a:solidFill>
              <a:ea typeface="Georgia"/>
              <a:cs typeface="Georgia"/>
            </a:endParaRPr>
          </a:p>
          <a:p>
            <a:pPr marL="527050" indent="-457200">
              <a:lnSpc>
                <a:spcPct val="90000"/>
              </a:lnSpc>
              <a:spcBef>
                <a:spcPts val="440"/>
              </a:spcBef>
              <a:buClr>
                <a:schemeClr val="tx2"/>
              </a:buClr>
              <a:buSzPct val="85000"/>
              <a:buFont typeface="+mj-lt"/>
              <a:buAutoNum type="arabicPeriod"/>
            </a:pPr>
            <a:r>
              <a:rPr lang="en-US" dirty="0">
                <a:solidFill>
                  <a:schemeClr val="dk1"/>
                </a:solidFill>
                <a:ea typeface="Georgia"/>
                <a:cs typeface="Georgia"/>
              </a:rPr>
              <a:t>Prepare for follow up with students in need</a:t>
            </a:r>
          </a:p>
          <a:p>
            <a:pPr marL="527050" indent="-457200">
              <a:lnSpc>
                <a:spcPct val="90000"/>
              </a:lnSpc>
              <a:spcBef>
                <a:spcPts val="440"/>
              </a:spcBef>
              <a:buClr>
                <a:schemeClr val="tx2"/>
              </a:buClr>
              <a:buSzPct val="85000"/>
              <a:buFont typeface="+mj-lt"/>
              <a:buAutoNum type="arabicPeriod"/>
            </a:pPr>
            <a:endParaRPr lang="en-US" dirty="0">
              <a:solidFill>
                <a:schemeClr val="dk1"/>
              </a:solidFill>
              <a:ea typeface="Georgia"/>
              <a:cs typeface="Georgia"/>
            </a:endParaRPr>
          </a:p>
          <a:p>
            <a:pPr marL="527050" indent="-457200">
              <a:lnSpc>
                <a:spcPct val="90000"/>
              </a:lnSpc>
              <a:spcBef>
                <a:spcPts val="440"/>
              </a:spcBef>
              <a:buClr>
                <a:schemeClr val="tx2"/>
              </a:buClr>
              <a:buSzPct val="85000"/>
              <a:buFont typeface="+mj-lt"/>
              <a:buAutoNum type="arabicPeriod"/>
            </a:pPr>
            <a:r>
              <a:rPr lang="en-US" dirty="0">
                <a:solidFill>
                  <a:schemeClr val="dk1"/>
                </a:solidFill>
                <a:ea typeface="Georgia"/>
                <a:cs typeface="Georgia"/>
              </a:rPr>
              <a:t>Train the trusted adults: including staff and parents</a:t>
            </a:r>
          </a:p>
          <a:p>
            <a:pPr marL="527050" indent="-457200">
              <a:lnSpc>
                <a:spcPct val="90000"/>
              </a:lnSpc>
              <a:spcBef>
                <a:spcPts val="440"/>
              </a:spcBef>
              <a:buClr>
                <a:schemeClr val="tx2"/>
              </a:buClr>
              <a:buSzPct val="85000"/>
              <a:buFont typeface="+mj-lt"/>
              <a:buAutoNum type="arabicPeriod"/>
            </a:pPr>
            <a:endParaRPr lang="en-US" dirty="0">
              <a:solidFill>
                <a:schemeClr val="dk1"/>
              </a:solidFill>
              <a:ea typeface="Georgia"/>
              <a:cs typeface="Georgia"/>
            </a:endParaRPr>
          </a:p>
          <a:p>
            <a:pPr marL="527050" indent="-457200">
              <a:lnSpc>
                <a:spcPct val="90000"/>
              </a:lnSpc>
              <a:spcBef>
                <a:spcPts val="440"/>
              </a:spcBef>
              <a:buClr>
                <a:schemeClr val="tx2"/>
              </a:buClr>
              <a:buSzPct val="85000"/>
              <a:buFont typeface="+mj-lt"/>
              <a:buAutoNum type="arabicPeriod"/>
            </a:pPr>
            <a:r>
              <a:rPr lang="en-US" dirty="0">
                <a:solidFill>
                  <a:schemeClr val="dk1"/>
                </a:solidFill>
                <a:ea typeface="Georgia"/>
                <a:cs typeface="Georgia"/>
              </a:rPr>
              <a:t>Implement!</a:t>
            </a:r>
          </a:p>
          <a:p>
            <a:endParaRPr lang="en-US" dirty="0"/>
          </a:p>
        </p:txBody>
      </p:sp>
    </p:spTree>
    <p:extLst>
      <p:ext uri="{BB962C8B-B14F-4D97-AF65-F5344CB8AC3E}">
        <p14:creationId xmlns:p14="http://schemas.microsoft.com/office/powerpoint/2010/main" val="81823646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066800"/>
          </a:xfrm>
        </p:spPr>
        <p:txBody>
          <a:bodyPr>
            <a:normAutofit/>
          </a:bodyPr>
          <a:lstStyle/>
          <a:p>
            <a:r>
              <a:rPr lang="en-US" dirty="0"/>
              <a:t>1. Identify and Train Team</a:t>
            </a:r>
          </a:p>
        </p:txBody>
      </p:sp>
      <p:sp>
        <p:nvSpPr>
          <p:cNvPr id="3" name="Content Placeholder 2"/>
          <p:cNvSpPr>
            <a:spLocks noGrp="1"/>
          </p:cNvSpPr>
          <p:nvPr>
            <p:ph idx="1"/>
          </p:nvPr>
        </p:nvSpPr>
        <p:spPr>
          <a:xfrm>
            <a:off x="457200" y="1600200"/>
            <a:ext cx="8229600" cy="5181600"/>
          </a:xfrm>
        </p:spPr>
        <p:txBody>
          <a:bodyPr>
            <a:normAutofit fontScale="77500" lnSpcReduction="20000"/>
          </a:bodyPr>
          <a:lstStyle/>
          <a:p>
            <a:r>
              <a:rPr lang="en-US" b="1" dirty="0"/>
              <a:t>Who should be on the implementation team?</a:t>
            </a:r>
          </a:p>
          <a:p>
            <a:pPr lvl="1"/>
            <a:r>
              <a:rPr lang="en-US" dirty="0">
                <a:solidFill>
                  <a:schemeClr val="tx1"/>
                </a:solidFill>
              </a:rPr>
              <a:t>Who are the key mental health staff in your district?</a:t>
            </a:r>
          </a:p>
          <a:p>
            <a:pPr lvl="1"/>
            <a:r>
              <a:rPr lang="en-US" dirty="0">
                <a:solidFill>
                  <a:schemeClr val="tx1"/>
                </a:solidFill>
              </a:rPr>
              <a:t>Who are your advocates in the school?</a:t>
            </a:r>
          </a:p>
          <a:p>
            <a:pPr lvl="1"/>
            <a:r>
              <a:rPr lang="en-US" dirty="0">
                <a:solidFill>
                  <a:schemeClr val="tx1"/>
                </a:solidFill>
              </a:rPr>
              <a:t>Are there outside agencies that can assist with day of implementation?</a:t>
            </a:r>
          </a:p>
          <a:p>
            <a:pPr lvl="1"/>
            <a:r>
              <a:rPr lang="en-US" dirty="0">
                <a:solidFill>
                  <a:schemeClr val="tx1"/>
                </a:solidFill>
              </a:rPr>
              <a:t>Who else?</a:t>
            </a:r>
          </a:p>
          <a:p>
            <a:pPr lvl="1"/>
            <a:endParaRPr lang="en-US" dirty="0">
              <a:solidFill>
                <a:schemeClr val="tx1"/>
              </a:solidFill>
            </a:endParaRPr>
          </a:p>
          <a:p>
            <a:r>
              <a:rPr lang="en-US" b="1" dirty="0"/>
              <a:t>Define roles and responsibilities of team members</a:t>
            </a:r>
          </a:p>
          <a:p>
            <a:pPr lvl="1"/>
            <a:r>
              <a:rPr lang="en-US" dirty="0">
                <a:solidFill>
                  <a:schemeClr val="tx1"/>
                </a:solidFill>
              </a:rPr>
              <a:t>Prior to program implementation</a:t>
            </a:r>
          </a:p>
          <a:p>
            <a:pPr lvl="1"/>
            <a:r>
              <a:rPr lang="en-US" dirty="0">
                <a:solidFill>
                  <a:schemeClr val="tx1"/>
                </a:solidFill>
              </a:rPr>
              <a:t>On the day of</a:t>
            </a:r>
          </a:p>
          <a:p>
            <a:pPr lvl="1"/>
            <a:r>
              <a:rPr lang="en-US" dirty="0">
                <a:solidFill>
                  <a:schemeClr val="tx1"/>
                </a:solidFill>
              </a:rPr>
              <a:t>Immediately after</a:t>
            </a:r>
          </a:p>
          <a:p>
            <a:pPr lvl="1"/>
            <a:r>
              <a:rPr lang="en-US" dirty="0">
                <a:solidFill>
                  <a:schemeClr val="tx1"/>
                </a:solidFill>
              </a:rPr>
              <a:t>Year-round</a:t>
            </a:r>
          </a:p>
          <a:p>
            <a:pPr lvl="1"/>
            <a:endParaRPr lang="en-US" dirty="0">
              <a:solidFill>
                <a:schemeClr val="tx1"/>
              </a:solidFill>
            </a:endParaRPr>
          </a:p>
          <a:p>
            <a:pPr lvl="0"/>
            <a:r>
              <a:rPr lang="en-US" b="1" dirty="0">
                <a:ea typeface="Merriweather"/>
                <a:cs typeface="Merriweather"/>
                <a:sym typeface="Merriweather"/>
              </a:rPr>
              <a:t>Utilize Training Trusted Adults DVD and and/or Plan, Prepare, Prevent 90-minute online module</a:t>
            </a:r>
            <a:r>
              <a:rPr lang="en-US" b="1" dirty="0">
                <a:sym typeface="Merriweather"/>
              </a:rPr>
              <a:t> to help prep team</a:t>
            </a:r>
          </a:p>
          <a:p>
            <a:endParaRPr lang="en-US" b="1" dirty="0">
              <a:ea typeface="Merriweather"/>
              <a:cs typeface="Merriweather"/>
              <a:sym typeface="Merriweather"/>
            </a:endParaRPr>
          </a:p>
          <a:p>
            <a:r>
              <a:rPr lang="en-US" b="1" dirty="0">
                <a:ea typeface="Merriweather"/>
                <a:cs typeface="Merriweather"/>
                <a:sym typeface="Merriweather"/>
              </a:rPr>
              <a:t>Familiarize yourselves with student video, discussion guide, screening forms, etc.</a:t>
            </a:r>
          </a:p>
          <a:p>
            <a:pPr lvl="0"/>
            <a:endParaRPr lang="en-US" dirty="0">
              <a:solidFill>
                <a:schemeClr val="dk1"/>
              </a:solidFill>
              <a:ea typeface="Merriweather"/>
              <a:cs typeface="Merriweather"/>
              <a:sym typeface="Merriweather"/>
            </a:endParaRPr>
          </a:p>
        </p:txBody>
      </p:sp>
    </p:spTree>
    <p:extLst>
      <p:ext uri="{BB962C8B-B14F-4D97-AF65-F5344CB8AC3E}">
        <p14:creationId xmlns:p14="http://schemas.microsoft.com/office/powerpoint/2010/main" val="2324441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10" end="1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2" end="12"/>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066800"/>
          </a:xfrm>
        </p:spPr>
        <p:txBody>
          <a:bodyPr>
            <a:normAutofit/>
          </a:bodyPr>
          <a:lstStyle/>
          <a:p>
            <a:r>
              <a:rPr lang="en-US" dirty="0"/>
              <a:t>2. Scheduling and Logistics</a:t>
            </a:r>
          </a:p>
        </p:txBody>
      </p:sp>
      <p:sp>
        <p:nvSpPr>
          <p:cNvPr id="3" name="Content Placeholder 2"/>
          <p:cNvSpPr>
            <a:spLocks noGrp="1"/>
          </p:cNvSpPr>
          <p:nvPr>
            <p:ph idx="1"/>
          </p:nvPr>
        </p:nvSpPr>
        <p:spPr>
          <a:xfrm>
            <a:off x="457200" y="1542288"/>
            <a:ext cx="8305800" cy="5087112"/>
          </a:xfrm>
        </p:spPr>
        <p:txBody>
          <a:bodyPr>
            <a:normAutofit lnSpcReduction="10000"/>
          </a:bodyPr>
          <a:lstStyle/>
          <a:p>
            <a:pPr marL="342900" indent="-342900">
              <a:spcBef>
                <a:spcPts val="440"/>
              </a:spcBef>
              <a:buClr>
                <a:schemeClr val="tx2"/>
              </a:buClr>
              <a:buSzPct val="85000"/>
              <a:buFont typeface="Arial" panose="020B0604020202020204" pitchFamily="34" charset="0"/>
              <a:buChar char="•"/>
            </a:pPr>
            <a:r>
              <a:rPr lang="en-US" b="1" dirty="0">
                <a:ea typeface="Merriweather"/>
                <a:cs typeface="Merriweather"/>
                <a:sym typeface="Merriweather"/>
              </a:rPr>
              <a:t>Dates and times for SOS Program</a:t>
            </a:r>
          </a:p>
          <a:p>
            <a:pPr lvl="1">
              <a:lnSpc>
                <a:spcPct val="90000"/>
              </a:lnSpc>
              <a:buSzPct val="85000"/>
            </a:pPr>
            <a:r>
              <a:rPr lang="en-US" sz="2200" dirty="0">
                <a:solidFill>
                  <a:schemeClr val="tx1"/>
                </a:solidFill>
                <a:sym typeface="Merriweather"/>
              </a:rPr>
              <a:t>Time for follow-up</a:t>
            </a:r>
          </a:p>
          <a:p>
            <a:pPr marL="342900" indent="-342900">
              <a:spcBef>
                <a:spcPts val="440"/>
              </a:spcBef>
              <a:buClr>
                <a:schemeClr val="tx2"/>
              </a:buClr>
              <a:buSzPct val="85000"/>
              <a:buFont typeface="Arial" panose="020B0604020202020204" pitchFamily="34" charset="0"/>
              <a:buChar char="•"/>
            </a:pPr>
            <a:r>
              <a:rPr lang="en-US" b="1" dirty="0">
                <a:ea typeface="Merriweather"/>
                <a:cs typeface="Merriweather"/>
                <a:sym typeface="Merriweather"/>
              </a:rPr>
              <a:t>Student population to be served</a:t>
            </a:r>
          </a:p>
          <a:p>
            <a:pPr lvl="1">
              <a:lnSpc>
                <a:spcPct val="90000"/>
              </a:lnSpc>
              <a:buSzPct val="85000"/>
            </a:pPr>
            <a:r>
              <a:rPr lang="en-US" sz="2200" dirty="0">
                <a:solidFill>
                  <a:schemeClr val="tx1"/>
                </a:solidFill>
                <a:sym typeface="Merriweather"/>
              </a:rPr>
              <a:t>Pilot groups</a:t>
            </a:r>
          </a:p>
          <a:p>
            <a:pPr lvl="1">
              <a:lnSpc>
                <a:spcPct val="90000"/>
              </a:lnSpc>
              <a:buSzPct val="85000"/>
            </a:pPr>
            <a:r>
              <a:rPr lang="en-US" sz="2200" dirty="0">
                <a:solidFill>
                  <a:schemeClr val="tx1"/>
                </a:solidFill>
                <a:sym typeface="Merriweather"/>
              </a:rPr>
              <a:t>Integration into curriculum</a:t>
            </a:r>
          </a:p>
          <a:p>
            <a:pPr marL="342900" indent="-342900">
              <a:spcBef>
                <a:spcPts val="440"/>
              </a:spcBef>
              <a:buClr>
                <a:schemeClr val="tx2"/>
              </a:buClr>
              <a:buSzPct val="85000"/>
              <a:buFont typeface="Arial" panose="020B0604020202020204" pitchFamily="34" charset="0"/>
              <a:buChar char="•"/>
            </a:pPr>
            <a:r>
              <a:rPr lang="en-US" b="1" dirty="0">
                <a:ea typeface="Merriweather"/>
                <a:cs typeface="Merriweather"/>
                <a:sym typeface="Merriweather"/>
              </a:rPr>
              <a:t>Classroom setting</a:t>
            </a:r>
          </a:p>
          <a:p>
            <a:pPr lvl="1">
              <a:lnSpc>
                <a:spcPct val="90000"/>
              </a:lnSpc>
              <a:buSzPct val="85000"/>
            </a:pPr>
            <a:r>
              <a:rPr lang="en-US" sz="2200" dirty="0">
                <a:solidFill>
                  <a:schemeClr val="tx1"/>
                </a:solidFill>
                <a:sym typeface="Merriweather"/>
              </a:rPr>
              <a:t>Avoid large assemblies/presentations</a:t>
            </a:r>
          </a:p>
          <a:p>
            <a:pPr marL="342900" indent="-342900">
              <a:spcBef>
                <a:spcPts val="440"/>
              </a:spcBef>
              <a:buClr>
                <a:schemeClr val="tx2"/>
              </a:buClr>
              <a:buSzPct val="85000"/>
              <a:buFont typeface="Arial" panose="020B0604020202020204" pitchFamily="34" charset="0"/>
              <a:buChar char="•"/>
            </a:pPr>
            <a:r>
              <a:rPr lang="en-US" b="1" dirty="0">
                <a:ea typeface="Merriweather"/>
                <a:cs typeface="Merriweather"/>
                <a:sym typeface="Merriweather"/>
              </a:rPr>
              <a:t>Alternate settings available</a:t>
            </a:r>
          </a:p>
          <a:p>
            <a:pPr lvl="1">
              <a:lnSpc>
                <a:spcPct val="90000"/>
              </a:lnSpc>
              <a:buSzPct val="85000"/>
            </a:pPr>
            <a:r>
              <a:rPr lang="en-US" sz="2200" dirty="0">
                <a:solidFill>
                  <a:schemeClr val="tx1"/>
                </a:solidFill>
                <a:sym typeface="Merriweather"/>
              </a:rPr>
              <a:t>For those who need to step out or opt out of program</a:t>
            </a:r>
          </a:p>
          <a:p>
            <a:pPr marL="342900" indent="-342900">
              <a:spcBef>
                <a:spcPts val="440"/>
              </a:spcBef>
              <a:buClr>
                <a:schemeClr val="tx2"/>
              </a:buClr>
              <a:buSzPct val="85000"/>
              <a:buFont typeface="Arial" panose="020B0604020202020204" pitchFamily="34" charset="0"/>
              <a:buChar char="•"/>
            </a:pPr>
            <a:r>
              <a:rPr lang="en-US" b="1" dirty="0">
                <a:ea typeface="Merriweather"/>
                <a:cs typeface="Merriweather"/>
              </a:rPr>
              <a:t>Review and update school policies for handling suicidal disclosure, parental consent, record keeping, etc. </a:t>
            </a:r>
            <a:endParaRPr lang="en-US" b="1" dirty="0"/>
          </a:p>
          <a:p>
            <a:pPr lvl="1">
              <a:buSzPct val="85000"/>
            </a:pPr>
            <a:r>
              <a:rPr lang="en-US" sz="2200" dirty="0">
                <a:solidFill>
                  <a:schemeClr val="tx1"/>
                </a:solidFill>
              </a:rPr>
              <a:t>Model School Policy https://afsp.org/wp-content/uploads/2016/01/Model-Policy_FINAL.pdf</a:t>
            </a:r>
          </a:p>
          <a:p>
            <a:pPr marL="342900" indent="-342900">
              <a:spcBef>
                <a:spcPts val="440"/>
              </a:spcBef>
              <a:buClr>
                <a:schemeClr val="tx2"/>
              </a:buClr>
              <a:buSzPct val="85000"/>
              <a:buFont typeface="Arial" panose="020B0604020202020204" pitchFamily="34" charset="0"/>
              <a:buChar char="•"/>
            </a:pPr>
            <a:endParaRPr lang="en-US" dirty="0">
              <a:solidFill>
                <a:schemeClr val="dk1"/>
              </a:solidFill>
              <a:ea typeface="Merriweather"/>
              <a:cs typeface="Merriweather"/>
              <a:sym typeface="Merriweather"/>
            </a:endParaRPr>
          </a:p>
          <a:p>
            <a:pPr marL="342900" lvl="0" indent="-342900">
              <a:spcBef>
                <a:spcPts val="440"/>
              </a:spcBef>
              <a:buClr>
                <a:schemeClr val="tx2"/>
              </a:buClr>
              <a:buSzPct val="85000"/>
              <a:buFont typeface="Arial" panose="020B0604020202020204" pitchFamily="34" charset="0"/>
              <a:buChar char="•"/>
            </a:pPr>
            <a:endParaRPr lang="en-US" sz="3800" dirty="0">
              <a:solidFill>
                <a:schemeClr val="dk1"/>
              </a:solidFill>
              <a:ea typeface="Merriweather"/>
              <a:cs typeface="Merriweather"/>
              <a:sym typeface="Merriweather"/>
            </a:endParaRPr>
          </a:p>
          <a:p>
            <a:pPr marL="342900" lvl="0" indent="-342900">
              <a:spcBef>
                <a:spcPts val="440"/>
              </a:spcBef>
              <a:buClr>
                <a:schemeClr val="tx2"/>
              </a:buClr>
              <a:buSzPct val="85000"/>
              <a:buFont typeface="Arial" panose="020B0604020202020204" pitchFamily="34" charset="0"/>
              <a:buChar char="•"/>
            </a:pPr>
            <a:endParaRPr lang="en-US" sz="3800" dirty="0">
              <a:solidFill>
                <a:schemeClr val="dk1"/>
              </a:solidFill>
              <a:ea typeface="Merriweather"/>
              <a:cs typeface="Merriweather"/>
              <a:sym typeface="Merriweather"/>
            </a:endParaRPr>
          </a:p>
          <a:p>
            <a:pPr marL="342900" lvl="0" indent="-342900">
              <a:spcBef>
                <a:spcPts val="440"/>
              </a:spcBef>
              <a:buClr>
                <a:schemeClr val="tx2"/>
              </a:buClr>
              <a:buSzPct val="85000"/>
              <a:buFont typeface="Arial" panose="020B0604020202020204" pitchFamily="34" charset="0"/>
              <a:buChar char="•"/>
            </a:pPr>
            <a:endParaRPr lang="en-US" sz="3800" dirty="0">
              <a:solidFill>
                <a:schemeClr val="dk1"/>
              </a:solidFill>
              <a:ea typeface="Merriweather"/>
              <a:cs typeface="Merriweather"/>
              <a:sym typeface="Merriweather"/>
            </a:endParaRPr>
          </a:p>
          <a:p>
            <a:pPr lvl="0"/>
            <a:endParaRPr lang="en-US" dirty="0">
              <a:sym typeface="Merriweather"/>
            </a:endParaRPr>
          </a:p>
          <a:p>
            <a:endParaRPr lang="en-US" dirty="0"/>
          </a:p>
        </p:txBody>
      </p:sp>
    </p:spTree>
    <p:extLst>
      <p:ext uri="{BB962C8B-B14F-4D97-AF65-F5344CB8AC3E}">
        <p14:creationId xmlns:p14="http://schemas.microsoft.com/office/powerpoint/2010/main" val="66798102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066800"/>
          </a:xfrm>
        </p:spPr>
        <p:txBody>
          <a:bodyPr/>
          <a:lstStyle/>
          <a:p>
            <a:r>
              <a:rPr lang="en-US" dirty="0"/>
              <a:t>3. Prepare for Follow Up</a:t>
            </a:r>
          </a:p>
        </p:txBody>
      </p:sp>
      <p:sp>
        <p:nvSpPr>
          <p:cNvPr id="3" name="Content Placeholder 2"/>
          <p:cNvSpPr>
            <a:spLocks noGrp="1"/>
          </p:cNvSpPr>
          <p:nvPr>
            <p:ph idx="1"/>
          </p:nvPr>
        </p:nvSpPr>
        <p:spPr>
          <a:xfrm>
            <a:off x="457200" y="1600200"/>
            <a:ext cx="8229600" cy="4974336"/>
          </a:xfrm>
        </p:spPr>
        <p:txBody>
          <a:bodyPr>
            <a:normAutofit fontScale="77500" lnSpcReduction="20000"/>
          </a:bodyPr>
          <a:lstStyle/>
          <a:p>
            <a:pPr marL="342900" indent="-342900">
              <a:buClr>
                <a:schemeClr val="tx2"/>
              </a:buClr>
              <a:buSzPct val="85000"/>
              <a:buFont typeface="Arial" panose="020B0604020202020204" pitchFamily="34" charset="0"/>
              <a:buChar char="•"/>
            </a:pPr>
            <a:r>
              <a:rPr lang="en-US" sz="3500" b="1" dirty="0">
                <a:solidFill>
                  <a:schemeClr val="dk1"/>
                </a:solidFill>
                <a:ea typeface="Georgia"/>
                <a:cs typeface="Georgia"/>
                <a:sym typeface="Merriweather"/>
              </a:rPr>
              <a:t>Use SAMHSA’s Find Treatment Locator </a:t>
            </a:r>
            <a:r>
              <a:rPr lang="en-US" sz="3500" dirty="0">
                <a:solidFill>
                  <a:schemeClr val="dk1"/>
                </a:solidFill>
                <a:ea typeface="Georgia"/>
                <a:cs typeface="Georgia"/>
                <a:sym typeface="Merriweather"/>
              </a:rPr>
              <a:t>to identify additional referral resources: https://findtreatment.samhsa.gov/</a:t>
            </a:r>
          </a:p>
          <a:p>
            <a:pPr marL="342900" indent="-342900">
              <a:buClr>
                <a:schemeClr val="tx2"/>
              </a:buClr>
              <a:buSzPct val="85000"/>
              <a:buFont typeface="Arial" panose="020B0604020202020204" pitchFamily="34" charset="0"/>
              <a:buChar char="•"/>
            </a:pPr>
            <a:endParaRPr lang="en-US" sz="3500" dirty="0">
              <a:solidFill>
                <a:schemeClr val="dk1"/>
              </a:solidFill>
              <a:ea typeface="Georgia"/>
              <a:cs typeface="Georgia"/>
              <a:sym typeface="Merriweather"/>
            </a:endParaRPr>
          </a:p>
          <a:p>
            <a:pPr marL="342900" indent="-342900">
              <a:buClr>
                <a:schemeClr val="tx2"/>
              </a:buClr>
              <a:buSzPct val="85000"/>
              <a:buFont typeface="Arial" panose="020B0604020202020204" pitchFamily="34" charset="0"/>
              <a:buChar char="•"/>
            </a:pPr>
            <a:r>
              <a:rPr lang="en-US" sz="3500" b="1" dirty="0">
                <a:solidFill>
                  <a:schemeClr val="dk1"/>
                </a:solidFill>
                <a:ea typeface="Georgia"/>
                <a:cs typeface="Georgia"/>
                <a:sym typeface="Merriweather"/>
              </a:rPr>
              <a:t>Contact local mental health facilities </a:t>
            </a:r>
            <a:r>
              <a:rPr lang="en-US" sz="3500" dirty="0">
                <a:solidFill>
                  <a:schemeClr val="dk1"/>
                </a:solidFill>
                <a:ea typeface="Georgia"/>
                <a:cs typeface="Georgia"/>
                <a:sym typeface="Merriweather"/>
              </a:rPr>
              <a:t>and verify their referral procedures, wait lists, insurance details, etc.</a:t>
            </a:r>
          </a:p>
          <a:p>
            <a:pPr marL="342900" indent="-342900">
              <a:buClr>
                <a:schemeClr val="tx2"/>
              </a:buClr>
              <a:buSzPct val="85000"/>
              <a:buFont typeface="Arial" panose="020B0604020202020204" pitchFamily="34" charset="0"/>
              <a:buChar char="•"/>
            </a:pPr>
            <a:endParaRPr lang="en-US" sz="3500" dirty="0">
              <a:solidFill>
                <a:schemeClr val="dk1"/>
              </a:solidFill>
              <a:ea typeface="Georgia"/>
              <a:cs typeface="Georgia"/>
              <a:sym typeface="Merriweather"/>
            </a:endParaRPr>
          </a:p>
          <a:p>
            <a:pPr marL="342900" indent="-342900">
              <a:buClr>
                <a:schemeClr val="tx2"/>
              </a:buClr>
              <a:buSzPct val="85000"/>
              <a:buFont typeface="Arial" panose="020B0604020202020204" pitchFamily="34" charset="0"/>
              <a:buChar char="•"/>
            </a:pPr>
            <a:r>
              <a:rPr lang="en-US" sz="3500" b="1" dirty="0">
                <a:solidFill>
                  <a:schemeClr val="dk1"/>
                </a:solidFill>
                <a:ea typeface="Georgia"/>
                <a:cs typeface="Georgia"/>
                <a:sym typeface="Merriweather"/>
              </a:rPr>
              <a:t>Create a referral resource list </a:t>
            </a:r>
            <a:r>
              <a:rPr lang="en-US" sz="3500" dirty="0">
                <a:solidFill>
                  <a:schemeClr val="dk1"/>
                </a:solidFill>
                <a:ea typeface="Georgia"/>
                <a:cs typeface="Georgia"/>
                <a:sym typeface="Merriweather"/>
              </a:rPr>
              <a:t>to send with parent letter</a:t>
            </a:r>
          </a:p>
          <a:p>
            <a:pPr marL="0" indent="0">
              <a:buClr>
                <a:schemeClr val="tx2"/>
              </a:buClr>
              <a:buSzPct val="85000"/>
              <a:buNone/>
            </a:pPr>
            <a:endParaRPr lang="en-US" sz="3500" dirty="0">
              <a:solidFill>
                <a:schemeClr val="dk1"/>
              </a:solidFill>
              <a:ea typeface="Georgia"/>
              <a:cs typeface="Georgia"/>
              <a:sym typeface="Merriweather"/>
            </a:endParaRPr>
          </a:p>
          <a:p>
            <a:pPr marL="342900" indent="-342900">
              <a:buClr>
                <a:schemeClr val="tx2"/>
              </a:buClr>
              <a:buSzPct val="85000"/>
              <a:buFont typeface="Arial" panose="020B0604020202020204" pitchFamily="34" charset="0"/>
              <a:buChar char="•"/>
            </a:pPr>
            <a:r>
              <a:rPr lang="en-US" sz="3500" b="1" dirty="0">
                <a:solidFill>
                  <a:schemeClr val="dk1"/>
                </a:solidFill>
                <a:ea typeface="Georgia"/>
                <a:cs typeface="Georgia"/>
                <a:sym typeface="Merriweather"/>
              </a:rPr>
              <a:t>Identify in advance </a:t>
            </a:r>
            <a:r>
              <a:rPr lang="en-US" sz="3500" dirty="0">
                <a:solidFill>
                  <a:schemeClr val="dk1"/>
                </a:solidFill>
                <a:ea typeface="Georgia"/>
                <a:cs typeface="Georgia"/>
                <a:sym typeface="Merriweather"/>
              </a:rPr>
              <a:t>who will be handling emergencies</a:t>
            </a:r>
          </a:p>
          <a:p>
            <a:pPr marL="342900" indent="-342900">
              <a:buClr>
                <a:schemeClr val="tx2"/>
              </a:buClr>
              <a:buSzPct val="85000"/>
              <a:buFont typeface="Arial" panose="020B0604020202020204" pitchFamily="34" charset="0"/>
              <a:buChar char="•"/>
            </a:pPr>
            <a:endParaRPr lang="en-US" sz="3500" dirty="0">
              <a:solidFill>
                <a:schemeClr val="dk1"/>
              </a:solidFill>
              <a:ea typeface="Georgia"/>
              <a:cs typeface="Georgia"/>
              <a:sym typeface="Merriweather"/>
            </a:endParaRPr>
          </a:p>
          <a:p>
            <a:pPr marL="342900" indent="-342900">
              <a:buClr>
                <a:schemeClr val="tx2"/>
              </a:buClr>
              <a:buSzPct val="85000"/>
              <a:buFont typeface="Arial" panose="020B0604020202020204" pitchFamily="34" charset="0"/>
              <a:buChar char="•"/>
            </a:pPr>
            <a:r>
              <a:rPr lang="en-US" sz="3500" b="1" dirty="0">
                <a:solidFill>
                  <a:schemeClr val="dk1"/>
                </a:solidFill>
                <a:ea typeface="Georgia"/>
                <a:cs typeface="Georgia"/>
                <a:sym typeface="Merriweather"/>
              </a:rPr>
              <a:t>Notify the nearest crisis response center </a:t>
            </a:r>
            <a:r>
              <a:rPr lang="en-US" sz="3500" dirty="0">
                <a:solidFill>
                  <a:schemeClr val="dk1"/>
                </a:solidFill>
                <a:ea typeface="Georgia"/>
                <a:cs typeface="Georgia"/>
                <a:sym typeface="Merriweather"/>
              </a:rPr>
              <a:t>about the program in advance in order to facilitate referrals</a:t>
            </a:r>
          </a:p>
          <a:p>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72400" y="609600"/>
            <a:ext cx="1247246" cy="1371600"/>
          </a:xfrm>
          <a:prstGeom prst="rect">
            <a:avLst/>
          </a:prstGeom>
        </p:spPr>
      </p:pic>
    </p:spTree>
    <p:extLst>
      <p:ext uri="{BB962C8B-B14F-4D97-AF65-F5344CB8AC3E}">
        <p14:creationId xmlns:p14="http://schemas.microsoft.com/office/powerpoint/2010/main" val="142625273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066800"/>
          </a:xfrm>
        </p:spPr>
        <p:txBody>
          <a:bodyPr>
            <a:normAutofit/>
          </a:bodyPr>
          <a:lstStyle/>
          <a:p>
            <a:r>
              <a:rPr lang="en-US" dirty="0"/>
              <a:t>4. Train, Faculty, Staff and Parents</a:t>
            </a:r>
          </a:p>
        </p:txBody>
      </p:sp>
      <p:sp>
        <p:nvSpPr>
          <p:cNvPr id="3" name="Content Placeholder 2"/>
          <p:cNvSpPr>
            <a:spLocks noGrp="1"/>
          </p:cNvSpPr>
          <p:nvPr>
            <p:ph idx="1"/>
          </p:nvPr>
        </p:nvSpPr>
        <p:spPr>
          <a:xfrm>
            <a:off x="457200" y="1923288"/>
            <a:ext cx="8229600" cy="4858512"/>
          </a:xfrm>
        </p:spPr>
        <p:txBody>
          <a:bodyPr>
            <a:normAutofit fontScale="40000" lnSpcReduction="20000"/>
          </a:bodyPr>
          <a:lstStyle/>
          <a:p>
            <a:pPr marL="342900" indent="-342900">
              <a:spcBef>
                <a:spcPts val="360"/>
              </a:spcBef>
              <a:buClr>
                <a:schemeClr val="tx2"/>
              </a:buClr>
              <a:buSzPct val="85000"/>
            </a:pPr>
            <a:r>
              <a:rPr lang="en-US" sz="5000" b="1" dirty="0">
                <a:solidFill>
                  <a:schemeClr val="dk1"/>
                </a:solidFill>
                <a:ea typeface="Georgia"/>
                <a:cs typeface="Georgia"/>
                <a:sym typeface="Georgia"/>
              </a:rPr>
              <a:t>Engage school’s mental health staff </a:t>
            </a:r>
            <a:r>
              <a:rPr lang="en-US" sz="5000" dirty="0">
                <a:solidFill>
                  <a:schemeClr val="dk1"/>
                </a:solidFill>
                <a:ea typeface="Georgia"/>
                <a:cs typeface="Georgia"/>
                <a:sym typeface="Georgia"/>
              </a:rPr>
              <a:t>to discuss risk factors, warning signs and how to identify students in need</a:t>
            </a:r>
          </a:p>
          <a:p>
            <a:pPr marL="342900" indent="-342900">
              <a:spcBef>
                <a:spcPts val="360"/>
              </a:spcBef>
              <a:buClr>
                <a:schemeClr val="tx2"/>
              </a:buClr>
              <a:buSzPct val="85000"/>
            </a:pPr>
            <a:endParaRPr lang="en-US" sz="5000" dirty="0">
              <a:solidFill>
                <a:schemeClr val="dk1"/>
              </a:solidFill>
              <a:ea typeface="Georgia"/>
              <a:cs typeface="Georgia"/>
              <a:sym typeface="Georgia"/>
            </a:endParaRPr>
          </a:p>
          <a:p>
            <a:pPr marL="342900" indent="-342900">
              <a:spcBef>
                <a:spcPts val="360"/>
              </a:spcBef>
              <a:buClr>
                <a:schemeClr val="tx2"/>
              </a:buClr>
              <a:buSzPct val="85000"/>
            </a:pPr>
            <a:r>
              <a:rPr lang="en-US" sz="5000" b="1" dirty="0">
                <a:solidFill>
                  <a:schemeClr val="dk1"/>
                </a:solidFill>
                <a:ea typeface="Georgia"/>
                <a:cs typeface="Georgia"/>
                <a:sym typeface="Georgia"/>
              </a:rPr>
              <a:t>Discuss the connection between depression and suicide and dispel myths about youth suicide </a:t>
            </a:r>
            <a:r>
              <a:rPr lang="en-US" sz="5000" dirty="0">
                <a:solidFill>
                  <a:schemeClr val="dk1"/>
                </a:solidFill>
                <a:ea typeface="Georgia"/>
                <a:cs typeface="Georgia"/>
                <a:sym typeface="Georgia"/>
              </a:rPr>
              <a:t>(use </a:t>
            </a:r>
            <a:r>
              <a:rPr lang="en-US" sz="5000" i="1" dirty="0">
                <a:solidFill>
                  <a:schemeClr val="dk1"/>
                </a:solidFill>
                <a:ea typeface="Georgia"/>
                <a:cs typeface="Georgia"/>
                <a:sym typeface="Georgia"/>
              </a:rPr>
              <a:t>Training Trusted Adults </a:t>
            </a:r>
            <a:r>
              <a:rPr lang="en-US" sz="5000" dirty="0">
                <a:solidFill>
                  <a:schemeClr val="dk1"/>
                </a:solidFill>
                <a:ea typeface="Georgia"/>
                <a:cs typeface="Georgia"/>
                <a:sym typeface="Georgia"/>
              </a:rPr>
              <a:t>video and discussion guide)</a:t>
            </a:r>
          </a:p>
          <a:p>
            <a:pPr marL="342900" indent="-342900">
              <a:spcBef>
                <a:spcPts val="360"/>
              </a:spcBef>
              <a:buClr>
                <a:schemeClr val="tx2"/>
              </a:buClr>
              <a:buSzPct val="85000"/>
            </a:pPr>
            <a:endParaRPr lang="en-US" sz="5000" dirty="0">
              <a:solidFill>
                <a:schemeClr val="dk1"/>
              </a:solidFill>
              <a:ea typeface="Georgia"/>
              <a:cs typeface="Georgia"/>
              <a:sym typeface="Georgia"/>
            </a:endParaRPr>
          </a:p>
          <a:p>
            <a:pPr marL="342900" indent="-342900">
              <a:spcBef>
                <a:spcPts val="360"/>
              </a:spcBef>
              <a:buClr>
                <a:schemeClr val="tx2"/>
              </a:buClr>
              <a:buSzPct val="85000"/>
            </a:pPr>
            <a:r>
              <a:rPr lang="en-US" sz="5000" b="1" dirty="0">
                <a:solidFill>
                  <a:schemeClr val="dk1"/>
                </a:solidFill>
                <a:ea typeface="Georgia"/>
                <a:cs typeface="Georgia"/>
                <a:sym typeface="Georgia"/>
              </a:rPr>
              <a:t>Review best practices </a:t>
            </a:r>
            <a:r>
              <a:rPr lang="en-US" sz="5000" dirty="0">
                <a:solidFill>
                  <a:schemeClr val="dk1"/>
                </a:solidFill>
                <a:ea typeface="Georgia"/>
                <a:cs typeface="Georgia"/>
                <a:sym typeface="Georgia"/>
              </a:rPr>
              <a:t>for responding to youth at-risk</a:t>
            </a:r>
          </a:p>
          <a:p>
            <a:pPr marL="342900" indent="-342900">
              <a:spcBef>
                <a:spcPts val="360"/>
              </a:spcBef>
              <a:buClr>
                <a:schemeClr val="tx2"/>
              </a:buClr>
              <a:buSzPct val="85000"/>
            </a:pPr>
            <a:endParaRPr lang="en-US" sz="5000" dirty="0">
              <a:solidFill>
                <a:schemeClr val="dk1"/>
              </a:solidFill>
              <a:ea typeface="Georgia"/>
              <a:cs typeface="Georgia"/>
              <a:sym typeface="Georgia"/>
            </a:endParaRPr>
          </a:p>
          <a:p>
            <a:pPr marL="342900" indent="-342900">
              <a:spcBef>
                <a:spcPts val="360"/>
              </a:spcBef>
              <a:buClr>
                <a:schemeClr val="tx2"/>
              </a:buClr>
              <a:buSzPct val="85000"/>
            </a:pPr>
            <a:r>
              <a:rPr lang="en-US" sz="5000" b="1" dirty="0">
                <a:solidFill>
                  <a:schemeClr val="dk1"/>
                </a:solidFill>
                <a:ea typeface="Georgia"/>
                <a:cs typeface="Georgia"/>
                <a:sym typeface="Georgia"/>
              </a:rPr>
              <a:t>Discuss confidentiality: </a:t>
            </a:r>
            <a:r>
              <a:rPr lang="en-US" sz="5000" dirty="0">
                <a:solidFill>
                  <a:schemeClr val="dk1"/>
                </a:solidFill>
                <a:ea typeface="Georgia"/>
                <a:cs typeface="Georgia"/>
                <a:sym typeface="Georgia"/>
              </a:rPr>
              <a:t>An adult must never keep a secret for a child if there is any concern about safety</a:t>
            </a:r>
          </a:p>
          <a:p>
            <a:pPr marL="342900" indent="-342900">
              <a:spcBef>
                <a:spcPts val="360"/>
              </a:spcBef>
              <a:buClr>
                <a:schemeClr val="tx2"/>
              </a:buClr>
              <a:buSzPct val="85000"/>
            </a:pPr>
            <a:endParaRPr lang="en-US" sz="5000" dirty="0">
              <a:solidFill>
                <a:schemeClr val="dk1"/>
              </a:solidFill>
              <a:ea typeface="Georgia"/>
              <a:cs typeface="Georgia"/>
              <a:sym typeface="Georgia"/>
            </a:endParaRPr>
          </a:p>
          <a:p>
            <a:pPr marL="342900" indent="-342900">
              <a:spcBef>
                <a:spcPts val="360"/>
              </a:spcBef>
              <a:buClr>
                <a:schemeClr val="tx2"/>
              </a:buClr>
              <a:buSzPct val="85000"/>
            </a:pPr>
            <a:r>
              <a:rPr lang="en-US" sz="5000" b="1" dirty="0">
                <a:solidFill>
                  <a:schemeClr val="dk1"/>
                </a:solidFill>
                <a:ea typeface="Georgia"/>
                <a:cs typeface="Georgia"/>
                <a:sym typeface="Georgia"/>
              </a:rPr>
              <a:t>Review school policy </a:t>
            </a:r>
            <a:r>
              <a:rPr lang="en-US" sz="5000" dirty="0">
                <a:solidFill>
                  <a:schemeClr val="dk1"/>
                </a:solidFill>
                <a:ea typeface="Georgia"/>
                <a:cs typeface="Georgia"/>
                <a:sym typeface="Georgia"/>
              </a:rPr>
              <a:t>for following up with at-risk students, including how and when parents/guardians will be contacted if their child needs further help</a:t>
            </a:r>
          </a:p>
          <a:p>
            <a:pPr marL="0" indent="0">
              <a:spcBef>
                <a:spcPts val="360"/>
              </a:spcBef>
              <a:buClr>
                <a:schemeClr val="tx2"/>
              </a:buClr>
              <a:buSzPct val="85000"/>
              <a:buNone/>
            </a:pPr>
            <a:endParaRPr lang="en-US" sz="5000" dirty="0">
              <a:solidFill>
                <a:schemeClr val="dk1"/>
              </a:solidFill>
              <a:ea typeface="Georgia"/>
              <a:cs typeface="Georgia"/>
              <a:sym typeface="Georgia"/>
            </a:endParaRPr>
          </a:p>
          <a:p>
            <a:pPr marL="342900" indent="-342900">
              <a:spcBef>
                <a:spcPts val="360"/>
              </a:spcBef>
              <a:buClr>
                <a:schemeClr val="tx2"/>
              </a:buClr>
              <a:buSzPct val="85000"/>
            </a:pPr>
            <a:r>
              <a:rPr lang="en-US" sz="5000" b="1" dirty="0">
                <a:solidFill>
                  <a:schemeClr val="dk1"/>
                </a:solidFill>
                <a:ea typeface="Georgia"/>
                <a:cs typeface="Georgia"/>
                <a:sym typeface="Georgia"/>
              </a:rPr>
              <a:t>Allow time for questions</a:t>
            </a:r>
          </a:p>
          <a:p>
            <a:pPr marL="0" indent="0">
              <a:spcBef>
                <a:spcPts val="360"/>
              </a:spcBef>
              <a:buClr>
                <a:schemeClr val="tx2"/>
              </a:buClr>
              <a:buSzPct val="85000"/>
              <a:buNone/>
            </a:pPr>
            <a:endParaRPr lang="en-US" sz="4500" dirty="0">
              <a:solidFill>
                <a:schemeClr val="dk1"/>
              </a:solidFill>
              <a:ea typeface="Georgia"/>
              <a:cs typeface="Georgia"/>
              <a:sym typeface="Georgia"/>
            </a:endParaRPr>
          </a:p>
          <a:p>
            <a:endParaRPr lang="en-US" dirty="0"/>
          </a:p>
        </p:txBody>
      </p:sp>
    </p:spTree>
    <p:extLst>
      <p:ext uri="{BB962C8B-B14F-4D97-AF65-F5344CB8AC3E}">
        <p14:creationId xmlns:p14="http://schemas.microsoft.com/office/powerpoint/2010/main" val="100635982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066800"/>
          </a:xfrm>
        </p:spPr>
        <p:txBody>
          <a:bodyPr/>
          <a:lstStyle/>
          <a:p>
            <a:r>
              <a:rPr lang="en-US" dirty="0"/>
              <a:t>Suggestions for a Parent Night</a:t>
            </a:r>
          </a:p>
        </p:txBody>
      </p:sp>
      <p:sp>
        <p:nvSpPr>
          <p:cNvPr id="3" name="Content Placeholder 2"/>
          <p:cNvSpPr>
            <a:spLocks noGrp="1"/>
          </p:cNvSpPr>
          <p:nvPr>
            <p:ph idx="1"/>
          </p:nvPr>
        </p:nvSpPr>
        <p:spPr>
          <a:xfrm>
            <a:off x="457200" y="1752600"/>
            <a:ext cx="8229600" cy="4325112"/>
          </a:xfrm>
        </p:spPr>
        <p:txBody>
          <a:bodyPr/>
          <a:lstStyle/>
          <a:p>
            <a:r>
              <a:rPr lang="en-US" b="1" dirty="0"/>
              <a:t>How can your school attract parents for a parent night?</a:t>
            </a:r>
          </a:p>
          <a:p>
            <a:pPr lvl="1"/>
            <a:r>
              <a:rPr lang="en-US" dirty="0">
                <a:solidFill>
                  <a:schemeClr val="tx1"/>
                </a:solidFill>
              </a:rPr>
              <a:t>Make it fun and accessible: offer food, transportation, giveaways and/or childcare</a:t>
            </a:r>
          </a:p>
          <a:p>
            <a:pPr lvl="1"/>
            <a:r>
              <a:rPr lang="en-US" dirty="0">
                <a:solidFill>
                  <a:schemeClr val="tx1"/>
                </a:solidFill>
              </a:rPr>
              <a:t>Pair with a mandatory event (parent teacher conferences) or fun event (science fair, game, play)</a:t>
            </a:r>
          </a:p>
          <a:p>
            <a:pPr lvl="1"/>
            <a:r>
              <a:rPr lang="en-US" dirty="0">
                <a:solidFill>
                  <a:schemeClr val="tx1"/>
                </a:solidFill>
              </a:rPr>
              <a:t>Give it an accessible name: “Safeguarding our Youth” or ”Keeping our Kids Safe”</a:t>
            </a:r>
          </a:p>
          <a:p>
            <a:pPr marL="109728" indent="0">
              <a:buNone/>
            </a:pPr>
            <a:endParaRPr lang="en-US" dirty="0"/>
          </a:p>
        </p:txBody>
      </p:sp>
    </p:spTree>
    <p:extLst>
      <p:ext uri="{BB962C8B-B14F-4D97-AF65-F5344CB8AC3E}">
        <p14:creationId xmlns:p14="http://schemas.microsoft.com/office/powerpoint/2010/main" val="731182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066800"/>
          </a:xfrm>
        </p:spPr>
        <p:txBody>
          <a:bodyPr/>
          <a:lstStyle/>
          <a:p>
            <a:r>
              <a:rPr lang="en-US" dirty="0"/>
              <a:t>Engaging Parents</a:t>
            </a:r>
          </a:p>
        </p:txBody>
      </p:sp>
      <p:sp>
        <p:nvSpPr>
          <p:cNvPr id="3" name="Content Placeholder 2"/>
          <p:cNvSpPr>
            <a:spLocks noGrp="1"/>
          </p:cNvSpPr>
          <p:nvPr>
            <p:ph idx="1"/>
          </p:nvPr>
        </p:nvSpPr>
        <p:spPr>
          <a:xfrm>
            <a:off x="457200" y="1694688"/>
            <a:ext cx="8229600" cy="4325112"/>
          </a:xfrm>
        </p:spPr>
        <p:txBody>
          <a:bodyPr>
            <a:normAutofit fontScale="92500" lnSpcReduction="10000"/>
          </a:bodyPr>
          <a:lstStyle/>
          <a:p>
            <a:pPr marL="0" lvl="0" indent="0">
              <a:spcBef>
                <a:spcPts val="0"/>
              </a:spcBef>
              <a:buClr>
                <a:schemeClr val="dk1"/>
              </a:buClr>
              <a:buSzPct val="25000"/>
              <a:buNone/>
            </a:pPr>
            <a:r>
              <a:rPr lang="en-US" u="sng" dirty="0">
                <a:solidFill>
                  <a:schemeClr val="dk1"/>
                </a:solidFill>
                <a:ea typeface="Georgia"/>
                <a:cs typeface="Georgia"/>
                <a:sym typeface="Georgia"/>
              </a:rPr>
              <a:t>Using active parental consent</a:t>
            </a:r>
            <a:r>
              <a:rPr lang="en-US" dirty="0">
                <a:solidFill>
                  <a:schemeClr val="dk1"/>
                </a:solidFill>
                <a:ea typeface="Georgia"/>
                <a:cs typeface="Georgia"/>
                <a:sym typeface="Georgia"/>
              </a:rPr>
              <a:t>: </a:t>
            </a:r>
          </a:p>
          <a:p>
            <a:pPr marL="0" lvl="0" indent="0">
              <a:lnSpc>
                <a:spcPct val="110000"/>
              </a:lnSpc>
              <a:spcBef>
                <a:spcPts val="0"/>
              </a:spcBef>
              <a:buClr>
                <a:schemeClr val="dk1"/>
              </a:buClr>
              <a:buSzPct val="25000"/>
              <a:buNone/>
            </a:pPr>
            <a:r>
              <a:rPr lang="en-US" dirty="0">
                <a:solidFill>
                  <a:schemeClr val="dk1"/>
                </a:solidFill>
                <a:ea typeface="Georgia"/>
                <a:cs typeface="Georgia"/>
                <a:sym typeface="Georgia"/>
              </a:rPr>
              <a:t>“Most parents provide consent. Those that don’t usually just don’t understand the program, so I contact them and explain it, which helps get consent from almost everyone. It’s a great chance to reach out and connect with parents.” </a:t>
            </a:r>
          </a:p>
          <a:p>
            <a:pPr marL="0" lvl="0" indent="0">
              <a:lnSpc>
                <a:spcPct val="110000"/>
              </a:lnSpc>
              <a:spcBef>
                <a:spcPts val="0"/>
              </a:spcBef>
              <a:buClr>
                <a:schemeClr val="dk1"/>
              </a:buClr>
              <a:buSzPct val="25000"/>
              <a:buNone/>
            </a:pPr>
            <a:r>
              <a:rPr lang="en-US" sz="1600" dirty="0">
                <a:solidFill>
                  <a:schemeClr val="dk1"/>
                </a:solidFill>
                <a:ea typeface="Georgia"/>
                <a:cs typeface="Georgia"/>
                <a:sym typeface="Georgia"/>
              </a:rPr>
              <a:t>(L. Morales)</a:t>
            </a:r>
          </a:p>
          <a:p>
            <a:pPr marL="0" lvl="0" indent="0">
              <a:spcBef>
                <a:spcPts val="0"/>
              </a:spcBef>
              <a:buClr>
                <a:schemeClr val="dk1"/>
              </a:buClr>
              <a:buSzPct val="25000"/>
              <a:buNone/>
            </a:pPr>
            <a:endParaRPr lang="en-US" dirty="0">
              <a:solidFill>
                <a:schemeClr val="dk1"/>
              </a:solidFill>
              <a:ea typeface="Georgia"/>
              <a:cs typeface="Georgia"/>
              <a:sym typeface="Georgia"/>
            </a:endParaRPr>
          </a:p>
          <a:p>
            <a:pPr marL="0" lvl="0" indent="0">
              <a:spcBef>
                <a:spcPts val="0"/>
              </a:spcBef>
              <a:buClr>
                <a:schemeClr val="dk1"/>
              </a:buClr>
              <a:buSzPct val="25000"/>
              <a:buNone/>
            </a:pPr>
            <a:r>
              <a:rPr lang="en-US" u="sng" dirty="0">
                <a:solidFill>
                  <a:schemeClr val="dk1"/>
                </a:solidFill>
                <a:ea typeface="Georgia"/>
                <a:cs typeface="Georgia"/>
                <a:sym typeface="Georgia"/>
              </a:rPr>
              <a:t>Using passive consent: </a:t>
            </a:r>
          </a:p>
          <a:p>
            <a:pPr marL="0" marR="0" indent="0">
              <a:spcBef>
                <a:spcPts val="0"/>
              </a:spcBef>
              <a:spcAft>
                <a:spcPts val="0"/>
              </a:spcAft>
              <a:buClr>
                <a:schemeClr val="dk1"/>
              </a:buClr>
              <a:buSzPct val="25000"/>
              <a:buNone/>
            </a:pPr>
            <a:r>
              <a:rPr lang="en-US" dirty="0">
                <a:solidFill>
                  <a:schemeClr val="dk1"/>
                </a:solidFill>
                <a:ea typeface="Georgia"/>
                <a:cs typeface="Georgia"/>
                <a:sym typeface="Georgia"/>
              </a:rPr>
              <a:t>In 2015-2016, we surveyed schools around the nation and found that 86% of middle and high schools use passive consent.</a:t>
            </a:r>
          </a:p>
          <a:p>
            <a:endParaRPr lang="en-US" dirty="0">
              <a:solidFill>
                <a:schemeClr val="dk1"/>
              </a:solidFill>
              <a:ea typeface="Georgia"/>
              <a:cs typeface="Georgia"/>
            </a:endParaRPr>
          </a:p>
        </p:txBody>
      </p:sp>
    </p:spTree>
    <p:extLst>
      <p:ext uri="{BB962C8B-B14F-4D97-AF65-F5344CB8AC3E}">
        <p14:creationId xmlns:p14="http://schemas.microsoft.com/office/powerpoint/2010/main" val="58401338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066800"/>
          </a:xfrm>
        </p:spPr>
        <p:txBody>
          <a:bodyPr/>
          <a:lstStyle/>
          <a:p>
            <a:r>
              <a:rPr lang="en-US" dirty="0"/>
              <a:t>Resources For Your Trainings</a:t>
            </a:r>
          </a:p>
        </p:txBody>
      </p:sp>
      <p:sp>
        <p:nvSpPr>
          <p:cNvPr id="3" name="Content Placeholder 2"/>
          <p:cNvSpPr>
            <a:spLocks noGrp="1"/>
          </p:cNvSpPr>
          <p:nvPr>
            <p:ph idx="1"/>
          </p:nvPr>
        </p:nvSpPr>
        <p:spPr>
          <a:xfrm>
            <a:off x="457200" y="1676400"/>
            <a:ext cx="8229600" cy="4898136"/>
          </a:xfrm>
        </p:spPr>
        <p:txBody>
          <a:bodyPr>
            <a:normAutofit/>
          </a:bodyPr>
          <a:lstStyle/>
          <a:p>
            <a:pPr marL="457200" indent="-457200" fontAlgn="base">
              <a:spcBef>
                <a:spcPct val="20000"/>
              </a:spcBef>
              <a:spcAft>
                <a:spcPct val="0"/>
              </a:spcAft>
              <a:buClr>
                <a:srgbClr val="0070C0"/>
              </a:buClr>
              <a:defRPr/>
            </a:pPr>
            <a:r>
              <a:rPr lang="en-US" altLang="en-US" dirty="0">
                <a:solidFill>
                  <a:prstClr val="black"/>
                </a:solidFill>
              </a:rPr>
              <a:t>SOS Online Training Module, visit:</a:t>
            </a:r>
          </a:p>
          <a:p>
            <a:pPr marL="749808" lvl="1" indent="-457200" fontAlgn="base">
              <a:spcBef>
                <a:spcPct val="20000"/>
              </a:spcBef>
              <a:spcAft>
                <a:spcPct val="0"/>
              </a:spcAft>
              <a:buClr>
                <a:srgbClr val="0070C0"/>
              </a:buClr>
              <a:defRPr/>
            </a:pPr>
            <a:r>
              <a:rPr lang="en-US" altLang="en-US" b="1" dirty="0">
                <a:solidFill>
                  <a:srgbClr val="006DAB"/>
                </a:solidFill>
              </a:rPr>
              <a:t>www.sosplanprepareprevent.org</a:t>
            </a:r>
            <a:endParaRPr lang="en-US" altLang="en-US" dirty="0">
              <a:solidFill>
                <a:prstClr val="black"/>
              </a:solidFill>
            </a:endParaRPr>
          </a:p>
          <a:p>
            <a:pPr marL="749808" lvl="1" indent="-457200" fontAlgn="base">
              <a:spcBef>
                <a:spcPct val="20000"/>
              </a:spcBef>
              <a:spcAft>
                <a:spcPct val="0"/>
              </a:spcAft>
              <a:buClr>
                <a:srgbClr val="0070C0"/>
              </a:buClr>
              <a:defRPr/>
            </a:pPr>
            <a:r>
              <a:rPr lang="en-US" altLang="en-US" dirty="0">
                <a:solidFill>
                  <a:prstClr val="black"/>
                </a:solidFill>
              </a:rPr>
              <a:t>Certificate of Completion available for all learners</a:t>
            </a:r>
          </a:p>
          <a:p>
            <a:pPr marL="457200" indent="-457200" fontAlgn="base">
              <a:spcBef>
                <a:spcPct val="20000"/>
              </a:spcBef>
              <a:spcAft>
                <a:spcPct val="0"/>
              </a:spcAft>
              <a:buClr>
                <a:srgbClr val="0070C0"/>
              </a:buClr>
              <a:defRPr/>
            </a:pPr>
            <a:r>
              <a:rPr lang="en-US" altLang="en-US" dirty="0">
                <a:solidFill>
                  <a:prstClr val="black"/>
                </a:solidFill>
              </a:rPr>
              <a:t>Training Trusted Adults DVD</a:t>
            </a:r>
          </a:p>
          <a:p>
            <a:pPr marL="457200" indent="-457200" fontAlgn="base">
              <a:spcBef>
                <a:spcPct val="20000"/>
              </a:spcBef>
              <a:spcAft>
                <a:spcPct val="0"/>
              </a:spcAft>
              <a:buClr>
                <a:srgbClr val="0070C0"/>
              </a:buClr>
              <a:defRPr/>
            </a:pPr>
            <a:r>
              <a:rPr lang="en-US" altLang="en-US" dirty="0">
                <a:solidFill>
                  <a:prstClr val="black"/>
                </a:solidFill>
              </a:rPr>
              <a:t>SOS Program Implementation Guide</a:t>
            </a:r>
          </a:p>
          <a:p>
            <a:pPr marL="457200" indent="-457200" fontAlgn="base">
              <a:spcBef>
                <a:spcPct val="20000"/>
              </a:spcBef>
              <a:spcAft>
                <a:spcPct val="0"/>
              </a:spcAft>
              <a:buClr>
                <a:srgbClr val="0070C0"/>
              </a:buClr>
              <a:defRPr/>
            </a:pPr>
            <a:r>
              <a:rPr lang="en-US" altLang="en-US" dirty="0">
                <a:solidFill>
                  <a:prstClr val="black"/>
                </a:solidFill>
              </a:rPr>
              <a:t>SMH Staff (contact us!)</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05600" y="3581400"/>
            <a:ext cx="2078744" cy="2286000"/>
          </a:xfrm>
          <a:prstGeom prst="rect">
            <a:avLst/>
          </a:prstGeom>
        </p:spPr>
      </p:pic>
    </p:spTree>
    <p:extLst>
      <p:ext uri="{BB962C8B-B14F-4D97-AF65-F5344CB8AC3E}">
        <p14:creationId xmlns:p14="http://schemas.microsoft.com/office/powerpoint/2010/main" val="110442940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066800"/>
          </a:xfrm>
        </p:spPr>
        <p:txBody>
          <a:bodyPr>
            <a:normAutofit/>
          </a:bodyPr>
          <a:lstStyle/>
          <a:p>
            <a:r>
              <a:rPr lang="en-US" dirty="0"/>
              <a:t>Let’s Review- SOS Program in 10 Steps</a:t>
            </a:r>
          </a:p>
        </p:txBody>
      </p:sp>
      <p:sp>
        <p:nvSpPr>
          <p:cNvPr id="3" name="Content Placeholder 2"/>
          <p:cNvSpPr>
            <a:spLocks noGrp="1"/>
          </p:cNvSpPr>
          <p:nvPr>
            <p:ph idx="1"/>
          </p:nvPr>
        </p:nvSpPr>
        <p:spPr>
          <a:xfrm>
            <a:off x="457200" y="1371600"/>
            <a:ext cx="8229600" cy="4953000"/>
          </a:xfrm>
        </p:spPr>
        <p:txBody>
          <a:bodyPr>
            <a:normAutofit fontScale="85000" lnSpcReduction="20000"/>
          </a:bodyPr>
          <a:lstStyle/>
          <a:p>
            <a:pPr marL="624078" indent="-514350">
              <a:buFont typeface="+mj-lt"/>
              <a:buAutoNum type="arabicPeriod"/>
            </a:pPr>
            <a:r>
              <a:rPr lang="en-US" dirty="0"/>
              <a:t>Identify and train implementation team</a:t>
            </a:r>
          </a:p>
          <a:p>
            <a:pPr marL="624078" indent="-514350">
              <a:buFont typeface="+mj-lt"/>
              <a:buAutoNum type="arabicPeriod"/>
            </a:pPr>
            <a:r>
              <a:rPr lang="en-US" dirty="0"/>
              <a:t>Work with administration to update policies and schedule program</a:t>
            </a:r>
          </a:p>
          <a:p>
            <a:pPr marL="624078" indent="-514350">
              <a:buFont typeface="+mj-lt"/>
              <a:buAutoNum type="arabicPeriod"/>
            </a:pPr>
            <a:r>
              <a:rPr lang="en-US" dirty="0"/>
              <a:t>Work with community partners to gather referral resources</a:t>
            </a:r>
          </a:p>
          <a:p>
            <a:pPr marL="624078" indent="-514350">
              <a:buFont typeface="+mj-lt"/>
              <a:buAutoNum type="arabicPeriod"/>
            </a:pPr>
            <a:r>
              <a:rPr lang="en-US" dirty="0"/>
              <a:t>Train faculty and staff to be Trusted Adults</a:t>
            </a:r>
          </a:p>
          <a:p>
            <a:pPr marL="624078" indent="-514350">
              <a:buFont typeface="+mj-lt"/>
              <a:buAutoNum type="arabicPeriod"/>
            </a:pPr>
            <a:r>
              <a:rPr lang="en-US" dirty="0"/>
              <a:t>Outreach to parents</a:t>
            </a:r>
          </a:p>
          <a:p>
            <a:pPr marL="624078" indent="-514350">
              <a:buFont typeface="+mj-lt"/>
              <a:buAutoNum type="arabicPeriod"/>
            </a:pPr>
            <a:r>
              <a:rPr lang="en-US" dirty="0"/>
              <a:t>Implement SOS!</a:t>
            </a:r>
          </a:p>
          <a:p>
            <a:pPr lvl="2"/>
            <a:r>
              <a:rPr lang="en-US" dirty="0"/>
              <a:t>Video and discussion</a:t>
            </a:r>
          </a:p>
          <a:p>
            <a:pPr lvl="2"/>
            <a:r>
              <a:rPr lang="en-US" dirty="0"/>
              <a:t>BSAD screening</a:t>
            </a:r>
          </a:p>
          <a:p>
            <a:pPr lvl="2"/>
            <a:r>
              <a:rPr lang="en-US" dirty="0"/>
              <a:t>Student response card</a:t>
            </a:r>
          </a:p>
          <a:p>
            <a:pPr marL="624078" indent="-514350">
              <a:buFont typeface="+mj-lt"/>
              <a:buAutoNum type="arabicPeriod"/>
            </a:pPr>
            <a:r>
              <a:rPr lang="en-US" dirty="0"/>
              <a:t>Follow up with students requesting help/ screening in</a:t>
            </a:r>
          </a:p>
          <a:p>
            <a:pPr marL="624078" indent="-514350">
              <a:buFont typeface="+mj-lt"/>
              <a:buAutoNum type="arabicPeriod"/>
            </a:pPr>
            <a:r>
              <a:rPr lang="en-US" dirty="0"/>
              <a:t>Contact parents, refer for further assessment, etc. as needed</a:t>
            </a:r>
          </a:p>
          <a:p>
            <a:pPr marL="624078" indent="-514350">
              <a:buFont typeface="+mj-lt"/>
              <a:buAutoNum type="arabicPeriod"/>
            </a:pPr>
            <a:r>
              <a:rPr lang="en-US" dirty="0"/>
              <a:t>Document all suicide prevention/intervention activities (Student follow-up form provided)</a:t>
            </a:r>
          </a:p>
          <a:p>
            <a:pPr marL="624078" indent="-514350">
              <a:buFont typeface="+mj-lt"/>
              <a:buAutoNum type="arabicPeriod"/>
            </a:pPr>
            <a:r>
              <a:rPr lang="en-US" dirty="0"/>
              <a:t>Plan for next year</a:t>
            </a:r>
          </a:p>
          <a:p>
            <a:endParaRPr lang="en-US" dirty="0"/>
          </a:p>
        </p:txBody>
      </p:sp>
    </p:spTree>
    <p:extLst>
      <p:ext uri="{BB962C8B-B14F-4D97-AF65-F5344CB8AC3E}">
        <p14:creationId xmlns:p14="http://schemas.microsoft.com/office/powerpoint/2010/main" val="6222909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066800"/>
          </a:xfrm>
        </p:spPr>
        <p:txBody>
          <a:bodyPr/>
          <a:lstStyle/>
          <a:p>
            <a:r>
              <a:rPr lang="en-US" dirty="0"/>
              <a:t>Myths and Facts</a:t>
            </a:r>
          </a:p>
        </p:txBody>
      </p:sp>
      <p:sp>
        <p:nvSpPr>
          <p:cNvPr id="3" name="Content Placeholder 2"/>
          <p:cNvSpPr>
            <a:spLocks noGrp="1"/>
          </p:cNvSpPr>
          <p:nvPr>
            <p:ph idx="1"/>
          </p:nvPr>
        </p:nvSpPr>
        <p:spPr>
          <a:xfrm>
            <a:off x="457200" y="1676400"/>
            <a:ext cx="8229600" cy="4325112"/>
          </a:xfrm>
        </p:spPr>
        <p:txBody>
          <a:bodyPr>
            <a:normAutofit fontScale="92500" lnSpcReduction="10000"/>
          </a:bodyPr>
          <a:lstStyle/>
          <a:p>
            <a:pPr marL="109728" indent="0">
              <a:buNone/>
            </a:pPr>
            <a:r>
              <a:rPr lang="en-US" b="1" dirty="0"/>
              <a:t>MYTH</a:t>
            </a:r>
            <a:r>
              <a:rPr lang="en-US" dirty="0"/>
              <a:t>: </a:t>
            </a:r>
          </a:p>
          <a:p>
            <a:pPr marL="109728" indent="0">
              <a:buNone/>
            </a:pPr>
            <a:r>
              <a:rPr lang="en-US" dirty="0"/>
              <a:t>If a person is determined to kill themselves, there isn’t much that can be done to stop them.</a:t>
            </a:r>
          </a:p>
          <a:p>
            <a:endParaRPr lang="en-US" dirty="0"/>
          </a:p>
          <a:p>
            <a:pPr marL="109728" indent="0">
              <a:buNone/>
            </a:pPr>
            <a:r>
              <a:rPr lang="en-US" b="1" dirty="0"/>
              <a:t>FACT:  </a:t>
            </a:r>
          </a:p>
          <a:p>
            <a:r>
              <a:rPr lang="en-US" dirty="0"/>
              <a:t>Even the most severely depressed person has mixed feelings about death, wavering until the very last moment between wanting to live and wanting to die. </a:t>
            </a:r>
          </a:p>
          <a:p>
            <a:r>
              <a:rPr lang="en-US" dirty="0"/>
              <a:t>Most suicidal people do not want death; they want the pain to stop. The impulse to end it all, however overpowering, does not last forever.</a:t>
            </a:r>
          </a:p>
          <a:p>
            <a:endParaRPr lang="en-US" dirty="0"/>
          </a:p>
        </p:txBody>
      </p:sp>
    </p:spTree>
    <p:extLst>
      <p:ext uri="{BB962C8B-B14F-4D97-AF65-F5344CB8AC3E}">
        <p14:creationId xmlns:p14="http://schemas.microsoft.com/office/powerpoint/2010/main" val="320625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066800"/>
          </a:xfrm>
        </p:spPr>
        <p:txBody>
          <a:bodyPr/>
          <a:lstStyle/>
          <a:p>
            <a:r>
              <a:rPr lang="en-US" dirty="0"/>
              <a:t>Questions?</a:t>
            </a:r>
          </a:p>
        </p:txBody>
      </p:sp>
      <p:sp>
        <p:nvSpPr>
          <p:cNvPr id="3" name="Content Placeholder 2"/>
          <p:cNvSpPr>
            <a:spLocks noGrp="1"/>
          </p:cNvSpPr>
          <p:nvPr>
            <p:ph idx="1"/>
          </p:nvPr>
        </p:nvSpPr>
        <p:spPr>
          <a:xfrm>
            <a:off x="457200" y="1828800"/>
            <a:ext cx="8229600" cy="4325112"/>
          </a:xfrm>
        </p:spPr>
        <p:txBody>
          <a:bodyPr>
            <a:normAutofit fontScale="92500"/>
          </a:bodyPr>
          <a:lstStyle/>
          <a:p>
            <a:pPr marL="109728" indent="0">
              <a:buNone/>
            </a:pPr>
            <a:r>
              <a:rPr lang="en-US" dirty="0"/>
              <a:t>“One social worker we worked with met with a student who had been screened in after the program. </a:t>
            </a:r>
          </a:p>
          <a:p>
            <a:pPr marL="109728" indent="0">
              <a:buNone/>
            </a:pPr>
            <a:endParaRPr lang="en-US" dirty="0"/>
          </a:p>
          <a:p>
            <a:pPr marL="109728" indent="0">
              <a:buNone/>
            </a:pPr>
            <a:r>
              <a:rPr lang="en-US" dirty="0"/>
              <a:t>He kept asking her: ‘But why did you do this program </a:t>
            </a:r>
            <a:r>
              <a:rPr lang="en-US" u="sng" dirty="0"/>
              <a:t>today</a:t>
            </a:r>
            <a:r>
              <a:rPr lang="en-US" dirty="0"/>
              <a:t>?’ </a:t>
            </a:r>
          </a:p>
          <a:p>
            <a:pPr marL="109728" indent="0">
              <a:buNone/>
            </a:pPr>
            <a:endParaRPr lang="en-US" dirty="0"/>
          </a:p>
          <a:p>
            <a:pPr marL="109728" indent="0">
              <a:buNone/>
            </a:pPr>
            <a:r>
              <a:rPr lang="en-US" dirty="0"/>
              <a:t>Turns out he had planned to take his life that afternoon. </a:t>
            </a:r>
          </a:p>
          <a:p>
            <a:pPr marL="109728" indent="0">
              <a:buNone/>
            </a:pPr>
            <a:endParaRPr lang="en-US" dirty="0"/>
          </a:p>
          <a:p>
            <a:pPr marL="109728" indent="0">
              <a:buNone/>
            </a:pPr>
            <a:r>
              <a:rPr lang="en-US" dirty="0"/>
              <a:t>They saved this boy. We are identifying kids and saving lives.” </a:t>
            </a:r>
          </a:p>
          <a:p>
            <a:pPr marL="109728" indent="0">
              <a:buNone/>
            </a:pPr>
            <a:endParaRPr lang="en-US" dirty="0"/>
          </a:p>
        </p:txBody>
      </p:sp>
    </p:spTree>
    <p:extLst>
      <p:ext uri="{BB962C8B-B14F-4D97-AF65-F5344CB8AC3E}">
        <p14:creationId xmlns:p14="http://schemas.microsoft.com/office/powerpoint/2010/main" val="50621714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066800"/>
          </a:xfrm>
        </p:spPr>
        <p:txBody>
          <a:bodyPr/>
          <a:lstStyle/>
          <a:p>
            <a:r>
              <a:rPr lang="en-US" dirty="0"/>
              <a:t>Next Steps	</a:t>
            </a:r>
          </a:p>
        </p:txBody>
      </p:sp>
      <p:sp>
        <p:nvSpPr>
          <p:cNvPr id="3" name="Content Placeholder 2"/>
          <p:cNvSpPr>
            <a:spLocks noGrp="1"/>
          </p:cNvSpPr>
          <p:nvPr>
            <p:ph idx="1"/>
          </p:nvPr>
        </p:nvSpPr>
        <p:spPr/>
        <p:txBody>
          <a:bodyPr/>
          <a:lstStyle/>
          <a:p>
            <a:r>
              <a:rPr lang="en-US" dirty="0"/>
              <a:t>Please complete an electronic evaluation (you will receive a certificate of completion)</a:t>
            </a:r>
          </a:p>
          <a:p>
            <a:r>
              <a:rPr lang="en-US" dirty="0"/>
              <a:t>Free SOS Programs available! Complete application with your administrator’s approval and a brief plan for how you will use the program</a:t>
            </a:r>
          </a:p>
          <a:p>
            <a:r>
              <a:rPr lang="en-US" dirty="0"/>
              <a:t>Trainings available- contact me</a:t>
            </a:r>
          </a:p>
        </p:txBody>
      </p:sp>
    </p:spTree>
    <p:extLst>
      <p:ext uri="{BB962C8B-B14F-4D97-AF65-F5344CB8AC3E}">
        <p14:creationId xmlns:p14="http://schemas.microsoft.com/office/powerpoint/2010/main" val="111681785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1066800"/>
          </a:xfrm>
        </p:spPr>
        <p:txBody>
          <a:bodyPr/>
          <a:lstStyle/>
          <a:p>
            <a:r>
              <a:rPr lang="en-US" dirty="0"/>
              <a:t>For More Information Contact:</a:t>
            </a:r>
          </a:p>
        </p:txBody>
      </p:sp>
      <p:sp>
        <p:nvSpPr>
          <p:cNvPr id="4" name="Shape 643"/>
          <p:cNvSpPr txBox="1">
            <a:spLocks noGrp="1"/>
          </p:cNvSpPr>
          <p:nvPr>
            <p:ph idx="1"/>
          </p:nvPr>
        </p:nvSpPr>
        <p:spPr>
          <a:xfrm>
            <a:off x="457200" y="1905000"/>
            <a:ext cx="8229600" cy="4325112"/>
          </a:xfrm>
          <a:prstGeom prst="rect">
            <a:avLst/>
          </a:prstGeom>
          <a:noFill/>
          <a:ln>
            <a:noFill/>
          </a:ln>
        </p:spPr>
        <p:txBody>
          <a:bodyPr lIns="91425" tIns="45700" rIns="91425" bIns="45700" anchor="t" anchorCtr="0">
            <a:noAutofit/>
          </a:bodyPr>
          <a:lstStyle/>
          <a:p>
            <a:pPr marL="0" lvl="0" indent="0">
              <a:spcBef>
                <a:spcPts val="0"/>
              </a:spcBef>
              <a:buClr>
                <a:schemeClr val="dk1"/>
              </a:buClr>
              <a:buSzPct val="25000"/>
              <a:buNone/>
            </a:pPr>
            <a:r>
              <a:rPr lang="en-US" sz="2400" dirty="0">
                <a:solidFill>
                  <a:schemeClr val="dk1"/>
                </a:solidFill>
                <a:ea typeface="Merriweather"/>
                <a:cs typeface="Merriweather"/>
                <a:sym typeface="Merriweather"/>
              </a:rPr>
              <a:t>Meghan Diamon, Senior Manager of Suicide Prevention Programs</a:t>
            </a:r>
          </a:p>
          <a:p>
            <a:pPr marL="0" lvl="0" indent="0">
              <a:spcBef>
                <a:spcPts val="0"/>
              </a:spcBef>
              <a:buClr>
                <a:schemeClr val="dk1"/>
              </a:buClr>
              <a:buSzPct val="25000"/>
              <a:buNone/>
            </a:pPr>
            <a:r>
              <a:rPr lang="en-US" sz="2400" u="sng" dirty="0">
                <a:solidFill>
                  <a:schemeClr val="tx2"/>
                </a:solidFill>
                <a:ea typeface="Merriweather"/>
                <a:cs typeface="Merriweather"/>
                <a:sym typeface="Merriweather"/>
                <a:hlinkClick r:id="rId2"/>
              </a:rPr>
              <a:t>mdiamon@mentalhealthscreening.org</a:t>
            </a:r>
            <a:endParaRPr lang="en-US" sz="2400" u="sng" dirty="0">
              <a:solidFill>
                <a:schemeClr val="tx2"/>
              </a:solidFill>
              <a:ea typeface="Merriweather"/>
              <a:cs typeface="Merriweather"/>
              <a:sym typeface="Merriweather"/>
            </a:endParaRPr>
          </a:p>
          <a:p>
            <a:pPr marL="0" lvl="0" indent="0">
              <a:spcBef>
                <a:spcPts val="0"/>
              </a:spcBef>
              <a:buClr>
                <a:schemeClr val="dk1"/>
              </a:buClr>
              <a:buSzPct val="25000"/>
              <a:buNone/>
            </a:pPr>
            <a:endParaRPr lang="en-US" sz="2400" u="sng" dirty="0">
              <a:solidFill>
                <a:schemeClr val="tx2"/>
              </a:solidFill>
              <a:ea typeface="Merriweather"/>
              <a:cs typeface="Merriweather"/>
              <a:sym typeface="Merriweather"/>
            </a:endParaRPr>
          </a:p>
          <a:p>
            <a:pPr marL="0" marR="0" lvl="0" indent="0" algn="ctr" rtl="0">
              <a:lnSpc>
                <a:spcPct val="100000"/>
              </a:lnSpc>
              <a:spcBef>
                <a:spcPts val="0"/>
              </a:spcBef>
              <a:spcAft>
                <a:spcPts val="0"/>
              </a:spcAft>
              <a:buClr>
                <a:schemeClr val="dk1"/>
              </a:buClr>
              <a:buSzPct val="25000"/>
              <a:buFont typeface="Merriweather"/>
              <a:buNone/>
            </a:pPr>
            <a:endParaRPr lang="en-US" sz="2400" b="1" dirty="0">
              <a:solidFill>
                <a:schemeClr val="dk1"/>
              </a:solidFill>
              <a:ea typeface="Merriweather"/>
              <a:cs typeface="Merriweather"/>
              <a:sym typeface="Merriweather"/>
            </a:endParaRPr>
          </a:p>
          <a:p>
            <a:pPr marL="0" marR="0" lvl="0" indent="0" algn="ctr" rtl="0">
              <a:lnSpc>
                <a:spcPct val="100000"/>
              </a:lnSpc>
              <a:spcBef>
                <a:spcPts val="0"/>
              </a:spcBef>
              <a:spcAft>
                <a:spcPts val="0"/>
              </a:spcAft>
              <a:buClr>
                <a:schemeClr val="dk1"/>
              </a:buClr>
              <a:buSzPct val="25000"/>
              <a:buFont typeface="Merriweather"/>
              <a:buNone/>
            </a:pPr>
            <a:endParaRPr lang="en-US" sz="2400" b="1" dirty="0">
              <a:solidFill>
                <a:schemeClr val="dk1"/>
              </a:solidFill>
              <a:ea typeface="Merriweather"/>
              <a:cs typeface="Merriweather"/>
              <a:sym typeface="Merriweather"/>
            </a:endParaRPr>
          </a:p>
          <a:p>
            <a:pPr marL="0" marR="0" lvl="0" indent="0" algn="ctr" rtl="0">
              <a:lnSpc>
                <a:spcPct val="100000"/>
              </a:lnSpc>
              <a:spcBef>
                <a:spcPts val="0"/>
              </a:spcBef>
              <a:spcAft>
                <a:spcPts val="0"/>
              </a:spcAft>
              <a:buClr>
                <a:schemeClr val="dk1"/>
              </a:buClr>
              <a:buSzPct val="25000"/>
              <a:buFont typeface="Merriweather"/>
              <a:buNone/>
            </a:pPr>
            <a:r>
              <a:rPr lang="en-US" sz="2400" b="1" i="0" u="none" strike="noStrike" cap="none" baseline="0" dirty="0">
                <a:solidFill>
                  <a:schemeClr val="dk1"/>
                </a:solidFill>
                <a:ea typeface="Merriweather"/>
                <a:cs typeface="Merriweather"/>
                <a:sym typeface="Merriweather"/>
              </a:rPr>
              <a:t>Screening for Mental Health, Inc.</a:t>
            </a:r>
          </a:p>
          <a:p>
            <a:pPr marL="0" marR="0" lvl="0" indent="0" algn="ctr" rtl="0">
              <a:lnSpc>
                <a:spcPct val="100000"/>
              </a:lnSpc>
              <a:spcBef>
                <a:spcPts val="0"/>
              </a:spcBef>
              <a:spcAft>
                <a:spcPts val="0"/>
              </a:spcAft>
              <a:buClr>
                <a:schemeClr val="dk1"/>
              </a:buClr>
              <a:buSzPct val="25000"/>
              <a:buFont typeface="Merriweather"/>
              <a:buNone/>
            </a:pPr>
            <a:r>
              <a:rPr lang="en-US" sz="2400" b="0" i="0" u="none" strike="noStrike" cap="none" baseline="0" dirty="0">
                <a:solidFill>
                  <a:schemeClr val="dk1"/>
                </a:solidFill>
                <a:ea typeface="Merriweather"/>
                <a:cs typeface="Merriweather"/>
                <a:sym typeface="Merriweather"/>
              </a:rPr>
              <a:t>One Washington Street, Suite 304  </a:t>
            </a:r>
          </a:p>
          <a:p>
            <a:pPr marL="0" marR="0" lvl="0" indent="0" algn="ctr" rtl="0">
              <a:lnSpc>
                <a:spcPct val="100000"/>
              </a:lnSpc>
              <a:spcBef>
                <a:spcPts val="0"/>
              </a:spcBef>
              <a:spcAft>
                <a:spcPts val="0"/>
              </a:spcAft>
              <a:buClr>
                <a:schemeClr val="dk1"/>
              </a:buClr>
              <a:buSzPct val="25000"/>
              <a:buFont typeface="Merriweather"/>
              <a:buNone/>
            </a:pPr>
            <a:r>
              <a:rPr lang="en-US" sz="2400" b="0" i="0" u="none" strike="noStrike" cap="none" baseline="0" dirty="0">
                <a:solidFill>
                  <a:schemeClr val="dk1"/>
                </a:solidFill>
                <a:ea typeface="Merriweather"/>
                <a:cs typeface="Merriweather"/>
                <a:sym typeface="Merriweather"/>
              </a:rPr>
              <a:t> Wellesley Hills, MA 02481</a:t>
            </a:r>
          </a:p>
          <a:p>
            <a:pPr marL="0" marR="0" lvl="0" indent="0" algn="ctr" rtl="0">
              <a:lnSpc>
                <a:spcPct val="100000"/>
              </a:lnSpc>
              <a:spcBef>
                <a:spcPts val="0"/>
              </a:spcBef>
              <a:spcAft>
                <a:spcPts val="0"/>
              </a:spcAft>
              <a:buClr>
                <a:schemeClr val="dk1"/>
              </a:buClr>
              <a:buSzPct val="25000"/>
              <a:buFont typeface="Merriweather"/>
              <a:buNone/>
            </a:pPr>
            <a:r>
              <a:rPr lang="en-US" sz="2400" b="0" i="0" u="none" strike="noStrike" cap="none" baseline="0" dirty="0">
                <a:solidFill>
                  <a:schemeClr val="dk1"/>
                </a:solidFill>
                <a:ea typeface="Merriweather"/>
                <a:cs typeface="Merriweather"/>
                <a:sym typeface="Merriweather"/>
              </a:rPr>
              <a:t>P: 781.239.0071    F:  781.431.7447</a:t>
            </a:r>
          </a:p>
          <a:p>
            <a:pPr marL="0" marR="0" lvl="0" indent="0" algn="ctr" rtl="0">
              <a:lnSpc>
                <a:spcPct val="100000"/>
              </a:lnSpc>
              <a:spcBef>
                <a:spcPts val="0"/>
              </a:spcBef>
              <a:spcAft>
                <a:spcPts val="0"/>
              </a:spcAft>
              <a:buClr>
                <a:schemeClr val="dk1"/>
              </a:buClr>
              <a:buSzPct val="25000"/>
              <a:buFont typeface="Merriweather"/>
              <a:buNone/>
            </a:pPr>
            <a:r>
              <a:rPr lang="en-US" sz="2400" b="0" i="0" u="none" strike="noStrike" cap="none" baseline="0" dirty="0">
                <a:solidFill>
                  <a:schemeClr val="dk1"/>
                </a:solidFill>
                <a:ea typeface="Merriweather"/>
                <a:cs typeface="Merriweather"/>
                <a:sym typeface="Merriweather"/>
              </a:rPr>
              <a:t>www.MentalHealthScreening.org</a:t>
            </a:r>
          </a:p>
        </p:txBody>
      </p:sp>
    </p:spTree>
    <p:extLst>
      <p:ext uri="{BB962C8B-B14F-4D97-AF65-F5344CB8AC3E}">
        <p14:creationId xmlns:p14="http://schemas.microsoft.com/office/powerpoint/2010/main" val="196657860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109728" indent="0" algn="ctr">
              <a:buNone/>
            </a:pPr>
            <a:r>
              <a:rPr lang="en-US" sz="2400" dirty="0"/>
              <a:t>Copyright 2017 by Screening for Mental Health, Inc.</a:t>
            </a:r>
          </a:p>
          <a:p>
            <a:pPr marL="109728" indent="0" algn="ctr">
              <a:buNone/>
            </a:pPr>
            <a:r>
              <a:rPr lang="en-US" sz="2400" dirty="0"/>
              <a:t>All rights reserved. Printed in the United States of America.</a:t>
            </a:r>
          </a:p>
          <a:p>
            <a:pPr marL="109728" indent="0" algn="ctr">
              <a:buNone/>
            </a:pPr>
            <a:endParaRPr lang="en-US" sz="2400" dirty="0"/>
          </a:p>
          <a:p>
            <a:pPr marL="109728" indent="0" algn="ctr">
              <a:buNone/>
            </a:pPr>
            <a:r>
              <a:rPr lang="en-US" sz="2400" dirty="0"/>
              <a:t>This presentation is intended for non-commercial use by registered facilities for the SOS Signs of Suicide® Prevention Program. Reproduction or other use of this manual without express written consent of Screening for Mental Health, Inc. is forbidden</a:t>
            </a:r>
            <a:r>
              <a:rPr lang="en-US" dirty="0"/>
              <a:t>.</a:t>
            </a:r>
          </a:p>
        </p:txBody>
      </p:sp>
    </p:spTree>
    <p:extLst>
      <p:ext uri="{BB962C8B-B14F-4D97-AF65-F5344CB8AC3E}">
        <p14:creationId xmlns:p14="http://schemas.microsoft.com/office/powerpoint/2010/main" val="186936803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066800"/>
          </a:xfrm>
        </p:spPr>
        <p:txBody>
          <a:bodyPr/>
          <a:lstStyle/>
          <a:p>
            <a:r>
              <a:rPr lang="en-US" dirty="0"/>
              <a:t>References</a:t>
            </a:r>
          </a:p>
        </p:txBody>
      </p:sp>
      <p:sp>
        <p:nvSpPr>
          <p:cNvPr id="3" name="Content Placeholder 2"/>
          <p:cNvSpPr>
            <a:spLocks noGrp="1"/>
          </p:cNvSpPr>
          <p:nvPr>
            <p:ph idx="1"/>
          </p:nvPr>
        </p:nvSpPr>
        <p:spPr>
          <a:xfrm>
            <a:off x="457200" y="1432560"/>
            <a:ext cx="8229600" cy="5654040"/>
          </a:xfrm>
        </p:spPr>
        <p:txBody>
          <a:bodyPr>
            <a:normAutofit fontScale="40000" lnSpcReduction="20000"/>
          </a:bodyPr>
          <a:lstStyle/>
          <a:p>
            <a:pPr marL="109728" indent="0">
              <a:buNone/>
            </a:pPr>
            <a:r>
              <a:rPr lang="en-US" dirty="0"/>
              <a:t>Kessler, R. C., Berglund, P., </a:t>
            </a:r>
            <a:r>
              <a:rPr lang="en-US" dirty="0" err="1"/>
              <a:t>Demler</a:t>
            </a:r>
            <a:r>
              <a:rPr lang="en-US" dirty="0"/>
              <a:t>, O., </a:t>
            </a:r>
            <a:r>
              <a:rPr lang="en-US" dirty="0" err="1"/>
              <a:t>Jin</a:t>
            </a:r>
            <a:r>
              <a:rPr lang="en-US" dirty="0"/>
              <a:t>, R., Walters, E. E. 2005. Life-time prevalence and age-of-onset distribution of DSM-IV disorders in the national co-morbidity survey replication. </a:t>
            </a:r>
            <a:r>
              <a:rPr lang="en-US" i="1" dirty="0"/>
              <a:t>Archives of General Psychiatry,</a:t>
            </a:r>
            <a:r>
              <a:rPr lang="en-US" dirty="0"/>
              <a:t>62,593-602. </a:t>
            </a:r>
          </a:p>
          <a:p>
            <a:pPr marL="109728" indent="0">
              <a:buNone/>
            </a:pPr>
            <a:endParaRPr lang="en-US" dirty="0"/>
          </a:p>
          <a:p>
            <a:pPr marL="109728" indent="0">
              <a:buNone/>
            </a:pPr>
            <a:r>
              <a:rPr lang="en-US" dirty="0"/>
              <a:t>Rushton, J. L., </a:t>
            </a:r>
            <a:r>
              <a:rPr lang="en-US" dirty="0" err="1"/>
              <a:t>Forcier</a:t>
            </a:r>
            <a:r>
              <a:rPr lang="en-US" dirty="0"/>
              <a:t>, M., </a:t>
            </a:r>
            <a:r>
              <a:rPr lang="en-US" dirty="0" err="1"/>
              <a:t>Schectman</a:t>
            </a:r>
            <a:r>
              <a:rPr lang="en-US" dirty="0"/>
              <a:t>, R. M. 2002. Epidemiology of depressive symptoms in the national longitudinal study of adolescent health. </a:t>
            </a:r>
            <a:r>
              <a:rPr lang="en-US" i="1" dirty="0"/>
              <a:t>Journal of the American Academy of Child and Adolescent Psychiatry</a:t>
            </a:r>
            <a:r>
              <a:rPr lang="en-US" dirty="0"/>
              <a:t>,4,199-205.</a:t>
            </a:r>
          </a:p>
          <a:p>
            <a:pPr marL="109728" indent="0">
              <a:buNone/>
            </a:pPr>
            <a:endParaRPr lang="en-US" dirty="0"/>
          </a:p>
          <a:p>
            <a:pPr marL="109728" indent="0">
              <a:buNone/>
            </a:pPr>
            <a:r>
              <a:rPr lang="en-US" dirty="0"/>
              <a:t>Brent DA, </a:t>
            </a:r>
            <a:r>
              <a:rPr lang="en-US" dirty="0" err="1"/>
              <a:t>Baugher</a:t>
            </a:r>
            <a:r>
              <a:rPr lang="en-US" dirty="0"/>
              <a:t> M, Bridge J, Chen T, </a:t>
            </a:r>
            <a:r>
              <a:rPr lang="en-US" dirty="0" err="1"/>
              <a:t>Chiappetta</a:t>
            </a:r>
            <a:r>
              <a:rPr lang="en-US" dirty="0"/>
              <a:t> L (1999), Age- and sex related risk factors for adolescent suicide. J Am </a:t>
            </a:r>
            <a:r>
              <a:rPr lang="en-US" dirty="0" err="1"/>
              <a:t>Acad</a:t>
            </a:r>
            <a:r>
              <a:rPr lang="en-US" dirty="0"/>
              <a:t> Child </a:t>
            </a:r>
            <a:r>
              <a:rPr lang="en-US" dirty="0" err="1"/>
              <a:t>Adolesc</a:t>
            </a:r>
            <a:r>
              <a:rPr lang="en-US" dirty="0"/>
              <a:t> Psychiatry 38:1497–1505</a:t>
            </a:r>
          </a:p>
          <a:p>
            <a:pPr marL="109728" indent="0">
              <a:buNone/>
            </a:pPr>
            <a:endParaRPr lang="en-US" dirty="0"/>
          </a:p>
          <a:p>
            <a:pPr marL="109728" indent="0">
              <a:buNone/>
            </a:pPr>
            <a:r>
              <a:rPr lang="en-US" dirty="0" err="1"/>
              <a:t>Mojtabai</a:t>
            </a:r>
            <a:r>
              <a:rPr lang="en-US" dirty="0"/>
              <a:t>, R., </a:t>
            </a:r>
            <a:r>
              <a:rPr lang="en-US" dirty="0" err="1"/>
              <a:t>Olfson</a:t>
            </a:r>
            <a:r>
              <a:rPr lang="en-US" dirty="0"/>
              <a:t>, M., Han, B. (2016). National Trends in the Prevalence and </a:t>
            </a:r>
            <a:r>
              <a:rPr lang="en-US" dirty="0" err="1"/>
              <a:t>Treament</a:t>
            </a:r>
            <a:r>
              <a:rPr lang="en-US" dirty="0"/>
              <a:t> of Depression in Adolescents and Young Adults. American Academy of Pediatrics, 138 (6), Retrieved on 11/17/2016 </a:t>
            </a:r>
            <a:r>
              <a:rPr lang="en-US" dirty="0">
                <a:hlinkClick r:id="rId3"/>
              </a:rPr>
              <a:t>http://pediatrics.aappublications.org/content/early/2016/11/10/peds.2016-1878</a:t>
            </a:r>
            <a:r>
              <a:rPr lang="en-US" dirty="0"/>
              <a:t> </a:t>
            </a:r>
          </a:p>
          <a:p>
            <a:pPr marL="109728" indent="0">
              <a:buNone/>
            </a:pPr>
            <a:endParaRPr lang="en-US" dirty="0"/>
          </a:p>
          <a:p>
            <a:pPr marL="109728" indent="0">
              <a:buNone/>
            </a:pPr>
            <a:r>
              <a:rPr lang="en-US" dirty="0"/>
              <a:t>Centers for Disease Control. (2016) </a:t>
            </a:r>
            <a:r>
              <a:rPr lang="en-US" i="1" dirty="0" err="1"/>
              <a:t>QuickStats</a:t>
            </a:r>
            <a:r>
              <a:rPr lang="en-US" dirty="0"/>
              <a:t>: Death Rates for Motor Vehicle Traffic Injury, Suicide, and Homicide Among Children and Adolescents aged 10–14 Years — United States, 1999–2014. MMWR </a:t>
            </a:r>
            <a:r>
              <a:rPr lang="en-US" dirty="0" err="1"/>
              <a:t>Morb</a:t>
            </a:r>
            <a:r>
              <a:rPr lang="en-US" dirty="0"/>
              <a:t> Mortal </a:t>
            </a:r>
            <a:r>
              <a:rPr lang="en-US" dirty="0" err="1"/>
              <a:t>Wkly</a:t>
            </a:r>
            <a:r>
              <a:rPr lang="en-US" dirty="0"/>
              <a:t> Rep 2016;65:1203. DOI: </a:t>
            </a:r>
            <a:r>
              <a:rPr lang="en-US" u="sng" dirty="0">
                <a:hlinkClick r:id="rId4"/>
              </a:rPr>
              <a:t>http://dx.doi.org/10.15585/mmwr.mm6543a8</a:t>
            </a:r>
            <a:r>
              <a:rPr lang="en-US" dirty="0"/>
              <a:t>.</a:t>
            </a:r>
          </a:p>
          <a:p>
            <a:pPr marL="109728" indent="0">
              <a:buNone/>
            </a:pPr>
            <a:endParaRPr lang="en-US" dirty="0"/>
          </a:p>
          <a:p>
            <a:pPr marL="109728" indent="0">
              <a:buNone/>
            </a:pPr>
            <a:r>
              <a:rPr lang="en-US" dirty="0"/>
              <a:t>Greenberg, M., </a:t>
            </a:r>
            <a:r>
              <a:rPr lang="en-US" dirty="0" err="1"/>
              <a:t>Weissberg</a:t>
            </a:r>
            <a:r>
              <a:rPr lang="en-US" dirty="0"/>
              <a:t>, R., O’Brien, M., Zins, J. E., Fredericks, L., </a:t>
            </a:r>
            <a:r>
              <a:rPr lang="en-US" dirty="0" err="1"/>
              <a:t>Resnik</a:t>
            </a:r>
            <a:r>
              <a:rPr lang="en-US" dirty="0"/>
              <a:t>, H., Elias, M. J.</a:t>
            </a:r>
          </a:p>
          <a:p>
            <a:pPr marL="109728" indent="0">
              <a:buNone/>
            </a:pPr>
            <a:r>
              <a:rPr lang="en-US" dirty="0"/>
              <a:t>(2003). Enhancing school-based prevention and youth development through coordinated social, emotional, and academic learning. </a:t>
            </a:r>
            <a:r>
              <a:rPr lang="en-US" i="1" dirty="0"/>
              <a:t>American Psychologist,</a:t>
            </a:r>
            <a:r>
              <a:rPr lang="en-US" dirty="0"/>
              <a:t>58(6/7),466-74. </a:t>
            </a:r>
          </a:p>
          <a:p>
            <a:pPr marL="109728" indent="0">
              <a:buNone/>
            </a:pPr>
            <a:endParaRPr lang="en-US" dirty="0"/>
          </a:p>
          <a:p>
            <a:pPr marL="109728" indent="0">
              <a:buNone/>
            </a:pPr>
            <a:r>
              <a:rPr lang="en-US" dirty="0"/>
              <a:t>National Alliance of Mental Illness (NAMI). (2003). Depression in children and adolescents. Retrieved from http://www.nami.org/Template.cfm?Section=By_Illness&amp;template=/ContentManagement/ContentDisplay.%20cfm&amp;ContentID=17623</a:t>
            </a:r>
          </a:p>
          <a:p>
            <a:pPr marL="109728" indent="0">
              <a:buNone/>
            </a:pPr>
            <a:r>
              <a:rPr lang="en-US" dirty="0"/>
              <a:t/>
            </a:r>
            <a:br>
              <a:rPr lang="en-US" dirty="0"/>
            </a:br>
            <a:r>
              <a:rPr lang="en-US" dirty="0"/>
              <a:t>U.S. Department of Health and Human Services. </a:t>
            </a:r>
            <a:r>
              <a:rPr lang="en-US" i="1" dirty="0"/>
              <a:t>Mental Health: A Report of the Surgeon General. </a:t>
            </a:r>
            <a:r>
              <a:rPr lang="en-US" dirty="0"/>
              <a:t>Rockville, MD: U.S. Department of Health and Human Services, Substance Abuse and Mental Health Services Administration, Center for Mental Health Services, National Institutes of Health, National Institute of Mental Health, (1999). </a:t>
            </a:r>
          </a:p>
          <a:p>
            <a:pPr marL="109728" indent="0">
              <a:buNone/>
            </a:pPr>
            <a:endParaRPr lang="en-US" dirty="0"/>
          </a:p>
          <a:p>
            <a:pPr marL="109728" indent="0">
              <a:buNone/>
            </a:pPr>
            <a:r>
              <a:rPr lang="en-US" dirty="0"/>
              <a:t>U.S. Public Health Service. </a:t>
            </a:r>
            <a:r>
              <a:rPr lang="en-US" i="1" dirty="0"/>
              <a:t>Report of the Surgeon General’s Conference on Children’s Mental Health: A National Action Agenda.</a:t>
            </a:r>
            <a:r>
              <a:rPr lang="en-US" dirty="0"/>
              <a:t> Washington, D.C., Department of Health and Human Services, (2000).</a:t>
            </a:r>
          </a:p>
          <a:p>
            <a:pPr marL="109728" indent="0">
              <a:buNone/>
            </a:pPr>
            <a:r>
              <a:rPr lang="en-US" dirty="0"/>
              <a:t/>
            </a:r>
            <a:br>
              <a:rPr lang="en-US" dirty="0"/>
            </a:br>
            <a:r>
              <a:rPr lang="en-US" dirty="0"/>
              <a:t>Centers for Disease Control and Prevention (CDC). (2013,June 13). Youth Risk Behavior Surveillance — United States, 2013. </a:t>
            </a:r>
            <a:r>
              <a:rPr lang="en-US" i="1" dirty="0"/>
              <a:t>MMRW. Morbidity and Mortality Weekly Report. </a:t>
            </a:r>
            <a:r>
              <a:rPr lang="en-US" dirty="0"/>
              <a:t>Retrieved from http://</a:t>
            </a:r>
            <a:r>
              <a:rPr lang="en-US" dirty="0" err="1"/>
              <a:t>www.cdc.gov</a:t>
            </a:r>
            <a:r>
              <a:rPr lang="en-US" dirty="0"/>
              <a:t>/</a:t>
            </a:r>
            <a:r>
              <a:rPr lang="en-US" dirty="0" err="1"/>
              <a:t>mmwr</a:t>
            </a:r>
            <a:r>
              <a:rPr lang="en-US" dirty="0"/>
              <a:t>/pdf/</a:t>
            </a:r>
            <a:r>
              <a:rPr lang="en-US" dirty="0" err="1"/>
              <a:t>ss</a:t>
            </a:r>
            <a:r>
              <a:rPr lang="en-US" dirty="0"/>
              <a:t>/ss6304.pdf </a:t>
            </a:r>
          </a:p>
        </p:txBody>
      </p:sp>
    </p:spTree>
    <p:extLst>
      <p:ext uri="{BB962C8B-B14F-4D97-AF65-F5344CB8AC3E}">
        <p14:creationId xmlns:p14="http://schemas.microsoft.com/office/powerpoint/2010/main" val="214106647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066800"/>
          </a:xfrm>
        </p:spPr>
        <p:txBody>
          <a:bodyPr/>
          <a:lstStyle/>
          <a:p>
            <a:r>
              <a:rPr lang="en-US" dirty="0"/>
              <a:t>References</a:t>
            </a:r>
          </a:p>
        </p:txBody>
      </p:sp>
      <p:sp>
        <p:nvSpPr>
          <p:cNvPr id="3" name="Content Placeholder 2"/>
          <p:cNvSpPr>
            <a:spLocks noGrp="1"/>
          </p:cNvSpPr>
          <p:nvPr>
            <p:ph idx="1"/>
          </p:nvPr>
        </p:nvSpPr>
        <p:spPr>
          <a:xfrm>
            <a:off x="457200" y="1371600"/>
            <a:ext cx="8229600" cy="5486400"/>
          </a:xfrm>
        </p:spPr>
        <p:txBody>
          <a:bodyPr>
            <a:normAutofit fontScale="25000" lnSpcReduction="20000"/>
          </a:bodyPr>
          <a:lstStyle/>
          <a:p>
            <a:pPr marL="109728" indent="0">
              <a:buNone/>
            </a:pPr>
            <a:r>
              <a:rPr lang="en-US" sz="5200" dirty="0"/>
              <a:t>Centers for Disease Control and Prevention (CDC) National Center for Injury Prevention and Control. Web-based Injury Statistics Query and Reporting System (WISQARS). Retrieved from: </a:t>
            </a:r>
            <a:r>
              <a:rPr lang="en-US" sz="5200" dirty="0">
                <a:hlinkClick r:id="rId2"/>
              </a:rPr>
              <a:t>www.cdc.gov/ncipc/wisqars </a:t>
            </a:r>
            <a:endParaRPr lang="en-US" sz="5200" dirty="0"/>
          </a:p>
          <a:p>
            <a:pPr marL="109728" indent="0">
              <a:buNone/>
            </a:pPr>
            <a:endParaRPr lang="en-US" sz="5200" dirty="0"/>
          </a:p>
          <a:p>
            <a:pPr marL="109728" indent="0">
              <a:buNone/>
            </a:pPr>
            <a:r>
              <a:rPr lang="en-US" sz="5200" dirty="0"/>
              <a:t>Gould, M., Greenberg, T., </a:t>
            </a:r>
            <a:r>
              <a:rPr lang="en-US" sz="5200" dirty="0" err="1"/>
              <a:t>Velting</a:t>
            </a:r>
            <a:r>
              <a:rPr lang="en-US" sz="5200" dirty="0"/>
              <a:t> D.M., Shaffer, D. (2003). Youth suicide risk and preventive interventions: A review of the past 10 years. </a:t>
            </a:r>
            <a:r>
              <a:rPr lang="en-US" sz="5200" i="1" dirty="0"/>
              <a:t>Journal of the American Academy of Child and Adolescent Psychiatry,</a:t>
            </a:r>
            <a:r>
              <a:rPr lang="en-US" sz="5200" dirty="0"/>
              <a:t>42(4),386-405. </a:t>
            </a:r>
          </a:p>
          <a:p>
            <a:pPr marL="109728" indent="0">
              <a:buNone/>
            </a:pPr>
            <a:endParaRPr lang="en-US" sz="5200" dirty="0"/>
          </a:p>
          <a:p>
            <a:pPr marL="109728" indent="0">
              <a:buNone/>
            </a:pPr>
            <a:r>
              <a:rPr lang="en-US" sz="5200" dirty="0"/>
              <a:t>Costello, E. J., He, J. P., Sampson, N. A., Kessler, R. C., &amp; </a:t>
            </a:r>
            <a:r>
              <a:rPr lang="en-US" sz="5200" dirty="0" err="1"/>
              <a:t>Merikangas</a:t>
            </a:r>
            <a:r>
              <a:rPr lang="en-US" sz="5200" dirty="0"/>
              <a:t>, K. R. (2013). Services for adolescents with psychiatric disorders: 12-month data from the National Comorbidity Survey–Adolescent. Psychiatric Services, 65(3), 459.</a:t>
            </a:r>
          </a:p>
          <a:p>
            <a:pPr marL="109728" indent="0">
              <a:buNone/>
            </a:pPr>
            <a:r>
              <a:rPr lang="en-US" sz="5200" dirty="0"/>
              <a:t/>
            </a:r>
            <a:br>
              <a:rPr lang="en-US" sz="5200" dirty="0"/>
            </a:br>
            <a:r>
              <a:rPr lang="en-US" sz="5200" dirty="0"/>
              <a:t>Substance Abuse and Mental Health Services Administration. (2012). Results from the 2010 National Survey on Drug Use and Health: Mental Health Findings, NSDUH Series H-42, HHS Publication No. (SMA) 11-4667. Rockville, MD: Substance Abuse and Mental Health Services Administration.</a:t>
            </a:r>
          </a:p>
          <a:p>
            <a:pPr marL="109728" indent="0">
              <a:buNone/>
            </a:pPr>
            <a:r>
              <a:rPr lang="en-US" sz="5200" dirty="0"/>
              <a:t/>
            </a:r>
            <a:br>
              <a:rPr lang="en-US" sz="5200" dirty="0"/>
            </a:br>
            <a:r>
              <a:rPr lang="en-US" sz="5200" dirty="0"/>
              <a:t>Schilling, E. A., </a:t>
            </a:r>
            <a:r>
              <a:rPr lang="en-US" sz="5200" dirty="0" err="1"/>
              <a:t>Aseltine</a:t>
            </a:r>
            <a:r>
              <a:rPr lang="en-US" sz="5200" dirty="0"/>
              <a:t>, R. H., </a:t>
            </a:r>
            <a:r>
              <a:rPr lang="en-US" sz="5200" dirty="0" err="1"/>
              <a:t>Glanovsky</a:t>
            </a:r>
            <a:r>
              <a:rPr lang="en-US" sz="5200" dirty="0"/>
              <a:t>, J. K., James, A.,  Jacobs, D. (2009). Adolescent alcohol use, suicidal ideation, and suicide attempts. </a:t>
            </a:r>
            <a:r>
              <a:rPr lang="en-US" sz="5200" i="1" dirty="0"/>
              <a:t>Journal of Adolescent Health,</a:t>
            </a:r>
            <a:r>
              <a:rPr lang="en-US" sz="5200" dirty="0"/>
              <a:t>44,335-41.</a:t>
            </a:r>
          </a:p>
          <a:p>
            <a:pPr marL="109728" indent="0">
              <a:buNone/>
            </a:pPr>
            <a:r>
              <a:rPr lang="en-US" sz="5200" dirty="0"/>
              <a:t/>
            </a:r>
            <a:br>
              <a:rPr lang="en-US" sz="5200" dirty="0"/>
            </a:br>
            <a:r>
              <a:rPr lang="en-US" sz="5200" dirty="0"/>
              <a:t>Walsh, B. (2012). Treating self-injury: A practical guide, 2ND Edition. New York: Guilford.</a:t>
            </a:r>
          </a:p>
          <a:p>
            <a:pPr marL="109728" indent="0">
              <a:buNone/>
            </a:pPr>
            <a:r>
              <a:rPr lang="en-US" sz="5200" dirty="0"/>
              <a:t/>
            </a:r>
            <a:br>
              <a:rPr lang="en-US" sz="5200" dirty="0"/>
            </a:br>
            <a:r>
              <a:rPr lang="en-US" sz="5200" dirty="0" err="1"/>
              <a:t>Bulik</a:t>
            </a:r>
            <a:r>
              <a:rPr lang="en-US" sz="5200" dirty="0"/>
              <a:t>, C.M., Thornton, L., </a:t>
            </a:r>
            <a:r>
              <a:rPr lang="en-US" sz="5200" dirty="0" err="1"/>
              <a:t>Pinheiro</a:t>
            </a:r>
            <a:r>
              <a:rPr lang="en-US" sz="5200" dirty="0"/>
              <a:t>, A.P., </a:t>
            </a:r>
            <a:r>
              <a:rPr lang="en-US" sz="5200" dirty="0" err="1"/>
              <a:t>Plotnicov</a:t>
            </a:r>
            <a:r>
              <a:rPr lang="en-US" sz="5200" dirty="0"/>
              <a:t>, K., </a:t>
            </a:r>
            <a:r>
              <a:rPr lang="en-US" sz="5200" dirty="0" err="1"/>
              <a:t>Klump</a:t>
            </a:r>
            <a:r>
              <a:rPr lang="en-US" sz="5200" dirty="0"/>
              <a:t>, K.L, Brandt, H., . . ., Kaye W.H. (2008). Suicide attempts in anorexia nervosa. </a:t>
            </a:r>
            <a:r>
              <a:rPr lang="en-US" sz="5200" i="1" dirty="0"/>
              <a:t>Psychosomatic Medicine,</a:t>
            </a:r>
            <a:r>
              <a:rPr lang="en-US" sz="5200" dirty="0"/>
              <a:t>70(3),378-83.</a:t>
            </a:r>
          </a:p>
          <a:p>
            <a:pPr marL="109728" indent="0">
              <a:buNone/>
            </a:pPr>
            <a:endParaRPr lang="en-US" sz="5200" dirty="0"/>
          </a:p>
          <a:p>
            <a:pPr marL="109728" indent="0">
              <a:buNone/>
            </a:pPr>
            <a:r>
              <a:rPr lang="en-US" sz="5200" dirty="0"/>
              <a:t>Centers for Disease Control and Prevention (CDC), National Center for Injury Prevention and Control. </a:t>
            </a:r>
            <a:r>
              <a:rPr lang="en-US" sz="5200" i="1" dirty="0"/>
              <a:t>Web-based Injury Statistics Query and Reporting System (WISQARS). </a:t>
            </a:r>
            <a:r>
              <a:rPr lang="en-US" sz="5200" dirty="0"/>
              <a:t>Retrieved from: www.cdc.gov/ncipc/wisqars </a:t>
            </a:r>
          </a:p>
          <a:p>
            <a:pPr marL="109728" indent="0">
              <a:buNone/>
            </a:pPr>
            <a:endParaRPr lang="en-US" sz="5200" dirty="0"/>
          </a:p>
          <a:p>
            <a:pPr marL="109728" indent="0">
              <a:buNone/>
            </a:pPr>
            <a:r>
              <a:rPr lang="en-US" sz="5400" dirty="0"/>
              <a:t>Suicide Prevention Resource Center. (2013). </a:t>
            </a:r>
            <a:r>
              <a:rPr lang="en-US" sz="5400" i="1" dirty="0"/>
              <a:t>Suicide among racial/ethnic populations in the U.S.: Asians, Pacific Islanders, and Native Hawaiians</a:t>
            </a:r>
            <a:r>
              <a:rPr lang="en-US" sz="5400" dirty="0"/>
              <a:t>. Waltham, MA: Education Development Center, Inc.</a:t>
            </a:r>
          </a:p>
          <a:p>
            <a:pPr marL="109728" indent="0">
              <a:buNone/>
            </a:pPr>
            <a:r>
              <a:rPr lang="en-US" sz="5400" dirty="0">
                <a:solidFill>
                  <a:srgbClr val="FF0000"/>
                </a:solidFill>
              </a:rPr>
              <a:t/>
            </a:r>
            <a:br>
              <a:rPr lang="en-US" sz="5400" dirty="0">
                <a:solidFill>
                  <a:srgbClr val="FF0000"/>
                </a:solidFill>
              </a:rPr>
            </a:br>
            <a:r>
              <a:rPr lang="en-US" sz="5400" dirty="0">
                <a:solidFill>
                  <a:srgbClr val="FF0000"/>
                </a:solidFill>
              </a:rPr>
              <a:t/>
            </a:r>
            <a:br>
              <a:rPr lang="en-US" sz="5400" dirty="0">
                <a:solidFill>
                  <a:srgbClr val="FF0000"/>
                </a:solidFill>
              </a:rPr>
            </a:br>
            <a:endParaRPr lang="en-US" sz="5200" dirty="0"/>
          </a:p>
          <a:p>
            <a:pPr marL="109728" indent="0">
              <a:buNone/>
            </a:pPr>
            <a:endParaRPr lang="en-US" dirty="0"/>
          </a:p>
          <a:p>
            <a:pPr marL="109728" indent="0">
              <a:buNone/>
            </a:pPr>
            <a:endParaRPr lang="en-US" dirty="0"/>
          </a:p>
        </p:txBody>
      </p:sp>
    </p:spTree>
    <p:extLst>
      <p:ext uri="{BB962C8B-B14F-4D97-AF65-F5344CB8AC3E}">
        <p14:creationId xmlns:p14="http://schemas.microsoft.com/office/powerpoint/2010/main" val="185292317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066800"/>
          </a:xfrm>
        </p:spPr>
        <p:txBody>
          <a:bodyPr/>
          <a:lstStyle/>
          <a:p>
            <a:r>
              <a:rPr lang="en-US" dirty="0"/>
              <a:t>References</a:t>
            </a:r>
          </a:p>
        </p:txBody>
      </p:sp>
      <p:sp>
        <p:nvSpPr>
          <p:cNvPr id="3" name="Content Placeholder 2"/>
          <p:cNvSpPr>
            <a:spLocks noGrp="1"/>
          </p:cNvSpPr>
          <p:nvPr>
            <p:ph idx="1"/>
          </p:nvPr>
        </p:nvSpPr>
        <p:spPr>
          <a:xfrm>
            <a:off x="457200" y="1371600"/>
            <a:ext cx="8229600" cy="5334000"/>
          </a:xfrm>
        </p:spPr>
        <p:txBody>
          <a:bodyPr>
            <a:normAutofit fontScale="92500" lnSpcReduction="20000"/>
          </a:bodyPr>
          <a:lstStyle/>
          <a:p>
            <a:pPr marL="109728" indent="0">
              <a:buNone/>
            </a:pPr>
            <a:r>
              <a:rPr lang="en-US" sz="1400" dirty="0" err="1"/>
              <a:t>Kosciw</a:t>
            </a:r>
            <a:r>
              <a:rPr lang="en-US" sz="1400" dirty="0"/>
              <a:t>, J.G,. </a:t>
            </a:r>
            <a:r>
              <a:rPr lang="en-US" sz="1400" dirty="0" err="1"/>
              <a:t>Gerytak</a:t>
            </a:r>
            <a:r>
              <a:rPr lang="en-US" sz="1400" dirty="0"/>
              <a:t>, E. A., </a:t>
            </a:r>
            <a:r>
              <a:rPr lang="en-US" sz="1400" dirty="0" err="1"/>
              <a:t>Bartkiewicz</a:t>
            </a:r>
            <a:r>
              <a:rPr lang="en-US" sz="1400" dirty="0"/>
              <a:t>, M. J., </a:t>
            </a:r>
            <a:r>
              <a:rPr lang="en-US" sz="1400" dirty="0" err="1"/>
              <a:t>Boesen</a:t>
            </a:r>
            <a:r>
              <a:rPr lang="en-US" sz="1400" dirty="0"/>
              <a:t>, M. J., Palmer, N. A. (2011). </a:t>
            </a:r>
            <a:r>
              <a:rPr lang="en-US" sz="1400" i="1" dirty="0"/>
              <a:t>The 2011 national school climate survey</a:t>
            </a:r>
            <a:r>
              <a:rPr lang="en-US" sz="1400" dirty="0"/>
              <a:t>. New York, NY: GLSEN</a:t>
            </a:r>
          </a:p>
          <a:p>
            <a:pPr marL="109728" indent="0">
              <a:buNone/>
            </a:pPr>
            <a:endParaRPr lang="en-US" sz="1400" dirty="0"/>
          </a:p>
          <a:p>
            <a:pPr marL="109728" indent="0">
              <a:buNone/>
            </a:pPr>
            <a:r>
              <a:rPr lang="en-US" sz="1400" dirty="0"/>
              <a:t>Centers for Disease Control and Prevention National Center for Injury Prevention and Control. (2014, April). </a:t>
            </a:r>
            <a:r>
              <a:rPr lang="en-US" sz="1400" i="1" dirty="0"/>
              <a:t>The relationship between bullying and suicide: what we know and what it means for schools</a:t>
            </a:r>
            <a:r>
              <a:rPr lang="en-US" sz="1400" dirty="0"/>
              <a:t>. Retrieved from: http://www.cdc.gov/violenceprevention/pdf/bullying-suicide-translation-final-a.pdf</a:t>
            </a:r>
          </a:p>
          <a:p>
            <a:pPr marL="109728" indent="0">
              <a:buNone/>
            </a:pPr>
            <a:r>
              <a:rPr lang="en-US" sz="1400" dirty="0"/>
              <a:t/>
            </a:r>
            <a:br>
              <a:rPr lang="en-US" sz="1400" dirty="0"/>
            </a:br>
            <a:r>
              <a:rPr lang="en-US" sz="1400" dirty="0"/>
              <a:t>UCLA Center for Mental Health in Schools. </a:t>
            </a:r>
            <a:r>
              <a:rPr lang="en-US" sz="1400" i="1" dirty="0"/>
              <a:t>School community partnerships: a guide</a:t>
            </a:r>
            <a:r>
              <a:rPr lang="en-US" sz="1400" dirty="0"/>
              <a:t>. Retrieved from http://smhp.psych.ucla.edu/pdfdocs/guides/schoolcomm.pdf</a:t>
            </a:r>
          </a:p>
          <a:p>
            <a:pPr marL="109728" indent="0">
              <a:buNone/>
            </a:pPr>
            <a:r>
              <a:rPr lang="en-US" sz="1400" dirty="0"/>
              <a:t/>
            </a:r>
            <a:br>
              <a:rPr lang="en-US" sz="1400" dirty="0"/>
            </a:br>
            <a:r>
              <a:rPr lang="en-US" sz="1400" dirty="0" err="1"/>
              <a:t>Aseltine</a:t>
            </a:r>
            <a:r>
              <a:rPr lang="en-US" sz="1400" dirty="0"/>
              <a:t>, R., James, A., Schilling, E.A., </a:t>
            </a:r>
            <a:r>
              <a:rPr lang="en-US" sz="1400" dirty="0" err="1"/>
              <a:t>Glanovsky</a:t>
            </a:r>
            <a:r>
              <a:rPr lang="en-US" sz="1400" dirty="0"/>
              <a:t>, J. (2007). Evaluating the SOS suicide prevention program: A replication and extension. </a:t>
            </a:r>
            <a:r>
              <a:rPr lang="en-US" sz="1400" i="1" dirty="0"/>
              <a:t>BMC Public Health,</a:t>
            </a:r>
            <a:r>
              <a:rPr lang="en-US" sz="1400" dirty="0"/>
              <a:t>7,161.</a:t>
            </a:r>
          </a:p>
          <a:p>
            <a:pPr marL="109728" indent="0">
              <a:buNone/>
            </a:pPr>
            <a:r>
              <a:rPr lang="en-US" sz="1400" dirty="0"/>
              <a:t/>
            </a:r>
            <a:br>
              <a:rPr lang="en-US" sz="1400" dirty="0"/>
            </a:br>
            <a:r>
              <a:rPr lang="en-US" sz="1400" dirty="0" err="1"/>
              <a:t>Aseltine</a:t>
            </a:r>
            <a:r>
              <a:rPr lang="en-US" sz="1400" dirty="0"/>
              <a:t> Jr., R.H. &amp; </a:t>
            </a:r>
            <a:r>
              <a:rPr lang="en-US" sz="1400" dirty="0" err="1"/>
              <a:t>DeMartino</a:t>
            </a:r>
            <a:r>
              <a:rPr lang="en-US" sz="1400" dirty="0"/>
              <a:t>, R. (2004). An outcome evaluation of the SOS suicide prevention program.  </a:t>
            </a:r>
            <a:r>
              <a:rPr lang="en-US" sz="1400" i="1" dirty="0"/>
              <a:t>American Journal of Public Health</a:t>
            </a:r>
            <a:r>
              <a:rPr lang="en-US" sz="1400" dirty="0"/>
              <a:t>,94(03),446-51.</a:t>
            </a:r>
          </a:p>
          <a:p>
            <a:pPr marL="109728" indent="0">
              <a:buNone/>
            </a:pPr>
            <a:r>
              <a:rPr lang="en-US" sz="1400" dirty="0"/>
              <a:t/>
            </a:r>
            <a:br>
              <a:rPr lang="en-US" sz="1400" dirty="0"/>
            </a:br>
            <a:r>
              <a:rPr lang="en-US" sz="1400" dirty="0"/>
              <a:t>Gould, M.S., </a:t>
            </a:r>
            <a:r>
              <a:rPr lang="en-US" sz="1400" dirty="0" err="1"/>
              <a:t>Marrocco</a:t>
            </a:r>
            <a:r>
              <a:rPr lang="en-US" sz="1400" dirty="0"/>
              <a:t>, F.A., </a:t>
            </a:r>
            <a:r>
              <a:rPr lang="en-US" sz="1400" dirty="0" err="1"/>
              <a:t>Kleinman</a:t>
            </a:r>
            <a:r>
              <a:rPr lang="en-US" sz="1400" dirty="0"/>
              <a:t>, M., Thomas, J.G., </a:t>
            </a:r>
            <a:r>
              <a:rPr lang="en-US" sz="1400" dirty="0" err="1"/>
              <a:t>Mostkoff</a:t>
            </a:r>
            <a:r>
              <a:rPr lang="en-US" sz="1400" dirty="0"/>
              <a:t>, K., Cote, J., Davies, M.(2007). Evaluating Iatrogenic risk of youth suicide screening programs. </a:t>
            </a:r>
            <a:r>
              <a:rPr lang="en-US" sz="1400" i="1" dirty="0"/>
              <a:t>American Medical Association</a:t>
            </a:r>
            <a:r>
              <a:rPr lang="en-US" sz="1400" dirty="0"/>
              <a:t>, 293(13),1635-43.</a:t>
            </a:r>
          </a:p>
          <a:p>
            <a:pPr marL="109728" indent="0">
              <a:buNone/>
            </a:pPr>
            <a:endParaRPr lang="en-US" sz="1400" dirty="0"/>
          </a:p>
          <a:p>
            <a:pPr marL="109728" indent="0">
              <a:buNone/>
            </a:pPr>
            <a:r>
              <a:rPr lang="en-US" sz="1400" dirty="0"/>
              <a:t>The Trevor Project. (2014). </a:t>
            </a:r>
            <a:r>
              <a:rPr lang="en-US" sz="1400" i="1" dirty="0"/>
              <a:t>Model school district policy on suicide prevention: model language, commentary, and resources</a:t>
            </a:r>
            <a:r>
              <a:rPr lang="en-US" sz="1400" dirty="0"/>
              <a:t>. Retrieved from http://b.3cdn.net/trevor/a9d03d1c0564014cfe_61m6bzr84.pdf </a:t>
            </a:r>
          </a:p>
          <a:p>
            <a:pPr marL="109728" indent="0">
              <a:buNone/>
            </a:pPr>
            <a:endParaRPr lang="en-US" sz="1400" dirty="0"/>
          </a:p>
          <a:p>
            <a:pPr marL="109728" indent="0">
              <a:buNone/>
            </a:pPr>
            <a:r>
              <a:rPr lang="en-US" sz="1400" dirty="0"/>
              <a:t>UCLA Center for Mental Health in Schools. </a:t>
            </a:r>
            <a:r>
              <a:rPr lang="en-US" sz="1400" i="1" dirty="0"/>
              <a:t>School community partnerships: a guide</a:t>
            </a:r>
            <a:r>
              <a:rPr lang="en-US" sz="1400" dirty="0"/>
              <a:t>. Retrieved from http://smhp.psych.ucla.edu/pdfdocs/guides/schoolcomm.pdf</a:t>
            </a:r>
          </a:p>
          <a:p>
            <a:pPr marL="109728" indent="0">
              <a:buNone/>
            </a:pPr>
            <a:endParaRPr lang="en-US" sz="1400" dirty="0"/>
          </a:p>
          <a:p>
            <a:pPr marL="109728" indent="0">
              <a:buNone/>
            </a:pPr>
            <a:r>
              <a:rPr lang="en-US" sz="1400" dirty="0" err="1"/>
              <a:t>Erbacher</a:t>
            </a:r>
            <a:r>
              <a:rPr lang="en-US" sz="1400" dirty="0"/>
              <a:t>, E.A., Singer, J.B., Poland, S. (2015). </a:t>
            </a:r>
            <a:r>
              <a:rPr lang="en-US" sz="1400" i="1" dirty="0"/>
              <a:t>Suicide in schools: A </a:t>
            </a:r>
            <a:r>
              <a:rPr lang="en-US" sz="1400" i="1" dirty="0" err="1"/>
              <a:t>practioner’s</a:t>
            </a:r>
            <a:r>
              <a:rPr lang="en-US" sz="1400" i="1" dirty="0"/>
              <a:t> guide to multi-level prevention, assessment, intervention, and </a:t>
            </a:r>
            <a:r>
              <a:rPr lang="en-US" sz="1400" i="1" dirty="0" err="1"/>
              <a:t>postvention</a:t>
            </a:r>
            <a:r>
              <a:rPr lang="en-US" sz="1400" i="1" dirty="0"/>
              <a:t>. </a:t>
            </a:r>
            <a:r>
              <a:rPr lang="en-US" sz="1400" dirty="0"/>
              <a:t>New York: Routledge.</a:t>
            </a:r>
          </a:p>
          <a:p>
            <a:pPr marL="109728" indent="0">
              <a:buNone/>
            </a:pPr>
            <a:endParaRPr lang="en-US" sz="1400" dirty="0"/>
          </a:p>
          <a:p>
            <a:pPr marL="109728" indent="0">
              <a:buNone/>
            </a:pPr>
            <a:endParaRPr lang="en-US" sz="1400" dirty="0"/>
          </a:p>
          <a:p>
            <a:pPr marL="109728" indent="0">
              <a:buNone/>
            </a:pPr>
            <a:endParaRPr lang="en-US" dirty="0"/>
          </a:p>
        </p:txBody>
      </p:sp>
    </p:spTree>
    <p:extLst>
      <p:ext uri="{BB962C8B-B14F-4D97-AF65-F5344CB8AC3E}">
        <p14:creationId xmlns:p14="http://schemas.microsoft.com/office/powerpoint/2010/main" val="14193530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066800"/>
          </a:xfrm>
        </p:spPr>
        <p:txBody>
          <a:bodyPr/>
          <a:lstStyle/>
          <a:p>
            <a:r>
              <a:rPr lang="en-US" dirty="0"/>
              <a:t>True or False?</a:t>
            </a:r>
          </a:p>
        </p:txBody>
      </p:sp>
      <p:sp>
        <p:nvSpPr>
          <p:cNvPr id="3" name="Content Placeholder 2"/>
          <p:cNvSpPr>
            <a:spLocks noGrp="1"/>
          </p:cNvSpPr>
          <p:nvPr>
            <p:ph idx="1"/>
          </p:nvPr>
        </p:nvSpPr>
        <p:spPr>
          <a:xfrm>
            <a:off x="457200" y="1524000"/>
            <a:ext cx="8229600" cy="5257800"/>
          </a:xfrm>
        </p:spPr>
        <p:txBody>
          <a:bodyPr>
            <a:normAutofit fontScale="25000" lnSpcReduction="20000"/>
          </a:bodyPr>
          <a:lstStyle/>
          <a:p>
            <a:pPr marL="109728" indent="0">
              <a:buNone/>
            </a:pPr>
            <a:r>
              <a:rPr lang="en-US" sz="7200" dirty="0"/>
              <a:t>1 in 20 adolescents have a diagnosable mental health disorder</a:t>
            </a:r>
          </a:p>
          <a:p>
            <a:pPr marL="109728" indent="0">
              <a:buNone/>
            </a:pPr>
            <a:r>
              <a:rPr lang="en-US" sz="7200" dirty="0"/>
              <a:t>						= False</a:t>
            </a:r>
          </a:p>
          <a:p>
            <a:pPr marL="109728" indent="0">
              <a:buNone/>
            </a:pPr>
            <a:r>
              <a:rPr lang="en-US" sz="7200" dirty="0">
                <a:solidFill>
                  <a:schemeClr val="tx2"/>
                </a:solidFill>
              </a:rPr>
              <a:t>1 in 5 adolescents have a diagnosable mental health disorder. Approximately 1/3 of mood disorders, such as depression, first emerge during adolescence </a:t>
            </a:r>
            <a:r>
              <a:rPr lang="en-US" sz="4800" dirty="0">
                <a:solidFill>
                  <a:schemeClr val="tx2"/>
                </a:solidFill>
              </a:rPr>
              <a:t>(Kessler et al., 2005)</a:t>
            </a:r>
          </a:p>
          <a:p>
            <a:pPr marL="109728" indent="0">
              <a:buNone/>
            </a:pPr>
            <a:endParaRPr lang="en-US" sz="7200" dirty="0">
              <a:solidFill>
                <a:srgbClr val="FF0000"/>
              </a:solidFill>
            </a:endParaRPr>
          </a:p>
          <a:p>
            <a:pPr marL="109728" indent="0">
              <a:buNone/>
            </a:pPr>
            <a:r>
              <a:rPr lang="en-US" sz="7200" dirty="0"/>
              <a:t>Approximately 50% of adolescents with a psychiatric disorder receive treatment</a:t>
            </a:r>
          </a:p>
          <a:p>
            <a:pPr marL="109728" indent="0">
              <a:buNone/>
            </a:pPr>
            <a:r>
              <a:rPr lang="en-US" sz="7200" dirty="0"/>
              <a:t>								= False</a:t>
            </a:r>
            <a:endParaRPr lang="en-US" sz="7200" dirty="0">
              <a:solidFill>
                <a:srgbClr val="FF0000"/>
              </a:solidFill>
            </a:endParaRPr>
          </a:p>
          <a:p>
            <a:pPr marL="109728" indent="0">
              <a:buNone/>
            </a:pPr>
            <a:r>
              <a:rPr lang="en-US" sz="7200" dirty="0">
                <a:solidFill>
                  <a:schemeClr val="tx2"/>
                </a:solidFill>
              </a:rPr>
              <a:t>Less than half of the adolescents with a psychiatric disorder received any kind of treatment in the past year </a:t>
            </a:r>
            <a:r>
              <a:rPr lang="en-US" sz="4800" dirty="0">
                <a:solidFill>
                  <a:schemeClr val="tx2"/>
                </a:solidFill>
              </a:rPr>
              <a:t>(Costello et al., 2013)</a:t>
            </a:r>
            <a:r>
              <a:rPr lang="en-US" sz="7200" dirty="0"/>
              <a:t/>
            </a:r>
            <a:br>
              <a:rPr lang="en-US" sz="7200" dirty="0"/>
            </a:br>
            <a:endParaRPr lang="en-US" sz="4400" dirty="0">
              <a:solidFill>
                <a:schemeClr val="tx2"/>
              </a:solidFill>
            </a:endParaRPr>
          </a:p>
          <a:p>
            <a:pPr marL="109728" indent="0">
              <a:buNone/>
            </a:pPr>
            <a:r>
              <a:rPr lang="en-US" sz="7200" dirty="0"/>
              <a:t>The prevalence of depression in adolescents and young adults is increasing</a:t>
            </a:r>
          </a:p>
          <a:p>
            <a:pPr marL="109728" indent="0">
              <a:buNone/>
            </a:pPr>
            <a:r>
              <a:rPr lang="en-US" sz="7200" dirty="0">
                <a:solidFill>
                  <a:schemeClr val="tx2"/>
                </a:solidFill>
              </a:rPr>
              <a:t>							       </a:t>
            </a:r>
            <a:r>
              <a:rPr lang="en-US" sz="7200" dirty="0"/>
              <a:t>= True</a:t>
            </a:r>
            <a:endParaRPr lang="en-US" sz="7200" dirty="0">
              <a:solidFill>
                <a:schemeClr val="tx2"/>
              </a:solidFill>
            </a:endParaRPr>
          </a:p>
          <a:p>
            <a:pPr marL="109728" indent="0">
              <a:buNone/>
            </a:pPr>
            <a:r>
              <a:rPr lang="en-US" sz="7200" dirty="0">
                <a:solidFill>
                  <a:schemeClr val="tx2"/>
                </a:solidFill>
              </a:rPr>
              <a:t>The prevalence of depression in adolescents and young adults increased from 8.7% in 2006 to 11.3% in 2014 </a:t>
            </a:r>
            <a:r>
              <a:rPr lang="en-US" sz="4800" dirty="0">
                <a:solidFill>
                  <a:schemeClr val="tx2"/>
                </a:solidFill>
              </a:rPr>
              <a:t>(</a:t>
            </a:r>
            <a:r>
              <a:rPr lang="en-US" sz="4800" dirty="0" err="1">
                <a:solidFill>
                  <a:schemeClr val="tx2"/>
                </a:solidFill>
              </a:rPr>
              <a:t>Mojtabai</a:t>
            </a:r>
            <a:r>
              <a:rPr lang="en-US" sz="4800" dirty="0">
                <a:solidFill>
                  <a:schemeClr val="tx2"/>
                </a:solidFill>
              </a:rPr>
              <a:t> et al., 2016)</a:t>
            </a:r>
          </a:p>
          <a:p>
            <a:pPr marL="109728" indent="0">
              <a:buNone/>
            </a:pPr>
            <a:endParaRPr lang="en-US" sz="7200" dirty="0"/>
          </a:p>
          <a:p>
            <a:pPr marL="109728" indent="0">
              <a:buNone/>
            </a:pPr>
            <a:r>
              <a:rPr lang="en-US" sz="7200" dirty="0"/>
              <a:t>Suicide is the 3rd leading cause of death among 11-18 year olds</a:t>
            </a:r>
          </a:p>
          <a:p>
            <a:pPr marL="109728" indent="0">
              <a:buNone/>
            </a:pPr>
            <a:r>
              <a:rPr lang="en-US" sz="7200" dirty="0"/>
              <a:t>						  = False</a:t>
            </a:r>
          </a:p>
          <a:p>
            <a:pPr marL="109728" indent="0">
              <a:buNone/>
            </a:pPr>
            <a:r>
              <a:rPr lang="en-US" sz="7200" dirty="0">
                <a:solidFill>
                  <a:schemeClr val="tx2"/>
                </a:solidFill>
              </a:rPr>
              <a:t>Suicide is the 2nd leading cause of death among 11-18 year olds </a:t>
            </a:r>
            <a:r>
              <a:rPr lang="en-US" sz="4800" dirty="0">
                <a:solidFill>
                  <a:schemeClr val="tx2"/>
                </a:solidFill>
              </a:rPr>
              <a:t>(CDC, 2015)</a:t>
            </a:r>
          </a:p>
        </p:txBody>
      </p:sp>
    </p:spTree>
    <p:extLst>
      <p:ext uri="{BB962C8B-B14F-4D97-AF65-F5344CB8AC3E}">
        <p14:creationId xmlns:p14="http://schemas.microsoft.com/office/powerpoint/2010/main" val="761010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hidden"/>
                                      </p:to>
                                    </p:set>
                                  </p:childTnLst>
                                </p:cTn>
                              </p:par>
                              <p:par>
                                <p:cTn id="19" presetID="1" presetClass="exit" presetSubtype="0" fill="hold" nodeType="withEffect">
                                  <p:stCondLst>
                                    <p:cond delay="0"/>
                                  </p:stCondLst>
                                  <p:childTnLst>
                                    <p:set>
                                      <p:cBhvr>
                                        <p:cTn id="20" dur="1" fill="hold">
                                          <p:stCondLst>
                                            <p:cond delay="0"/>
                                          </p:stCondLst>
                                        </p:cTn>
                                        <p:tgtEl>
                                          <p:spTgt spid="3">
                                            <p:txEl>
                                              <p:pRg st="1" end="1"/>
                                            </p:txEl>
                                          </p:spTgt>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xit" presetSubtype="0" fill="hold"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hidden"/>
                                      </p:to>
                                    </p:set>
                                  </p:childTnLst>
                                </p:cTn>
                              </p:par>
                              <p:par>
                                <p:cTn id="37" presetID="1" presetClass="exit" presetSubtype="0" fill="hold" nodeType="withEffect">
                                  <p:stCondLst>
                                    <p:cond delay="0"/>
                                  </p:stCondLst>
                                  <p:childTnLst>
                                    <p:set>
                                      <p:cBhvr>
                                        <p:cTn id="38" dur="1" fill="hold">
                                          <p:stCondLst>
                                            <p:cond delay="0"/>
                                          </p:stCondLst>
                                        </p:cTn>
                                        <p:tgtEl>
                                          <p:spTgt spid="3">
                                            <p:txEl>
                                              <p:pRg st="5" end="5"/>
                                            </p:txEl>
                                          </p:spTgt>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xit" presetSubtype="0" fill="hold" nodeType="clickEffect">
                                  <p:stCondLst>
                                    <p:cond delay="0"/>
                                  </p:stCondLst>
                                  <p:childTnLst>
                                    <p:set>
                                      <p:cBhvr>
                                        <p:cTn id="54" dur="1" fill="hold">
                                          <p:stCondLst>
                                            <p:cond delay="0"/>
                                          </p:stCondLst>
                                        </p:cTn>
                                        <p:tgtEl>
                                          <p:spTgt spid="3">
                                            <p:txEl>
                                              <p:pRg st="7" end="7"/>
                                            </p:txEl>
                                          </p:spTgt>
                                        </p:tgtEl>
                                        <p:attrNameLst>
                                          <p:attrName>style.visibility</p:attrName>
                                        </p:attrNameLst>
                                      </p:cBhvr>
                                      <p:to>
                                        <p:strVal val="hidden"/>
                                      </p:to>
                                    </p:set>
                                  </p:childTnLst>
                                </p:cTn>
                              </p:par>
                              <p:par>
                                <p:cTn id="55" presetID="1" presetClass="exit" presetSubtype="0" fill="hold" nodeType="withEffect">
                                  <p:stCondLst>
                                    <p:cond delay="0"/>
                                  </p:stCondLst>
                                  <p:childTnLst>
                                    <p:set>
                                      <p:cBhvr>
                                        <p:cTn id="56" dur="1" fill="hold">
                                          <p:stCondLst>
                                            <p:cond delay="0"/>
                                          </p:stCondLst>
                                        </p:cTn>
                                        <p:tgtEl>
                                          <p:spTgt spid="3">
                                            <p:txEl>
                                              <p:pRg st="8" end="8"/>
                                            </p:txEl>
                                          </p:spTgt>
                                        </p:tgtEl>
                                        <p:attrNameLst>
                                          <p:attrName>style.visibility</p:attrName>
                                        </p:attrNameLst>
                                      </p:cBhvr>
                                      <p:to>
                                        <p:strVal val="hidden"/>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xit" presetSubtype="0" fill="hold" nodeType="clickEffect">
                                  <p:stCondLst>
                                    <p:cond delay="0"/>
                                  </p:stCondLst>
                                  <p:childTnLst>
                                    <p:set>
                                      <p:cBhvr>
                                        <p:cTn id="72" dur="1" fill="hold">
                                          <p:stCondLst>
                                            <p:cond delay="0"/>
                                          </p:stCondLst>
                                        </p:cTn>
                                        <p:tgtEl>
                                          <p:spTgt spid="3">
                                            <p:txEl>
                                              <p:pRg st="11" end="11"/>
                                            </p:txEl>
                                          </p:spTgt>
                                        </p:tgtEl>
                                        <p:attrNameLst>
                                          <p:attrName>style.visibility</p:attrName>
                                        </p:attrNameLst>
                                      </p:cBhvr>
                                      <p:to>
                                        <p:strVal val="hidden"/>
                                      </p:to>
                                    </p:set>
                                  </p:childTnLst>
                                </p:cTn>
                              </p:par>
                              <p:par>
                                <p:cTn id="73" presetID="1" presetClass="exit" presetSubtype="0" fill="hold" nodeType="withEffect">
                                  <p:stCondLst>
                                    <p:cond delay="0"/>
                                  </p:stCondLst>
                                  <p:childTnLst>
                                    <p:set>
                                      <p:cBhvr>
                                        <p:cTn id="74" dur="1" fill="hold">
                                          <p:stCondLst>
                                            <p:cond delay="0"/>
                                          </p:stCondLst>
                                        </p:cTn>
                                        <p:tgtEl>
                                          <p:spTgt spid="3">
                                            <p:txEl>
                                              <p:pRg st="12" end="12"/>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94266"/>
            <a:ext cx="8229600" cy="1066800"/>
          </a:xfrm>
        </p:spPr>
        <p:txBody>
          <a:bodyPr/>
          <a:lstStyle/>
          <a:p>
            <a:r>
              <a:rPr lang="en-US" dirty="0"/>
              <a:t>Suicide Risk for Children 10-14</a:t>
            </a:r>
          </a:p>
        </p:txBody>
      </p:sp>
      <p:pic>
        <p:nvPicPr>
          <p:cNvPr id="4" name="Content Placeholder 3"/>
          <p:cNvPicPr>
            <a:picLocks noGrp="1" noChangeAspect="1"/>
          </p:cNvPicPr>
          <p:nvPr>
            <p:ph idx="1"/>
          </p:nvPr>
        </p:nvPicPr>
        <p:blipFill>
          <a:blip r:embed="rId2"/>
          <a:stretch>
            <a:fillRect/>
          </a:stretch>
        </p:blipFill>
        <p:spPr>
          <a:xfrm>
            <a:off x="1219200" y="2579132"/>
            <a:ext cx="5715000" cy="3904709"/>
          </a:xfrm>
          <a:prstGeom prst="rect">
            <a:avLst/>
          </a:prstGeom>
        </p:spPr>
      </p:pic>
      <p:sp>
        <p:nvSpPr>
          <p:cNvPr id="5" name="TextBox 4"/>
          <p:cNvSpPr txBox="1"/>
          <p:nvPr/>
        </p:nvSpPr>
        <p:spPr>
          <a:xfrm>
            <a:off x="533400" y="2035433"/>
            <a:ext cx="8153400" cy="369332"/>
          </a:xfrm>
          <a:prstGeom prst="rect">
            <a:avLst/>
          </a:prstGeom>
          <a:noFill/>
        </p:spPr>
        <p:txBody>
          <a:bodyPr wrap="square" rtlCol="0">
            <a:spAutoFit/>
          </a:bodyPr>
          <a:lstStyle/>
          <a:p>
            <a:pPr marL="285750" indent="-285750">
              <a:buFont typeface="Arial" charset="0"/>
              <a:buChar char="•"/>
            </a:pPr>
            <a:r>
              <a:rPr lang="en-US">
                <a:latin typeface="Calibri" charset="0"/>
                <a:ea typeface="Calibri" charset="0"/>
                <a:cs typeface="Calibri" charset="0"/>
              </a:rPr>
              <a:t>Recent </a:t>
            </a:r>
            <a:r>
              <a:rPr lang="en-US" dirty="0">
                <a:latin typeface="Calibri" charset="0"/>
                <a:ea typeface="Calibri" charset="0"/>
                <a:cs typeface="Calibri" charset="0"/>
              </a:rPr>
              <a:t>data shows rates of suicide going up for 10-14 </a:t>
            </a:r>
            <a:r>
              <a:rPr lang="en-US">
                <a:latin typeface="Calibri" charset="0"/>
                <a:ea typeface="Calibri" charset="0"/>
                <a:cs typeface="Calibri" charset="0"/>
              </a:rPr>
              <a:t>year olds (CDC, 2016)</a:t>
            </a:r>
            <a:endParaRPr lang="en-US" dirty="0">
              <a:latin typeface="Calibri" charset="0"/>
              <a:ea typeface="Calibri" charset="0"/>
              <a:cs typeface="Calibri" charset="0"/>
            </a:endParaRPr>
          </a:p>
        </p:txBody>
      </p:sp>
    </p:spTree>
    <p:extLst>
      <p:ext uri="{BB962C8B-B14F-4D97-AF65-F5344CB8AC3E}">
        <p14:creationId xmlns:p14="http://schemas.microsoft.com/office/powerpoint/2010/main" val="15124350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066800"/>
          </a:xfrm>
        </p:spPr>
        <p:txBody>
          <a:bodyPr/>
          <a:lstStyle/>
          <a:p>
            <a:r>
              <a:rPr lang="en-US" dirty="0"/>
              <a:t>US Stats vs. Georgia Stats 2013 - YRBS</a:t>
            </a:r>
          </a:p>
        </p:txBody>
      </p:sp>
      <p:graphicFrame>
        <p:nvGraphicFramePr>
          <p:cNvPr id="5" name="Table 4"/>
          <p:cNvGraphicFramePr>
            <a:graphicFrameLocks noGrp="1"/>
          </p:cNvGraphicFramePr>
          <p:nvPr>
            <p:extLst>
              <p:ext uri="{D42A27DB-BD31-4B8C-83A1-F6EECF244321}">
                <p14:modId xmlns:p14="http://schemas.microsoft.com/office/powerpoint/2010/main" val="818762764"/>
              </p:ext>
            </p:extLst>
          </p:nvPr>
        </p:nvGraphicFramePr>
        <p:xfrm>
          <a:off x="457200" y="1397000"/>
          <a:ext cx="8229600" cy="4699000"/>
        </p:xfrm>
        <a:graphic>
          <a:graphicData uri="http://schemas.openxmlformats.org/drawingml/2006/table">
            <a:tbl>
              <a:tblPr firstRow="1" bandRow="1">
                <a:tableStyleId>{5C22544A-7EE6-4342-B048-85BDC9FD1C3A}</a:tableStyleId>
              </a:tblPr>
              <a:tblGrid>
                <a:gridCol w="5554980">
                  <a:extLst>
                    <a:ext uri="{9D8B030D-6E8A-4147-A177-3AD203B41FA5}">
                      <a16:colId xmlns:a16="http://schemas.microsoft.com/office/drawing/2014/main" xmlns="" val="20000"/>
                    </a:ext>
                  </a:extLst>
                </a:gridCol>
                <a:gridCol w="1379220">
                  <a:extLst>
                    <a:ext uri="{9D8B030D-6E8A-4147-A177-3AD203B41FA5}">
                      <a16:colId xmlns:a16="http://schemas.microsoft.com/office/drawing/2014/main" xmlns="" val="20001"/>
                    </a:ext>
                  </a:extLst>
                </a:gridCol>
                <a:gridCol w="1295400">
                  <a:extLst>
                    <a:ext uri="{9D8B030D-6E8A-4147-A177-3AD203B41FA5}">
                      <a16:colId xmlns:a16="http://schemas.microsoft.com/office/drawing/2014/main" xmlns="" val="20002"/>
                    </a:ext>
                  </a:extLst>
                </a:gridCol>
              </a:tblGrid>
              <a:tr h="1212695">
                <a:tc>
                  <a:txBody>
                    <a:bodyPr/>
                    <a:lstStyle/>
                    <a:p>
                      <a:r>
                        <a:rPr lang="en-US" dirty="0"/>
                        <a:t>Behaviors that Contribute to Unintentional Injuries and Violence</a:t>
                      </a:r>
                    </a:p>
                  </a:txBody>
                  <a:tcPr/>
                </a:tc>
                <a:tc>
                  <a:txBody>
                    <a:bodyPr/>
                    <a:lstStyle/>
                    <a:p>
                      <a:r>
                        <a:rPr lang="en-US" dirty="0"/>
                        <a:t>GA</a:t>
                      </a:r>
                    </a:p>
                    <a:p>
                      <a:r>
                        <a:rPr lang="en-US" baseline="0" dirty="0"/>
                        <a:t>Students</a:t>
                      </a:r>
                      <a:endParaRPr lang="en-US" dirty="0"/>
                    </a:p>
                  </a:txBody>
                  <a:tcPr/>
                </a:tc>
                <a:tc>
                  <a:txBody>
                    <a:bodyPr/>
                    <a:lstStyle/>
                    <a:p>
                      <a:r>
                        <a:rPr lang="en-US" dirty="0"/>
                        <a:t>US Students</a:t>
                      </a:r>
                    </a:p>
                  </a:txBody>
                  <a:tcPr/>
                </a:tc>
                <a:extLst>
                  <a:ext uri="{0D108BD9-81ED-4DB2-BD59-A6C34878D82A}">
                    <a16:rowId xmlns:a16="http://schemas.microsoft.com/office/drawing/2014/main" xmlns="" val="10000"/>
                  </a:ext>
                </a:extLst>
              </a:tr>
              <a:tr h="723790">
                <a:tc>
                  <a:txBody>
                    <a:bodyPr/>
                    <a:lstStyle/>
                    <a:p>
                      <a:r>
                        <a:rPr lang="en-US" b="1" dirty="0"/>
                        <a:t>Seriously considered attempting suicide</a:t>
                      </a:r>
                    </a:p>
                    <a:p>
                      <a:r>
                        <a:rPr lang="en-US" dirty="0"/>
                        <a:t>(within previous 12 months)</a:t>
                      </a:r>
                    </a:p>
                  </a:txBody>
                  <a:tcPr/>
                </a:tc>
                <a:tc>
                  <a:txBody>
                    <a:bodyPr/>
                    <a:lstStyle/>
                    <a:p>
                      <a:r>
                        <a:rPr lang="en-US" dirty="0"/>
                        <a:t>14.3%</a:t>
                      </a:r>
                    </a:p>
                  </a:txBody>
                  <a:tcPr/>
                </a:tc>
                <a:tc>
                  <a:txBody>
                    <a:bodyPr/>
                    <a:lstStyle/>
                    <a:p>
                      <a:r>
                        <a:rPr lang="en-US" dirty="0"/>
                        <a:t>17%</a:t>
                      </a:r>
                    </a:p>
                  </a:txBody>
                  <a:tcPr/>
                </a:tc>
                <a:extLst>
                  <a:ext uri="{0D108BD9-81ED-4DB2-BD59-A6C34878D82A}">
                    <a16:rowId xmlns:a16="http://schemas.microsoft.com/office/drawing/2014/main" xmlns="" val="10001"/>
                  </a:ext>
                </a:extLst>
              </a:tr>
              <a:tr h="1033986">
                <a:tc>
                  <a:txBody>
                    <a:bodyPr/>
                    <a:lstStyle/>
                    <a:p>
                      <a:r>
                        <a:rPr lang="en-US" b="1" dirty="0"/>
                        <a:t>Made a plan about how they would attempt</a:t>
                      </a:r>
                      <a:r>
                        <a:rPr lang="en-US" b="1" baseline="0" dirty="0"/>
                        <a:t> suicide</a:t>
                      </a:r>
                    </a:p>
                    <a:p>
                      <a:r>
                        <a:rPr lang="en-US" baseline="0" dirty="0"/>
                        <a:t>(within previous 12 months)</a:t>
                      </a:r>
                      <a:endParaRPr lang="en-US" dirty="0"/>
                    </a:p>
                  </a:txBody>
                  <a:tcPr/>
                </a:tc>
                <a:tc>
                  <a:txBody>
                    <a:bodyPr/>
                    <a:lstStyle/>
                    <a:p>
                      <a:r>
                        <a:rPr lang="en-US" dirty="0"/>
                        <a:t>12.2%</a:t>
                      </a:r>
                    </a:p>
                  </a:txBody>
                  <a:tcPr/>
                </a:tc>
                <a:tc>
                  <a:txBody>
                    <a:bodyPr/>
                    <a:lstStyle/>
                    <a:p>
                      <a:r>
                        <a:rPr lang="en-US" dirty="0"/>
                        <a:t>13.6%</a:t>
                      </a:r>
                    </a:p>
                  </a:txBody>
                  <a:tcPr/>
                </a:tc>
                <a:extLst>
                  <a:ext uri="{0D108BD9-81ED-4DB2-BD59-A6C34878D82A}">
                    <a16:rowId xmlns:a16="http://schemas.microsoft.com/office/drawing/2014/main" xmlns="" val="10002"/>
                  </a:ext>
                </a:extLst>
              </a:tr>
              <a:tr h="694543">
                <a:tc>
                  <a:txBody>
                    <a:bodyPr/>
                    <a:lstStyle/>
                    <a:p>
                      <a:r>
                        <a:rPr lang="en-US" b="1" dirty="0"/>
                        <a:t>Attempted suicide</a:t>
                      </a:r>
                    </a:p>
                    <a:p>
                      <a:r>
                        <a:rPr lang="en-US" dirty="0"/>
                        <a:t>(one or more times within previous 12</a:t>
                      </a:r>
                      <a:r>
                        <a:rPr lang="en-US" baseline="0" dirty="0"/>
                        <a:t> months)</a:t>
                      </a:r>
                      <a:endParaRPr lang="en-US" dirty="0"/>
                    </a:p>
                  </a:txBody>
                  <a:tcPr/>
                </a:tc>
                <a:tc>
                  <a:txBody>
                    <a:bodyPr/>
                    <a:lstStyle/>
                    <a:p>
                      <a:r>
                        <a:rPr lang="en-US" dirty="0"/>
                        <a:t>8.8%</a:t>
                      </a:r>
                    </a:p>
                  </a:txBody>
                  <a:tcPr/>
                </a:tc>
                <a:tc>
                  <a:txBody>
                    <a:bodyPr/>
                    <a:lstStyle/>
                    <a:p>
                      <a:r>
                        <a:rPr lang="en-US" dirty="0"/>
                        <a:t>8%</a:t>
                      </a:r>
                    </a:p>
                  </a:txBody>
                  <a:tcPr/>
                </a:tc>
                <a:extLst>
                  <a:ext uri="{0D108BD9-81ED-4DB2-BD59-A6C34878D82A}">
                    <a16:rowId xmlns:a16="http://schemas.microsoft.com/office/drawing/2014/main" xmlns="" val="10003"/>
                  </a:ext>
                </a:extLst>
              </a:tr>
              <a:tr h="1033986">
                <a:tc>
                  <a:txBody>
                    <a:bodyPr/>
                    <a:lstStyle/>
                    <a:p>
                      <a:r>
                        <a:rPr lang="en-US" b="1" dirty="0"/>
                        <a:t>Attempted suicide that resulted in injury that needed to be treated by a doctor</a:t>
                      </a:r>
                      <a:r>
                        <a:rPr lang="en-US" b="1" baseline="0" dirty="0"/>
                        <a:t> or nurse</a:t>
                      </a:r>
                    </a:p>
                    <a:p>
                      <a:r>
                        <a:rPr lang="en-US" baseline="0" dirty="0"/>
                        <a:t>(within previous 12 months)</a:t>
                      </a:r>
                      <a:endParaRPr lang="en-US" dirty="0"/>
                    </a:p>
                  </a:txBody>
                  <a:tcPr/>
                </a:tc>
                <a:tc>
                  <a:txBody>
                    <a:bodyPr/>
                    <a:lstStyle/>
                    <a:p>
                      <a:r>
                        <a:rPr lang="en-US" dirty="0"/>
                        <a:t>3.4%</a:t>
                      </a:r>
                    </a:p>
                  </a:txBody>
                  <a:tcPr/>
                </a:tc>
                <a:tc>
                  <a:txBody>
                    <a:bodyPr/>
                    <a:lstStyle/>
                    <a:p>
                      <a:r>
                        <a:rPr lang="en-US" dirty="0"/>
                        <a:t>2.7%</a:t>
                      </a:r>
                    </a:p>
                  </a:txBody>
                  <a:tcPr/>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val="176370165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MH PPT Template">
  <a:themeElements>
    <a:clrScheme name="SMH">
      <a:dk1>
        <a:sysClr val="windowText" lastClr="000000"/>
      </a:dk1>
      <a:lt1>
        <a:sysClr val="window" lastClr="FFFFFF"/>
      </a:lt1>
      <a:dk2>
        <a:srgbClr val="006DB1"/>
      </a:dk2>
      <a:lt2>
        <a:srgbClr val="DEDEDE"/>
      </a:lt2>
      <a:accent1>
        <a:srgbClr val="0070C0"/>
      </a:accent1>
      <a:accent2>
        <a:srgbClr val="00B0F0"/>
      </a:accent2>
      <a:accent3>
        <a:srgbClr val="408692"/>
      </a:accent3>
      <a:accent4>
        <a:srgbClr val="9293BD"/>
      </a:accent4>
      <a:accent5>
        <a:srgbClr val="3E3F67"/>
      </a:accent5>
      <a:accent6>
        <a:srgbClr val="428A98"/>
      </a:accent6>
      <a:hlink>
        <a:srgbClr val="0070C0"/>
      </a:hlink>
      <a:folHlink>
        <a:srgbClr val="A18346"/>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2416</TotalTime>
  <Words>6675</Words>
  <Application>Microsoft Macintosh PowerPoint</Application>
  <PresentationFormat>On-screen Show (4:3)</PresentationFormat>
  <Paragraphs>723</Paragraphs>
  <Slides>66</Slides>
  <Notes>55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66</vt:i4>
      </vt:variant>
    </vt:vector>
  </HeadingPairs>
  <TitlesOfParts>
    <vt:vector size="75" baseType="lpstr">
      <vt:lpstr>Calibri</vt:lpstr>
      <vt:lpstr>Calibri Light</vt:lpstr>
      <vt:lpstr>Georgia</vt:lpstr>
      <vt:lpstr>Merriweather</vt:lpstr>
      <vt:lpstr>ＭＳ Ｐゴシック</vt:lpstr>
      <vt:lpstr>Times New Roman</vt:lpstr>
      <vt:lpstr>Wingdings 2</vt:lpstr>
      <vt:lpstr>Arial</vt:lpstr>
      <vt:lpstr>SMH PPT Template</vt:lpstr>
      <vt:lpstr>SOS Signs of Suicide Prevention Program</vt:lpstr>
      <vt:lpstr>Screening for Mental Health and SOS</vt:lpstr>
      <vt:lpstr>What we will cover today:</vt:lpstr>
      <vt:lpstr>Taking a Closer Look at  Youth Suicide</vt:lpstr>
      <vt:lpstr>Myths and Facts</vt:lpstr>
      <vt:lpstr>Myths and Facts</vt:lpstr>
      <vt:lpstr>True or False?</vt:lpstr>
      <vt:lpstr>Suicide Risk for Children 10-14</vt:lpstr>
      <vt:lpstr>US Stats vs. Georgia Stats 2013 - YRBS</vt:lpstr>
      <vt:lpstr>Georgia Health Survey</vt:lpstr>
      <vt:lpstr>Percentage of students who strongly agree that they feel connected to others at school</vt:lpstr>
      <vt:lpstr>Percentage of students who strongly agree that adults in this school treat all students with respect  </vt:lpstr>
      <vt:lpstr>Percentage of students who strongly agree that they know an adult in the school they can talk to if they need help </vt:lpstr>
      <vt:lpstr>Percentage of students who strongly agree that they know a student they can talk to at school if they’re feeling sad or down</vt:lpstr>
      <vt:lpstr>Identifying Students In Need</vt:lpstr>
      <vt:lpstr>Risk Factors</vt:lpstr>
      <vt:lpstr>Populations At Elevated Risk</vt:lpstr>
      <vt:lpstr>Precipitating Event</vt:lpstr>
      <vt:lpstr>Warning Signs</vt:lpstr>
      <vt:lpstr>Basic Steps to Ensure Safety</vt:lpstr>
      <vt:lpstr>Suicide: A Multi-Factorial Event</vt:lpstr>
      <vt:lpstr>Applying Our Knowledge</vt:lpstr>
      <vt:lpstr>Student Bio: Margaret </vt:lpstr>
      <vt:lpstr>How Would You Reach Out To Margaret?</vt:lpstr>
      <vt:lpstr>ACT To Help a Student In Need</vt:lpstr>
      <vt:lpstr>ACT Script</vt:lpstr>
      <vt:lpstr>Managing Your Reactions</vt:lpstr>
      <vt:lpstr>ACTivity: Practice Responding</vt:lpstr>
      <vt:lpstr>ACTivity: Ross</vt:lpstr>
      <vt:lpstr>What Can Schools Do?</vt:lpstr>
      <vt:lpstr>Building Protective Factors</vt:lpstr>
      <vt:lpstr>Universal Suicide Prevention Goals</vt:lpstr>
      <vt:lpstr>SOS Program Components</vt:lpstr>
      <vt:lpstr>SOS Program Components</vt:lpstr>
      <vt:lpstr>Evaluation of the SOS Program</vt:lpstr>
      <vt:lpstr>Reducing Liability for Schools</vt:lpstr>
      <vt:lpstr>Reducing Liability for School Mental Health Professionals</vt:lpstr>
      <vt:lpstr>SOS Program in Action</vt:lpstr>
      <vt:lpstr>On the Day of the Program:</vt:lpstr>
      <vt:lpstr>Friends for Life Video &amp; Activity</vt:lpstr>
      <vt:lpstr>Identifying Students In Need</vt:lpstr>
      <vt:lpstr>Brief Screen for Adolescent Depression (BSAD)</vt:lpstr>
      <vt:lpstr>How Many Students Will Need Follow-up?</vt:lpstr>
      <vt:lpstr>Screening and Student Response Card</vt:lpstr>
      <vt:lpstr>Screening: Anonymous vs. Identified</vt:lpstr>
      <vt:lpstr>Student Mental Health Screening</vt:lpstr>
      <vt:lpstr>Best Practices in Student Screening</vt:lpstr>
      <vt:lpstr>Advice on Follow Up</vt:lpstr>
      <vt:lpstr>Student Follow-Up ACTivity</vt:lpstr>
      <vt:lpstr>Planning for Universal Prevention</vt:lpstr>
      <vt:lpstr>Planning Step-by-Step</vt:lpstr>
      <vt:lpstr>1. Identify and Train Team</vt:lpstr>
      <vt:lpstr>2. Scheduling and Logistics</vt:lpstr>
      <vt:lpstr>3. Prepare for Follow Up</vt:lpstr>
      <vt:lpstr>4. Train, Faculty, Staff and Parents</vt:lpstr>
      <vt:lpstr>Suggestions for a Parent Night</vt:lpstr>
      <vt:lpstr>Engaging Parents</vt:lpstr>
      <vt:lpstr>Resources For Your Trainings</vt:lpstr>
      <vt:lpstr>Let’s Review- SOS Program in 10 Steps</vt:lpstr>
      <vt:lpstr>Questions?</vt:lpstr>
      <vt:lpstr>Next Steps </vt:lpstr>
      <vt:lpstr>For More Information Contact:</vt:lpstr>
      <vt:lpstr>PowerPoint Presentation</vt:lpstr>
      <vt:lpstr>References</vt:lpstr>
      <vt:lpstr>References</vt:lpstr>
      <vt:lpstr>References</vt:lpstr>
    </vt:vector>
  </TitlesOfParts>
  <Company>Microsoft</Company>
  <LinksUpToDate>false</LinksUpToDate>
  <SharedDoc>false</SharedDoc>
  <HyperlinksChanged>false</HyperlinksChanged>
  <AppVersion>15.0032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Youth Suicide Prevention: Training for  School Faculty and Staff</dc:title>
  <dc:creator>Laura Steele</dc:creator>
  <cp:lastModifiedBy>Chelsea Biggs</cp:lastModifiedBy>
  <cp:revision>162</cp:revision>
  <cp:lastPrinted>2016-10-17T13:38:08Z</cp:lastPrinted>
  <dcterms:created xsi:type="dcterms:W3CDTF">2015-10-21T20:52:27Z</dcterms:created>
  <dcterms:modified xsi:type="dcterms:W3CDTF">2017-04-12T16:57:19Z</dcterms:modified>
</cp:coreProperties>
</file>